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4.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45" r:id="rId2"/>
    <p:sldMasterId id="2147483914" r:id="rId3"/>
    <p:sldMasterId id="2147483943" r:id="rId4"/>
    <p:sldMasterId id="2147483979" r:id="rId5"/>
    <p:sldMasterId id="2147483992" r:id="rId6"/>
    <p:sldMasterId id="2147483999" r:id="rId7"/>
    <p:sldMasterId id="2147484031" r:id="rId8"/>
    <p:sldMasterId id="2147484047" r:id="rId9"/>
    <p:sldMasterId id="2147484063" r:id="rId10"/>
    <p:sldMasterId id="2147484079" r:id="rId11"/>
    <p:sldMasterId id="2147484111" r:id="rId12"/>
    <p:sldMasterId id="2147484127" r:id="rId13"/>
    <p:sldMasterId id="2147484143" r:id="rId14"/>
    <p:sldMasterId id="2147484159" r:id="rId15"/>
  </p:sldMasterIdLst>
  <p:notesMasterIdLst>
    <p:notesMasterId r:id="rId118"/>
  </p:notesMasterIdLst>
  <p:handoutMasterIdLst>
    <p:handoutMasterId r:id="rId119"/>
  </p:handoutMasterIdLst>
  <p:sldIdLst>
    <p:sldId id="375" r:id="rId16"/>
    <p:sldId id="1011" r:id="rId17"/>
    <p:sldId id="637" r:id="rId18"/>
    <p:sldId id="638" r:id="rId19"/>
    <p:sldId id="506" r:id="rId20"/>
    <p:sldId id="636" r:id="rId21"/>
    <p:sldId id="1012" r:id="rId22"/>
    <p:sldId id="708" r:id="rId23"/>
    <p:sldId id="723" r:id="rId24"/>
    <p:sldId id="812" r:id="rId25"/>
    <p:sldId id="1007" r:id="rId26"/>
    <p:sldId id="814" r:id="rId27"/>
    <p:sldId id="815" r:id="rId28"/>
    <p:sldId id="1006" r:id="rId29"/>
    <p:sldId id="817" r:id="rId30"/>
    <p:sldId id="818" r:id="rId31"/>
    <p:sldId id="819" r:id="rId32"/>
    <p:sldId id="1001" r:id="rId33"/>
    <p:sldId id="1002" r:id="rId34"/>
    <p:sldId id="1003" r:id="rId35"/>
    <p:sldId id="823" r:id="rId36"/>
    <p:sldId id="824" r:id="rId37"/>
    <p:sldId id="825" r:id="rId38"/>
    <p:sldId id="826" r:id="rId39"/>
    <p:sldId id="827" r:id="rId40"/>
    <p:sldId id="828" r:id="rId41"/>
    <p:sldId id="829" r:id="rId42"/>
    <p:sldId id="830" r:id="rId43"/>
    <p:sldId id="838" r:id="rId44"/>
    <p:sldId id="832" r:id="rId45"/>
    <p:sldId id="834" r:id="rId46"/>
    <p:sldId id="835" r:id="rId47"/>
    <p:sldId id="792" r:id="rId48"/>
    <p:sldId id="793" r:id="rId49"/>
    <p:sldId id="794" r:id="rId50"/>
    <p:sldId id="795" r:id="rId51"/>
    <p:sldId id="796" r:id="rId52"/>
    <p:sldId id="797" r:id="rId53"/>
    <p:sldId id="798" r:id="rId54"/>
    <p:sldId id="799" r:id="rId55"/>
    <p:sldId id="800" r:id="rId56"/>
    <p:sldId id="801" r:id="rId57"/>
    <p:sldId id="802" r:id="rId58"/>
    <p:sldId id="803" r:id="rId59"/>
    <p:sldId id="1040" r:id="rId60"/>
    <p:sldId id="805" r:id="rId61"/>
    <p:sldId id="806" r:id="rId62"/>
    <p:sldId id="998" r:id="rId63"/>
    <p:sldId id="808" r:id="rId64"/>
    <p:sldId id="1010" r:id="rId65"/>
    <p:sldId id="1013" r:id="rId66"/>
    <p:sldId id="839" r:id="rId67"/>
    <p:sldId id="840" r:id="rId68"/>
    <p:sldId id="841" r:id="rId69"/>
    <p:sldId id="842" r:id="rId70"/>
    <p:sldId id="843" r:id="rId71"/>
    <p:sldId id="844" r:id="rId72"/>
    <p:sldId id="845" r:id="rId73"/>
    <p:sldId id="846" r:id="rId74"/>
    <p:sldId id="848" r:id="rId75"/>
    <p:sldId id="849" r:id="rId76"/>
    <p:sldId id="850" r:id="rId77"/>
    <p:sldId id="1008" r:id="rId78"/>
    <p:sldId id="1009" r:id="rId79"/>
    <p:sldId id="1014" r:id="rId80"/>
    <p:sldId id="856" r:id="rId81"/>
    <p:sldId id="1000" r:id="rId82"/>
    <p:sldId id="447" r:id="rId83"/>
    <p:sldId id="487" r:id="rId84"/>
    <p:sldId id="381" r:id="rId85"/>
    <p:sldId id="777" r:id="rId86"/>
    <p:sldId id="451" r:id="rId87"/>
    <p:sldId id="778" r:id="rId88"/>
    <p:sldId id="389" r:id="rId89"/>
    <p:sldId id="997" r:id="rId90"/>
    <p:sldId id="405" r:id="rId91"/>
    <p:sldId id="1015" r:id="rId92"/>
    <p:sldId id="1024" r:id="rId93"/>
    <p:sldId id="1016" r:id="rId94"/>
    <p:sldId id="1025" r:id="rId95"/>
    <p:sldId id="1026" r:id="rId96"/>
    <p:sldId id="1005" r:id="rId97"/>
    <p:sldId id="1027" r:id="rId98"/>
    <p:sldId id="1017" r:id="rId99"/>
    <p:sldId id="1018" r:id="rId100"/>
    <p:sldId id="1019" r:id="rId101"/>
    <p:sldId id="1020" r:id="rId102"/>
    <p:sldId id="1021" r:id="rId103"/>
    <p:sldId id="1022" r:id="rId104"/>
    <p:sldId id="1028" r:id="rId105"/>
    <p:sldId id="1029" r:id="rId106"/>
    <p:sldId id="1030" r:id="rId107"/>
    <p:sldId id="1031" r:id="rId108"/>
    <p:sldId id="1032" r:id="rId109"/>
    <p:sldId id="1033" r:id="rId110"/>
    <p:sldId id="1034" r:id="rId111"/>
    <p:sldId id="1038" r:id="rId112"/>
    <p:sldId id="1039" r:id="rId113"/>
    <p:sldId id="964" r:id="rId114"/>
    <p:sldId id="662" r:id="rId115"/>
    <p:sldId id="984" r:id="rId116"/>
    <p:sldId id="417" r:id="rId117"/>
  </p:sldIdLst>
  <p:sldSz cx="9144000" cy="6858000" type="screen4x3"/>
  <p:notesSz cx="6797675" cy="9926638"/>
  <p:defaultTextStyle>
    <a:defPPr>
      <a:defRPr lang="en-US"/>
    </a:defPPr>
    <a:lvl1pPr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1pPr>
    <a:lvl2pPr marL="4572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2pPr>
    <a:lvl3pPr marL="9144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3pPr>
    <a:lvl4pPr marL="13716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4pPr>
    <a:lvl5pPr marL="1828800" algn="l" rtl="0" fontAlgn="base">
      <a:spcBef>
        <a:spcPct val="0"/>
      </a:spcBef>
      <a:spcAft>
        <a:spcPct val="0"/>
      </a:spcAft>
      <a:defRPr sz="2400" kern="1200">
        <a:solidFill>
          <a:srgbClr val="0F5494"/>
        </a:solidFill>
        <a:latin typeface="Tahoma" pitchFamily="34" charset="0"/>
        <a:ea typeface="ＭＳ Ｐゴシック" pitchFamily="34" charset="-128"/>
        <a:cs typeface="+mn-cs"/>
      </a:defRPr>
    </a:lvl5pPr>
    <a:lvl6pPr marL="2286000" algn="l" defTabSz="914400" rtl="0" eaLnBrk="1" latinLnBrk="0" hangingPunct="1">
      <a:defRPr sz="2400" kern="1200">
        <a:solidFill>
          <a:srgbClr val="0F5494"/>
        </a:solidFill>
        <a:latin typeface="Tahoma" pitchFamily="34" charset="0"/>
        <a:ea typeface="ＭＳ Ｐゴシック" pitchFamily="34" charset="-128"/>
        <a:cs typeface="+mn-cs"/>
      </a:defRPr>
    </a:lvl6pPr>
    <a:lvl7pPr marL="2743200" algn="l" defTabSz="914400" rtl="0" eaLnBrk="1" latinLnBrk="0" hangingPunct="1">
      <a:defRPr sz="2400" kern="1200">
        <a:solidFill>
          <a:srgbClr val="0F5494"/>
        </a:solidFill>
        <a:latin typeface="Tahoma" pitchFamily="34" charset="0"/>
        <a:ea typeface="ＭＳ Ｐゴシック" pitchFamily="34" charset="-128"/>
        <a:cs typeface="+mn-cs"/>
      </a:defRPr>
    </a:lvl7pPr>
    <a:lvl8pPr marL="3200400" algn="l" defTabSz="914400" rtl="0" eaLnBrk="1" latinLnBrk="0" hangingPunct="1">
      <a:defRPr sz="2400" kern="1200">
        <a:solidFill>
          <a:srgbClr val="0F5494"/>
        </a:solidFill>
        <a:latin typeface="Tahoma" pitchFamily="34" charset="0"/>
        <a:ea typeface="ＭＳ Ｐゴシック" pitchFamily="34" charset="-128"/>
        <a:cs typeface="+mn-cs"/>
      </a:defRPr>
    </a:lvl8pPr>
    <a:lvl9pPr marL="3657600" algn="l" defTabSz="914400" rtl="0" eaLnBrk="1" latinLnBrk="0" hangingPunct="1">
      <a:defRPr sz="2400" kern="1200">
        <a:solidFill>
          <a:srgbClr val="0F5494"/>
        </a:solidFill>
        <a:latin typeface="Tahoma"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8">
          <p15:clr>
            <a:srgbClr val="A4A3A4"/>
          </p15:clr>
        </p15:guide>
        <p15:guide id="4" pos="2142">
          <p15:clr>
            <a:srgbClr val="A4A3A4"/>
          </p15:clr>
        </p15:guide>
        <p15:guide id="5" orient="horz" pos="2879">
          <p15:clr>
            <a:srgbClr val="A4A3A4"/>
          </p15:clr>
        </p15:guide>
        <p15:guide id="6" orient="horz" pos="3127">
          <p15:clr>
            <a:srgbClr val="A4A3A4"/>
          </p15:clr>
        </p15:guide>
        <p15:guide id="7" pos="2159">
          <p15:clr>
            <a:srgbClr val="A4A3A4"/>
          </p15:clr>
        </p15:guide>
        <p15:guide id="8"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tirma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CF7"/>
    <a:srgbClr val="D2D9EE"/>
    <a:srgbClr val="0F5494"/>
    <a:srgbClr val="F7C943"/>
    <a:srgbClr val="E7959D"/>
    <a:srgbClr val="008000"/>
    <a:srgbClr val="FFFEBA"/>
    <a:srgbClr val="D4F0FC"/>
    <a:srgbClr val="CDF3CD"/>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71786" autoAdjust="0"/>
  </p:normalViewPr>
  <p:slideViewPr>
    <p:cSldViewPr>
      <p:cViewPr varScale="1">
        <p:scale>
          <a:sx n="113" d="100"/>
          <a:sy n="113"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222" y="-120"/>
      </p:cViewPr>
      <p:guideLst>
        <p:guide orient="horz" pos="2880"/>
        <p:guide orient="horz" pos="3128"/>
        <p:guide orient="horz" pos="2879"/>
        <p:guide orient="horz" pos="3127"/>
        <p:guide pos="2160"/>
        <p:guide pos="2142"/>
        <p:guide pos="2159"/>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slide" Target="slides/slide98.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Sheet1!$B$53</c:f>
              <c:strCache>
                <c:ptCount val="1"/>
                <c:pt idx="0">
                  <c:v>Others</c:v>
                </c:pt>
              </c:strCache>
            </c:strRef>
          </c:tx>
          <c:invertIfNegative val="0"/>
          <c:cat>
            <c:strRef>
              <c:f>Sheet1!$C$52:$J$52</c:f>
              <c:strCache>
                <c:ptCount val="8"/>
                <c:pt idx="0">
                  <c:v>CHE</c:v>
                </c:pt>
                <c:pt idx="1">
                  <c:v>ECO</c:v>
                </c:pt>
                <c:pt idx="2">
                  <c:v>ENG</c:v>
                </c:pt>
                <c:pt idx="3">
                  <c:v>ENV</c:v>
                </c:pt>
                <c:pt idx="4">
                  <c:v>LIF</c:v>
                </c:pt>
                <c:pt idx="5">
                  <c:v>MAT</c:v>
                </c:pt>
                <c:pt idx="6">
                  <c:v>PHY</c:v>
                </c:pt>
                <c:pt idx="7">
                  <c:v>SOC</c:v>
                </c:pt>
              </c:strCache>
            </c:strRef>
          </c:cat>
          <c:val>
            <c:numRef>
              <c:f>Sheet1!$C$53:$J$53</c:f>
              <c:numCache>
                <c:formatCode>General</c:formatCode>
                <c:ptCount val="8"/>
                <c:pt idx="0">
                  <c:v>25</c:v>
                </c:pt>
                <c:pt idx="1">
                  <c:v>14</c:v>
                </c:pt>
                <c:pt idx="2">
                  <c:v>85</c:v>
                </c:pt>
                <c:pt idx="3">
                  <c:v>43</c:v>
                </c:pt>
                <c:pt idx="4">
                  <c:v>33</c:v>
                </c:pt>
                <c:pt idx="5">
                  <c:v>8</c:v>
                </c:pt>
                <c:pt idx="6">
                  <c:v>27</c:v>
                </c:pt>
                <c:pt idx="7">
                  <c:v>47</c:v>
                </c:pt>
              </c:numCache>
            </c:numRef>
          </c:val>
          <c:extLst xmlns:c16r2="http://schemas.microsoft.com/office/drawing/2015/06/chart">
            <c:ext xmlns:c16="http://schemas.microsoft.com/office/drawing/2014/chart" uri="{C3380CC4-5D6E-409C-BE32-E72D297353CC}">
              <c16:uniqueId val="{00000000-30D0-4C43-A170-463837C2DCB1}"/>
            </c:ext>
          </c:extLst>
        </c:ser>
        <c:ser>
          <c:idx val="1"/>
          <c:order val="1"/>
          <c:tx>
            <c:strRef>
              <c:f>Sheet1!$B$54</c:f>
              <c:strCache>
                <c:ptCount val="1"/>
                <c:pt idx="0">
                  <c:v>A-list</c:v>
                </c:pt>
              </c:strCache>
            </c:strRef>
          </c:tx>
          <c:invertIfNegative val="0"/>
          <c:cat>
            <c:strRef>
              <c:f>Sheet1!$C$52:$J$52</c:f>
              <c:strCache>
                <c:ptCount val="8"/>
                <c:pt idx="0">
                  <c:v>CHE</c:v>
                </c:pt>
                <c:pt idx="1">
                  <c:v>ECO</c:v>
                </c:pt>
                <c:pt idx="2">
                  <c:v>ENG</c:v>
                </c:pt>
                <c:pt idx="3">
                  <c:v>ENV</c:v>
                </c:pt>
                <c:pt idx="4">
                  <c:v>LIF</c:v>
                </c:pt>
                <c:pt idx="5">
                  <c:v>MAT</c:v>
                </c:pt>
                <c:pt idx="6">
                  <c:v>PHY</c:v>
                </c:pt>
                <c:pt idx="7">
                  <c:v>SOC</c:v>
                </c:pt>
              </c:strCache>
            </c:strRef>
          </c:cat>
          <c:val>
            <c:numRef>
              <c:f>Sheet1!$C$54:$J$54</c:f>
              <c:numCache>
                <c:formatCode>General</c:formatCode>
                <c:ptCount val="8"/>
                <c:pt idx="0">
                  <c:v>9</c:v>
                </c:pt>
                <c:pt idx="1">
                  <c:v>4</c:v>
                </c:pt>
                <c:pt idx="2">
                  <c:v>28</c:v>
                </c:pt>
                <c:pt idx="3">
                  <c:v>9</c:v>
                </c:pt>
                <c:pt idx="4">
                  <c:v>11</c:v>
                </c:pt>
                <c:pt idx="5">
                  <c:v>3</c:v>
                </c:pt>
                <c:pt idx="6">
                  <c:v>7</c:v>
                </c:pt>
                <c:pt idx="7">
                  <c:v>13</c:v>
                </c:pt>
              </c:numCache>
            </c:numRef>
          </c:val>
          <c:extLst xmlns:c16r2="http://schemas.microsoft.com/office/drawing/2015/06/chart">
            <c:ext xmlns:c16="http://schemas.microsoft.com/office/drawing/2014/chart" uri="{C3380CC4-5D6E-409C-BE32-E72D297353CC}">
              <c16:uniqueId val="{00000001-30D0-4C43-A170-463837C2DCB1}"/>
            </c:ext>
          </c:extLst>
        </c:ser>
        <c:dLbls>
          <c:showLegendKey val="0"/>
          <c:showVal val="0"/>
          <c:showCatName val="0"/>
          <c:showSerName val="0"/>
          <c:showPercent val="0"/>
          <c:showBubbleSize val="0"/>
        </c:dLbls>
        <c:gapWidth val="150"/>
        <c:overlap val="100"/>
        <c:axId val="119101312"/>
        <c:axId val="119102848"/>
      </c:barChart>
      <c:catAx>
        <c:axId val="119101312"/>
        <c:scaling>
          <c:orientation val="minMax"/>
        </c:scaling>
        <c:delete val="0"/>
        <c:axPos val="b"/>
        <c:numFmt formatCode="General" sourceLinked="0"/>
        <c:majorTickMark val="out"/>
        <c:minorTickMark val="none"/>
        <c:tickLblPos val="nextTo"/>
        <c:txPr>
          <a:bodyPr/>
          <a:lstStyle/>
          <a:p>
            <a:pPr>
              <a:defRPr sz="1200" b="1"/>
            </a:pPr>
            <a:endParaRPr lang="fr-FR"/>
          </a:p>
        </c:txPr>
        <c:crossAx val="119102848"/>
        <c:crosses val="autoZero"/>
        <c:auto val="1"/>
        <c:lblAlgn val="ctr"/>
        <c:lblOffset val="100"/>
        <c:noMultiLvlLbl val="0"/>
      </c:catAx>
      <c:valAx>
        <c:axId val="119102848"/>
        <c:scaling>
          <c:orientation val="minMax"/>
        </c:scaling>
        <c:delete val="0"/>
        <c:axPos val="l"/>
        <c:majorGridlines/>
        <c:numFmt formatCode="General" sourceLinked="1"/>
        <c:majorTickMark val="out"/>
        <c:minorTickMark val="none"/>
        <c:tickLblPos val="nextTo"/>
        <c:crossAx val="119101312"/>
        <c:crosses val="autoZero"/>
        <c:crossBetween val="between"/>
      </c:valAx>
    </c:plotArea>
    <c:legend>
      <c:legendPos val="r"/>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469647" cy="496332"/>
          </a:xfrm>
          <a:prstGeom prst="rect">
            <a:avLst/>
          </a:prstGeom>
        </p:spPr>
        <p:txBody>
          <a:bodyPr vert="horz" lIns="91413" tIns="45706" rIns="91413" bIns="45706" rtlCol="0"/>
          <a:lstStyle>
            <a:lvl1pPr algn="l" eaLnBrk="0" hangingPunct="0">
              <a:defRPr sz="1200">
                <a:ea typeface="ＭＳ Ｐゴシック" pitchFamily="-109" charset="-128"/>
              </a:defRPr>
            </a:lvl1pPr>
          </a:lstStyle>
          <a:p>
            <a:pPr>
              <a:defRPr/>
            </a:pPr>
            <a:r>
              <a:rPr lang="fr-BE"/>
              <a:t>1st meeting of the Horizon 2020 </a:t>
            </a:r>
          </a:p>
          <a:p>
            <a:pPr>
              <a:defRPr/>
            </a:pPr>
            <a:r>
              <a:rPr lang="fr-BE"/>
              <a:t>Shadow Programme </a:t>
            </a:r>
            <a:r>
              <a:rPr lang="fr-BE" err="1"/>
              <a:t>Committee</a:t>
            </a:r>
            <a:r>
              <a:rPr lang="fr-BE"/>
              <a:t> ERC-MSCA-FET</a:t>
            </a:r>
            <a:endParaRPr lang="en-GB"/>
          </a:p>
        </p:txBody>
      </p:sp>
      <p:sp>
        <p:nvSpPr>
          <p:cNvPr id="3" name="Date Placeholder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eaLnBrk="0" hangingPunct="0">
              <a:defRPr sz="1200">
                <a:ea typeface="ＭＳ Ｐゴシック" pitchFamily="-109" charset="-128"/>
              </a:defRPr>
            </a:lvl1pPr>
          </a:lstStyle>
          <a:p>
            <a:pPr>
              <a:defRPr/>
            </a:pPr>
            <a:fld id="{F21C35C2-0B9D-46AD-A91F-061608178E41}" type="datetimeFigureOut">
              <a:rPr lang="en-GB"/>
              <a:pPr>
                <a:defRPr/>
              </a:pPr>
              <a:t>19/12/2018</a:t>
            </a:fld>
            <a:endParaRPr lang="en-GB"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eaLnBrk="0" hangingPunct="0">
              <a:defRPr sz="1200">
                <a:ea typeface="ＭＳ Ｐゴシック" pitchFamily="-109" charset="-128"/>
              </a:defRPr>
            </a:lvl1pPr>
          </a:lstStyle>
          <a:p>
            <a:pPr>
              <a:defRPr/>
            </a:pPr>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eaLnBrk="0" hangingPunct="0">
              <a:defRPr sz="1200">
                <a:ea typeface="ＭＳ Ｐゴシック" pitchFamily="-109" charset="-128"/>
              </a:defRPr>
            </a:lvl1pPr>
          </a:lstStyle>
          <a:p>
            <a:pPr>
              <a:defRPr/>
            </a:pPr>
            <a:fld id="{29547D10-6EAF-4B24-B49A-965FC586A170}" type="slidenum">
              <a:rPr lang="en-GB"/>
              <a:pPr>
                <a:defRPr/>
              </a:pPr>
              <a:t>‹N°›</a:t>
            </a:fld>
            <a:endParaRPr lang="en-GB"/>
          </a:p>
        </p:txBody>
      </p:sp>
    </p:spTree>
    <p:extLst>
      <p:ext uri="{BB962C8B-B14F-4D97-AF65-F5344CB8AC3E}">
        <p14:creationId xmlns:p14="http://schemas.microsoft.com/office/powerpoint/2010/main" val="29650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2945659" cy="496332"/>
          </a:xfrm>
          <a:prstGeom prst="rect">
            <a:avLst/>
          </a:prstGeom>
          <a:noFill/>
          <a:ln>
            <a:noFill/>
          </a:ln>
          <a:effectLst/>
          <a:extLst/>
        </p:spPr>
        <p:txBody>
          <a:bodyPr vert="horz" wrap="square" lIns="91413" tIns="45706" rIns="91413" bIns="45706" numCol="1" anchor="t" anchorCtr="0" compatLnSpc="1">
            <a:prstTxWarp prst="textNoShape">
              <a:avLst/>
            </a:prstTxWarp>
          </a:bodyPr>
          <a:lstStyle>
            <a:lvl1pPr algn="l" eaLnBrk="1" hangingPunct="1">
              <a:defRPr sz="1200">
                <a:solidFill>
                  <a:schemeClr val="tx1"/>
                </a:solidFill>
                <a:latin typeface="Arial" charset="0"/>
                <a:ea typeface="ＭＳ Ｐゴシック" pitchFamily="64" charset="-128"/>
              </a:defRPr>
            </a:lvl1pPr>
          </a:lstStyle>
          <a:p>
            <a:pPr>
              <a:defRPr/>
            </a:pPr>
            <a:endParaRPr lang="en-GB"/>
          </a:p>
        </p:txBody>
      </p:sp>
      <p:sp>
        <p:nvSpPr>
          <p:cNvPr id="49155" name="Rectangle 3"/>
          <p:cNvSpPr>
            <a:spLocks noGrp="1" noChangeArrowheads="1"/>
          </p:cNvSpPr>
          <p:nvPr>
            <p:ph type="dt" idx="1"/>
          </p:nvPr>
        </p:nvSpPr>
        <p:spPr bwMode="auto">
          <a:xfrm>
            <a:off x="3850443" y="1"/>
            <a:ext cx="2945659" cy="496332"/>
          </a:xfrm>
          <a:prstGeom prst="rect">
            <a:avLst/>
          </a:prstGeom>
          <a:noFill/>
          <a:ln>
            <a:noFill/>
          </a:ln>
          <a:effectLst/>
          <a:extLst/>
        </p:spPr>
        <p:txBody>
          <a:bodyPr vert="horz" wrap="square" lIns="91413" tIns="45706" rIns="91413" bIns="45706" numCol="1" anchor="t" anchorCtr="0" compatLnSpc="1">
            <a:prstTxWarp prst="textNoShape">
              <a:avLst/>
            </a:prstTxWarp>
          </a:bodyPr>
          <a:lstStyle>
            <a:lvl1pPr algn="r" eaLnBrk="1" hangingPunct="1">
              <a:defRPr sz="1200">
                <a:solidFill>
                  <a:schemeClr val="tx1"/>
                </a:solidFill>
                <a:latin typeface="Arial" charset="0"/>
                <a:ea typeface="ＭＳ Ｐゴシック" pitchFamily="64" charset="-128"/>
              </a:defRPr>
            </a:lvl1pPr>
          </a:lstStyle>
          <a:p>
            <a:pPr>
              <a:defRPr/>
            </a:pPr>
            <a:fld id="{2C24CB33-544B-4F7D-88B5-70AFA9ECC214}" type="datetimeFigureOut">
              <a:rPr lang="en-GB"/>
              <a:pPr>
                <a:defRPr/>
              </a:pPr>
              <a:t>19/12/2018</a:t>
            </a:fld>
            <a:endParaRPr lang="en-GB"/>
          </a:p>
        </p:txBody>
      </p:sp>
      <p:sp>
        <p:nvSpPr>
          <p:cNvPr id="245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79768" y="4715153"/>
            <a:ext cx="5438140" cy="4466987"/>
          </a:xfrm>
          <a:prstGeom prst="rect">
            <a:avLst/>
          </a:prstGeom>
          <a:noFill/>
          <a:ln>
            <a:noFill/>
          </a:ln>
          <a:effectLst/>
          <a:extLst/>
        </p:spPr>
        <p:txBody>
          <a:bodyPr vert="horz" wrap="square" lIns="91413" tIns="45706" rIns="91413" bIns="4570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8" name="Rectangle 6"/>
          <p:cNvSpPr>
            <a:spLocks noGrp="1" noChangeArrowheads="1"/>
          </p:cNvSpPr>
          <p:nvPr>
            <p:ph type="ftr" sz="quarter" idx="4"/>
          </p:nvPr>
        </p:nvSpPr>
        <p:spPr bwMode="auto">
          <a:xfrm>
            <a:off x="0" y="9428584"/>
            <a:ext cx="2945659" cy="496332"/>
          </a:xfrm>
          <a:prstGeom prst="rect">
            <a:avLst/>
          </a:prstGeom>
          <a:noFill/>
          <a:ln>
            <a:noFill/>
          </a:ln>
          <a:effectLst/>
          <a:extLst/>
        </p:spPr>
        <p:txBody>
          <a:bodyPr vert="horz" wrap="square" lIns="91413" tIns="45706" rIns="91413" bIns="45706" numCol="1" anchor="b" anchorCtr="0" compatLnSpc="1">
            <a:prstTxWarp prst="textNoShape">
              <a:avLst/>
            </a:prstTxWarp>
          </a:bodyPr>
          <a:lstStyle>
            <a:lvl1pPr algn="l" eaLnBrk="1" hangingPunct="1">
              <a:defRPr sz="1200">
                <a:solidFill>
                  <a:schemeClr val="tx1"/>
                </a:solidFill>
                <a:latin typeface="Arial" charset="0"/>
                <a:ea typeface="ＭＳ Ｐゴシック" pitchFamily="64" charset="-128"/>
              </a:defRPr>
            </a:lvl1pPr>
          </a:lstStyle>
          <a:p>
            <a:pPr>
              <a:defRPr/>
            </a:pPr>
            <a:endParaRPr lang="en-GB"/>
          </a:p>
        </p:txBody>
      </p:sp>
      <p:sp>
        <p:nvSpPr>
          <p:cNvPr id="49159" name="Rectangle 7"/>
          <p:cNvSpPr>
            <a:spLocks noGrp="1" noChangeArrowheads="1"/>
          </p:cNvSpPr>
          <p:nvPr>
            <p:ph type="sldNum" sz="quarter" idx="5"/>
          </p:nvPr>
        </p:nvSpPr>
        <p:spPr bwMode="auto">
          <a:xfrm>
            <a:off x="3850443" y="9428584"/>
            <a:ext cx="2945659" cy="496332"/>
          </a:xfrm>
          <a:prstGeom prst="rect">
            <a:avLst/>
          </a:prstGeom>
          <a:noFill/>
          <a:ln>
            <a:noFill/>
          </a:ln>
          <a:effectLst/>
          <a:extLst/>
        </p:spPr>
        <p:txBody>
          <a:bodyPr vert="horz" wrap="square" lIns="91413" tIns="45706" rIns="91413" bIns="45706" numCol="1" anchor="b" anchorCtr="0" compatLnSpc="1">
            <a:prstTxWarp prst="textNoShape">
              <a:avLst/>
            </a:prstTxWarp>
          </a:bodyPr>
          <a:lstStyle>
            <a:lvl1pPr algn="r" eaLnBrk="1" hangingPunct="1">
              <a:defRPr sz="1200">
                <a:solidFill>
                  <a:schemeClr val="tx1"/>
                </a:solidFill>
                <a:latin typeface="Arial" charset="0"/>
                <a:ea typeface="ＭＳ Ｐゴシック" pitchFamily="64" charset="-128"/>
              </a:defRPr>
            </a:lvl1pPr>
          </a:lstStyle>
          <a:p>
            <a:pPr>
              <a:defRPr/>
            </a:pPr>
            <a:fld id="{17827D53-7B7E-43F0-B0AA-BFC579186811}" type="slidenum">
              <a:rPr lang="en-GB"/>
              <a:pPr>
                <a:defRPr/>
              </a:pPr>
              <a:t>‹N°›</a:t>
            </a:fld>
            <a:endParaRPr lang="en-GB"/>
          </a:p>
        </p:txBody>
      </p:sp>
    </p:spTree>
    <p:extLst>
      <p:ext uri="{BB962C8B-B14F-4D97-AF65-F5344CB8AC3E}">
        <p14:creationId xmlns:p14="http://schemas.microsoft.com/office/powerpoint/2010/main" val="3234247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892196" y="794476"/>
            <a:ext cx="4830755" cy="397065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56" tIns="44879" rIns="89756" bIns="44879" anchor="ct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fr-FR"/>
          </a:p>
        </p:txBody>
      </p:sp>
      <p:sp>
        <p:nvSpPr>
          <p:cNvPr id="54275" name="Rectangle 2"/>
          <p:cNvSpPr>
            <a:spLocks noGrp="1" noChangeArrowheads="1"/>
          </p:cNvSpPr>
          <p:nvPr>
            <p:ph type="body"/>
          </p:nvPr>
        </p:nvSpPr>
        <p:spPr>
          <a:xfrm>
            <a:off x="660885" y="5028808"/>
            <a:ext cx="5287081" cy="4863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fr-BE" dirty="0"/>
          </a:p>
        </p:txBody>
      </p:sp>
    </p:spTree>
    <p:extLst>
      <p:ext uri="{BB962C8B-B14F-4D97-AF65-F5344CB8AC3E}">
        <p14:creationId xmlns:p14="http://schemas.microsoft.com/office/powerpoint/2010/main" val="366274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p:spPr>
        <p:txBody>
          <a:bodyPr/>
          <a:lstStyle/>
          <a:p>
            <a:endParaRPr lang="en-US" altLang="fr-FR">
              <a:latin typeface="Arial" pitchFamily="34" charset="0"/>
            </a:endParaRPr>
          </a:p>
        </p:txBody>
      </p:sp>
      <p:sp>
        <p:nvSpPr>
          <p:cNvPr id="353284"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C5871E-EC44-455B-B40C-D857D5306C58}"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03977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9ED10-C3E2-46A8-A508-49639F81660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913759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9ED10-C3E2-46A8-A508-49639F81660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189880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9ED10-C3E2-46A8-A508-49639F81660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17466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F49DF1-6B19-4949-9530-599B2583CFD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29079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F49DF1-6B19-4949-9530-599B2583CFD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890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AC61C0-5CD0-4B73-BC56-184136E3DD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428011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47108"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963778-79B9-49F1-884E-447E1808E161}"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49054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GB" altLang="fr-FR"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C12459-AF2B-44D6-8E32-D1159684807A}"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1687178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1B967-A90E-44C5-8B4A-C1052985E0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0073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892196" y="794476"/>
            <a:ext cx="4830755" cy="397065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56" tIns="44879" rIns="89756" bIns="44879" anchor="ct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fr-FR">
              <a:ea typeface="+mn-ea"/>
            </a:endParaRPr>
          </a:p>
        </p:txBody>
      </p:sp>
      <p:sp>
        <p:nvSpPr>
          <p:cNvPr id="69635" name="Rectangle 2"/>
          <p:cNvSpPr>
            <a:spLocks noGrp="1" noChangeArrowheads="1"/>
          </p:cNvSpPr>
          <p:nvPr>
            <p:ph type="body"/>
          </p:nvPr>
        </p:nvSpPr>
        <p:spPr>
          <a:xfrm>
            <a:off x="660885" y="5028808"/>
            <a:ext cx="5287081" cy="486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2333143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1B967-A90E-44C5-8B4A-C1052985E0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00084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fr-BE" altLang="fr-FR" dirty="0">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727" indent="-285664">
              <a:defRPr sz="1200">
                <a:solidFill>
                  <a:srgbClr val="0F5494"/>
                </a:solidFill>
                <a:latin typeface="Verdana" panose="020B0604030504040204" pitchFamily="34" charset="0"/>
              </a:defRPr>
            </a:lvl2pPr>
            <a:lvl3pPr marL="1142657" indent="-228531">
              <a:defRPr sz="1200">
                <a:solidFill>
                  <a:srgbClr val="0F5494"/>
                </a:solidFill>
                <a:latin typeface="Verdana" panose="020B0604030504040204" pitchFamily="34" charset="0"/>
              </a:defRPr>
            </a:lvl3pPr>
            <a:lvl4pPr marL="1599720" indent="-228531">
              <a:defRPr sz="1200">
                <a:solidFill>
                  <a:srgbClr val="0F5494"/>
                </a:solidFill>
                <a:latin typeface="Verdana" panose="020B0604030504040204" pitchFamily="34" charset="0"/>
              </a:defRPr>
            </a:lvl4pPr>
            <a:lvl5pPr marL="2056783" indent="-228531">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01B967-A90E-44C5-8B4A-C1052985E095}"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39710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marL="223771" indent="-223771" eaLnBrk="1" hangingPunct="1">
              <a:buFontTx/>
              <a:buAutoNum type="arabicPeriod"/>
            </a:pPr>
            <a:endParaRPr lang="en-US" altLang="fr-FR" dirty="0">
              <a:latin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727" indent="-285664" eaLnBrk="0" hangingPunct="0">
              <a:defRPr sz="1200">
                <a:solidFill>
                  <a:srgbClr val="0F5494"/>
                </a:solidFill>
                <a:latin typeface="Verdana" panose="020B0604030504040204" pitchFamily="34" charset="0"/>
              </a:defRPr>
            </a:lvl2pPr>
            <a:lvl3pPr marL="1142657" indent="-228531" eaLnBrk="0" hangingPunct="0">
              <a:defRPr sz="1200">
                <a:solidFill>
                  <a:srgbClr val="0F5494"/>
                </a:solidFill>
                <a:latin typeface="Verdana" panose="020B0604030504040204" pitchFamily="34" charset="0"/>
              </a:defRPr>
            </a:lvl3pPr>
            <a:lvl4pPr marL="1599720" indent="-228531" eaLnBrk="0" hangingPunct="0">
              <a:defRPr sz="1200">
                <a:solidFill>
                  <a:srgbClr val="0F5494"/>
                </a:solidFill>
                <a:latin typeface="Verdana" panose="020B0604030504040204" pitchFamily="34" charset="0"/>
              </a:defRPr>
            </a:lvl4pPr>
            <a:lvl5pPr marL="2056783" indent="-228531" eaLnBrk="0" hangingPunct="0">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1FEF29-9221-40B7-A1DC-09B984B1E9AF}"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403650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endParaRPr lang="en-US" altLang="fr-FR">
              <a:latin typeface="Arial" panose="020B0604020202020204" pitchFamily="34" charset="0"/>
            </a:endParaRPr>
          </a:p>
        </p:txBody>
      </p:sp>
      <p:sp>
        <p:nvSpPr>
          <p:cNvPr id="70660" name="Slide Number Placeholder 3"/>
          <p:cNvSpPr>
            <a:spLocks noGrp="1"/>
          </p:cNvSpPr>
          <p:nvPr>
            <p:ph type="sldNum" sz="quarter" idx="5"/>
          </p:nvPr>
        </p:nvSpPr>
        <p:spPr>
          <a:noFill/>
        </p:spPr>
        <p:txBody>
          <a:bodyPr/>
          <a:lstStyle>
            <a:lvl1pPr eaLnBrk="0" hangingPunct="0">
              <a:defRPr sz="1200">
                <a:solidFill>
                  <a:srgbClr val="0F5494"/>
                </a:solidFill>
                <a:latin typeface="Verdana" panose="020B0604030504040204" pitchFamily="34" charset="0"/>
              </a:defRPr>
            </a:lvl1pPr>
            <a:lvl2pPr marL="742727" indent="-285664" eaLnBrk="0" hangingPunct="0">
              <a:defRPr sz="1200">
                <a:solidFill>
                  <a:srgbClr val="0F5494"/>
                </a:solidFill>
                <a:latin typeface="Verdana" panose="020B0604030504040204" pitchFamily="34" charset="0"/>
              </a:defRPr>
            </a:lvl2pPr>
            <a:lvl3pPr marL="1142657" indent="-228531" eaLnBrk="0" hangingPunct="0">
              <a:defRPr sz="1200">
                <a:solidFill>
                  <a:srgbClr val="0F5494"/>
                </a:solidFill>
                <a:latin typeface="Verdana" panose="020B0604030504040204" pitchFamily="34" charset="0"/>
              </a:defRPr>
            </a:lvl3pPr>
            <a:lvl4pPr marL="1599720" indent="-228531" eaLnBrk="0" hangingPunct="0">
              <a:defRPr sz="1200">
                <a:solidFill>
                  <a:srgbClr val="0F5494"/>
                </a:solidFill>
                <a:latin typeface="Verdana" panose="020B0604030504040204" pitchFamily="34" charset="0"/>
              </a:defRPr>
            </a:lvl4pPr>
            <a:lvl5pPr marL="2056783" indent="-228531" eaLnBrk="0" hangingPunct="0">
              <a:defRPr sz="1200">
                <a:solidFill>
                  <a:srgbClr val="0F5494"/>
                </a:solidFill>
                <a:latin typeface="Verdana" panose="020B0604030504040204" pitchFamily="34" charset="0"/>
              </a:defRPr>
            </a:lvl5pPr>
            <a:lvl6pPr marL="2513846" indent="-228531" eaLnBrk="0" fontAlgn="base" hangingPunct="0">
              <a:spcBef>
                <a:spcPct val="0"/>
              </a:spcBef>
              <a:spcAft>
                <a:spcPct val="0"/>
              </a:spcAft>
              <a:defRPr sz="1200">
                <a:solidFill>
                  <a:srgbClr val="0F5494"/>
                </a:solidFill>
                <a:latin typeface="Verdana" panose="020B0604030504040204" pitchFamily="34" charset="0"/>
              </a:defRPr>
            </a:lvl6pPr>
            <a:lvl7pPr marL="2970908" indent="-228531" eaLnBrk="0" fontAlgn="base" hangingPunct="0">
              <a:spcBef>
                <a:spcPct val="0"/>
              </a:spcBef>
              <a:spcAft>
                <a:spcPct val="0"/>
              </a:spcAft>
              <a:defRPr sz="1200">
                <a:solidFill>
                  <a:srgbClr val="0F5494"/>
                </a:solidFill>
                <a:latin typeface="Verdana" panose="020B0604030504040204" pitchFamily="34" charset="0"/>
              </a:defRPr>
            </a:lvl7pPr>
            <a:lvl8pPr marL="3427971" indent="-228531" eaLnBrk="0" fontAlgn="base" hangingPunct="0">
              <a:spcBef>
                <a:spcPct val="0"/>
              </a:spcBef>
              <a:spcAft>
                <a:spcPct val="0"/>
              </a:spcAft>
              <a:defRPr sz="1200">
                <a:solidFill>
                  <a:srgbClr val="0F5494"/>
                </a:solidFill>
                <a:latin typeface="Verdana" panose="020B0604030504040204" pitchFamily="34" charset="0"/>
              </a:defRPr>
            </a:lvl8pPr>
            <a:lvl9pPr marL="3885034" indent="-228531"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C091F1-D94E-4D56-981B-3CEF01B5A76C}" type="slidenum">
              <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64" charset="-128"/>
              <a:cs typeface="+mn-cs"/>
            </a:endParaRPr>
          </a:p>
        </p:txBody>
      </p:sp>
    </p:spTree>
    <p:extLst>
      <p:ext uri="{BB962C8B-B14F-4D97-AF65-F5344CB8AC3E}">
        <p14:creationId xmlns:p14="http://schemas.microsoft.com/office/powerpoint/2010/main" val="401630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892196" y="794476"/>
            <a:ext cx="4830755" cy="397065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756" tIns="44879" rIns="89756" bIns="44879" anchor="ct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72707" name="Rectangle 2"/>
          <p:cNvSpPr>
            <a:spLocks noGrp="1" noChangeArrowheads="1"/>
          </p:cNvSpPr>
          <p:nvPr>
            <p:ph type="body"/>
          </p:nvPr>
        </p:nvSpPr>
        <p:spPr>
          <a:xfrm>
            <a:off x="660885" y="5028808"/>
            <a:ext cx="5287081" cy="4863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fr-FR" dirty="0">
              <a:latin typeface="Arial" panose="020B0604020202020204" pitchFamily="34" charset="0"/>
            </a:endParaRPr>
          </a:p>
        </p:txBody>
      </p:sp>
    </p:spTree>
    <p:extLst>
      <p:ext uri="{BB962C8B-B14F-4D97-AF65-F5344CB8AC3E}">
        <p14:creationId xmlns:p14="http://schemas.microsoft.com/office/powerpoint/2010/main" val="126368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p:spPr>
        <p:txBody>
          <a:bodyPr/>
          <a:lstStyle/>
          <a:p>
            <a:endParaRPr lang="en-US" altLang="fr-FR">
              <a:latin typeface="Arial" pitchFamily="34" charset="0"/>
            </a:endParaRPr>
          </a:p>
        </p:txBody>
      </p:sp>
      <p:sp>
        <p:nvSpPr>
          <p:cNvPr id="349188"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661E50-C564-400C-9CD3-61C1FB46621D}"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19089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p:spPr>
        <p:txBody>
          <a:bodyPr/>
          <a:lstStyle/>
          <a:p>
            <a:endParaRPr lang="en-US" altLang="fr-FR">
              <a:latin typeface="Arial" pitchFamily="34" charset="0"/>
            </a:endParaRPr>
          </a:p>
        </p:txBody>
      </p:sp>
      <p:sp>
        <p:nvSpPr>
          <p:cNvPr id="350212"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EB6639-24E5-41B0-A2E4-49F4856D0C29}"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10204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p:spPr>
        <p:txBody>
          <a:bodyPr/>
          <a:lstStyle/>
          <a:p>
            <a:endParaRPr lang="en-GB" altLang="fr-FR">
              <a:latin typeface="Arial" pitchFamily="34" charset="0"/>
            </a:endParaRPr>
          </a:p>
        </p:txBody>
      </p:sp>
      <p:sp>
        <p:nvSpPr>
          <p:cNvPr id="351236"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30E32F-1D58-4B0F-90EB-18F2FCC0ABEB}"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97643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p:spPr>
        <p:txBody>
          <a:bodyPr/>
          <a:lstStyle/>
          <a:p>
            <a:endParaRPr lang="en-GB" altLang="fr-FR">
              <a:latin typeface="Arial" pitchFamily="34" charset="0"/>
            </a:endParaRPr>
          </a:p>
        </p:txBody>
      </p:sp>
      <p:sp>
        <p:nvSpPr>
          <p:cNvPr id="352260"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07D344-FC23-4161-8EB5-56F3905E82E8}" type="slidenum">
              <a:rPr kumimoji="0" lang="en-GB" altLang="fr-FR"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altLang="fr-FR"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7658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15.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E938F39-445F-4A9B-84F5-BFA01FC26C3B}" type="datetime1">
              <a:rPr lang="fr-FR" smtClean="0"/>
              <a:pPr>
                <a:defRPr/>
              </a:pPr>
              <a:t>19/12/2018</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0B5E4C09-0CB8-4F4A-BE3A-215B4E6F3704}"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DC21F4E-877B-4172-B10F-1A32C3B31840}" type="datetime1">
              <a:rPr lang="fr-FR" smtClean="0"/>
              <a:pPr>
                <a:defRPr/>
              </a:pPr>
              <a:t>19/12/2018</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9DED5DC0-5F9F-4A6D-891E-14701C8A5AF0}" type="slidenum">
              <a:rPr lang="en-GB"/>
              <a:pPr>
                <a:defRPr/>
              </a:pPr>
              <a:t>‹N°›</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4641409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682113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6518711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862962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1423962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14908695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7052392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3719764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7472066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37700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E04347D-2C3B-480F-B70A-0FE77C6C5B48}" type="datetime1">
              <a:rPr lang="fr-FR" smtClean="0"/>
              <a:pPr>
                <a:defRPr/>
              </a:pPr>
              <a:t>19/12/2018</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EAF59365-FDC9-41C7-803B-C7ABF072ACE4}" type="slidenum">
              <a:rPr lang="en-GB"/>
              <a:pPr>
                <a:defRPr/>
              </a:pPr>
              <a:t>‹N°›</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5197548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8998652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4000672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7145001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6737774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5333203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2111509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2442504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9537056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488730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8F5F3B0D-47C0-4DBC-BDEF-C05BF8F56B4D}" type="datetime1">
              <a:rPr lang="fr-FR" smtClean="0"/>
              <a:pPr>
                <a:defRPr/>
              </a:pPr>
              <a:t>19/12/2018</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12983090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1575848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2384625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4021319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2356422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4354325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3163642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1949016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4014447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85706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8" name="Rectangle 14"/>
          <p:cNvSpPr/>
          <p:nvPr/>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11"/>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pic>
        <p:nvPicPr>
          <p:cNvPr id="10" name="Picture 10" descr="logo_ce-eac_en"/>
          <p:cNvPicPr>
            <a:picLocks noChangeAspect="1" noChangeArrowheads="1"/>
          </p:cNvPicPr>
          <p:nvPr/>
        </p:nvPicPr>
        <p:blipFill>
          <a:blip r:embed="rId2" cstate="print"/>
          <a:srcRect/>
          <a:stretch>
            <a:fillRect/>
          </a:stretch>
        </p:blipFill>
        <p:spPr bwMode="auto">
          <a:xfrm>
            <a:off x="3713163" y="330200"/>
            <a:ext cx="2054225" cy="1420813"/>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FR"/>
              <a:t>Journée d'information régionale - Amiens - 30.05.2017</a:t>
            </a:r>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7477767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0739463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2890176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595972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5607322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10289504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7011477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3995790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20480806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59299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5"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0" descr="logo_ce-eac-neg-en"/>
          <p:cNvPicPr>
            <a:picLocks noChangeAspect="1" noChangeArrowheads="1"/>
          </p:cNvPicPr>
          <p:nvPr/>
        </p:nvPicPr>
        <p:blipFill>
          <a:blip r:embed="rId2" cstate="print"/>
          <a:srcRect/>
          <a:stretch>
            <a:fillRect/>
          </a:stretch>
        </p:blipFill>
        <p:spPr bwMode="auto">
          <a:xfrm>
            <a:off x="3707904" y="347241"/>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352003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6512311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0620715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2738905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9042895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7690802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735103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8653987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6306746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05332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7" name="Rectangle 11"/>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5EC40579-F199-47DE-A495-938527621E64}" type="datetime1">
              <a:rPr lang="fr-FR" smtClean="0"/>
              <a:pPr>
                <a:defRPr/>
              </a:pPr>
              <a:t>19/12/2018</a:t>
            </a:fld>
            <a:endParaRPr lang="en-US"/>
          </a:p>
        </p:txBody>
      </p:sp>
      <p:sp>
        <p:nvSpPr>
          <p:cNvPr id="11" name="Footer Placeholder 4"/>
          <p:cNvSpPr>
            <a:spLocks noGrp="1"/>
          </p:cNvSpPr>
          <p:nvPr>
            <p:ph type="ftr" sz="quarter" idx="17"/>
          </p:nvPr>
        </p:nvSpPr>
        <p:spPr/>
        <p:txBody>
          <a:bodyPr/>
          <a:lstStyle>
            <a:lvl1pPr>
              <a:defRPr/>
            </a:lvl1pPr>
          </a:lstStyle>
          <a:p>
            <a:pPr>
              <a:defRPr/>
            </a:pPr>
            <a:r>
              <a:rPr lang="fr-FR"/>
              <a:t>Journée d'information régionale - Amiens - 30.05.2017</a:t>
            </a:r>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14729011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7421783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11240388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1360897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5210332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09983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799933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3943792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781933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80642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8" name="Rectangle 13"/>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9" name="Picture 10" descr="logo_ce-eac-neg-en"/>
          <p:cNvPicPr>
            <a:picLocks noChangeAspect="1" noChangeArrowheads="1"/>
          </p:cNvPicPr>
          <p:nvPr/>
        </p:nvPicPr>
        <p:blipFill>
          <a:blip r:embed="rId2" cstate="print"/>
          <a:srcRect/>
          <a:stretch>
            <a:fillRect/>
          </a:stretch>
        </p:blipFill>
        <p:spPr bwMode="auto">
          <a:xfrm>
            <a:off x="3727450" y="347663"/>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4"/>
          <p:cNvSpPr>
            <a:spLocks noGrp="1"/>
          </p:cNvSpPr>
          <p:nvPr>
            <p:ph type="dt" sz="half" idx="16"/>
          </p:nvPr>
        </p:nvSpPr>
        <p:spPr/>
        <p:txBody>
          <a:bodyPr/>
          <a:lstStyle>
            <a:lvl1pPr>
              <a:defRPr/>
            </a:lvl1pPr>
          </a:lstStyle>
          <a:p>
            <a:pPr>
              <a:defRPr/>
            </a:pPr>
            <a:fld id="{7021755E-F46A-457D-976C-F5B2D7111CCC}" type="datetime1">
              <a:rPr lang="fr-FR" smtClean="0"/>
              <a:pPr>
                <a:defRPr/>
              </a:pPr>
              <a:t>19/12/2018</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4543900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8581891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0253359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7143429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8560047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36168043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40331286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30828511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8320899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293326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Text">
    <p:spTree>
      <p:nvGrpSpPr>
        <p:cNvPr id="1" name=""/>
        <p:cNvGrpSpPr/>
        <p:nvPr/>
      </p:nvGrpSpPr>
      <p:grpSpPr>
        <a:xfrm>
          <a:off x="0" y="0"/>
          <a:ext cx="0" cy="0"/>
          <a:chOff x="0" y="0"/>
          <a:chExt cx="0" cy="0"/>
        </a:xfrm>
      </p:grpSpPr>
      <p:sp>
        <p:nvSpPr>
          <p:cNvPr id="8"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9" name="Rectangle 1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fld id="{B4FDAE44-D886-44BC-91AB-8A0EDBA83DD6}" type="datetime1">
              <a:rPr lang="fr-FR" smtClean="0"/>
              <a:pPr>
                <a:defRPr/>
              </a:pPr>
              <a:t>19/12/2018</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015324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5821043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2910662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7904531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0562869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7290286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9591949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4786400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847605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60143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6" name="Rectangle 10"/>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a:t>Click to edit Master title style</a:t>
            </a:r>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9" name="Date Placeholder 2"/>
          <p:cNvSpPr>
            <a:spLocks noGrp="1"/>
          </p:cNvSpPr>
          <p:nvPr>
            <p:ph type="dt" sz="half" idx="16"/>
          </p:nvPr>
        </p:nvSpPr>
        <p:spPr/>
        <p:txBody>
          <a:bodyPr/>
          <a:lstStyle>
            <a:lvl1pPr>
              <a:defRPr/>
            </a:lvl1pPr>
          </a:lstStyle>
          <a:p>
            <a:pPr>
              <a:defRPr/>
            </a:pPr>
            <a:fld id="{46003401-5801-4059-A480-2664F4E8D67F}" type="datetime1">
              <a:rPr lang="fr-FR" smtClean="0"/>
              <a:pPr>
                <a:defRPr/>
              </a:pPr>
              <a:t>19/12/2018</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15145269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6914864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7649890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0609252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0682061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8459809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6466069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699114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8906716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82289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5" name="Rectangle 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8" name="Date Placeholder 1"/>
          <p:cNvSpPr>
            <a:spLocks noGrp="1"/>
          </p:cNvSpPr>
          <p:nvPr>
            <p:ph type="dt" sz="half" idx="16"/>
          </p:nvPr>
        </p:nvSpPr>
        <p:spPr/>
        <p:txBody>
          <a:bodyPr/>
          <a:lstStyle>
            <a:lvl1pPr>
              <a:defRPr/>
            </a:lvl1pPr>
          </a:lstStyle>
          <a:p>
            <a:pPr>
              <a:defRPr/>
            </a:pPr>
            <a:fld id="{6BAA8F28-C13E-4BE8-96D1-02AD717049DF}" type="datetime1">
              <a:rPr lang="fr-FR" smtClean="0"/>
              <a:pPr>
                <a:defRPr/>
              </a:pPr>
              <a:t>19/12/2018</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0838173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5014851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7292415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0038096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9949774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3832302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2017062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28477939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4344244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8"/>
          <p:cNvPicPr>
            <a:picLocks noChangeAspect="1" noChangeArrowheads="1"/>
          </p:cNvPicPr>
          <p:nvPr userDrawn="1"/>
        </p:nvPicPr>
        <p:blipFill>
          <a:blip r:embed="rId2" cstate="print">
            <a:lum contrast="-12000"/>
          </a:blip>
          <a:srcRect/>
          <a:stretch>
            <a:fillRect/>
          </a:stretch>
        </p:blipFill>
        <p:spPr bwMode="auto">
          <a:xfrm>
            <a:off x="0" y="0"/>
            <a:ext cx="9144000" cy="6869113"/>
          </a:xfrm>
          <a:prstGeom prst="rect">
            <a:avLst/>
          </a:prstGeom>
          <a:noFill/>
          <a:ln w="9525">
            <a:noFill/>
            <a:miter lim="800000"/>
            <a:headEnd/>
            <a:tailEnd/>
          </a:ln>
        </p:spPr>
      </p:pic>
      <p:sp>
        <p:nvSpPr>
          <p:cNvPr id="5" name="AutoShape 31"/>
          <p:cNvSpPr>
            <a:spLocks noChangeArrowheads="1"/>
          </p:cNvSpPr>
          <p:nvPr userDrawn="1"/>
        </p:nvSpPr>
        <p:spPr bwMode="auto">
          <a:xfrm>
            <a:off x="0" y="-458788"/>
            <a:ext cx="9144000" cy="1511301"/>
          </a:xfrm>
          <a:prstGeom prst="wave">
            <a:avLst>
              <a:gd name="adj1" fmla="val 9560"/>
              <a:gd name="adj2" fmla="val 0"/>
            </a:avLst>
          </a:prstGeom>
          <a:solidFill>
            <a:schemeClr val="bg1"/>
          </a:solidFill>
          <a:ln w="9525" algn="ctr">
            <a:solidFill>
              <a:srgbClr val="2D5EC1"/>
            </a:solidFill>
            <a:round/>
            <a:headEnd/>
            <a:tailEnd/>
          </a:ln>
          <a:effectLst/>
          <a:extLst/>
        </p:spPr>
        <p:txBody>
          <a:bodyPr wrap="none" anchor="ctr"/>
          <a:lstStyle/>
          <a:p>
            <a:pPr algn="ctr" eaLnBrk="0" hangingPunct="0">
              <a:defRPr/>
            </a:pPr>
            <a:endParaRPr lang="en-GB">
              <a:ea typeface="ＭＳ Ｐゴシック" pitchFamily="64" charset="-128"/>
            </a:endParaRPr>
          </a:p>
        </p:txBody>
      </p:sp>
      <p:pic>
        <p:nvPicPr>
          <p:cNvPr id="6" name="Picture 6" descr="LOGO CE-EN-quadri.eps"/>
          <p:cNvPicPr>
            <a:picLocks noChangeAspect="1"/>
          </p:cNvPicPr>
          <p:nvPr userDrawn="1"/>
        </p:nvPicPr>
        <p:blipFill>
          <a:blip r:embed="rId3" cstate="print"/>
          <a:srcRect/>
          <a:stretch>
            <a:fillRect/>
          </a:stretch>
        </p:blipFill>
        <p:spPr bwMode="auto">
          <a:xfrm>
            <a:off x="1258888" y="50800"/>
            <a:ext cx="1436687" cy="998538"/>
          </a:xfrm>
          <a:prstGeom prst="rect">
            <a:avLst/>
          </a:prstGeom>
          <a:noFill/>
          <a:ln w="9525">
            <a:noFill/>
            <a:miter lim="800000"/>
            <a:headEnd/>
            <a:tailEnd/>
          </a:ln>
        </p:spPr>
      </p:pic>
      <p:pic>
        <p:nvPicPr>
          <p:cNvPr id="7" name="Picture 33" descr="eu2020_en"/>
          <p:cNvPicPr>
            <a:picLocks noChangeAspect="1" noChangeArrowheads="1"/>
          </p:cNvPicPr>
          <p:nvPr userDrawn="1"/>
        </p:nvPicPr>
        <p:blipFill>
          <a:blip r:embed="rId4" cstate="print"/>
          <a:srcRect/>
          <a:stretch>
            <a:fillRect/>
          </a:stretch>
        </p:blipFill>
        <p:spPr bwMode="auto">
          <a:xfrm>
            <a:off x="6804025" y="188913"/>
            <a:ext cx="1008063" cy="685800"/>
          </a:xfrm>
          <a:prstGeom prst="rect">
            <a:avLst/>
          </a:prstGeom>
          <a:noFill/>
          <a:ln w="9525">
            <a:noFill/>
            <a:miter lim="800000"/>
            <a:headEnd/>
            <a:tailEnd/>
          </a:ln>
        </p:spPr>
      </p:pic>
      <p:sp>
        <p:nvSpPr>
          <p:cNvPr id="3076" name="Rectangle 4"/>
          <p:cNvSpPr>
            <a:spLocks noGrp="1" noChangeArrowheads="1"/>
          </p:cNvSpPr>
          <p:nvPr>
            <p:ph type="ctrTitle"/>
          </p:nvPr>
        </p:nvSpPr>
        <p:spPr>
          <a:xfrm>
            <a:off x="2124075" y="1916113"/>
            <a:ext cx="5040313" cy="1728787"/>
          </a:xfrm>
        </p:spPr>
        <p:txBody>
          <a:bodyPr/>
          <a:lstStyle>
            <a:lvl1pPr marL="3175">
              <a:defRPr sz="7200">
                <a:solidFill>
                  <a:srgbClr val="EEC100"/>
                </a:solidFill>
                <a:effectLst/>
              </a:defRPr>
            </a:lvl1pPr>
          </a:lstStyle>
          <a:p>
            <a:pPr lvl="0"/>
            <a:r>
              <a:rPr lang="en-GB" noProof="0"/>
              <a:t>Title</a:t>
            </a:r>
          </a:p>
        </p:txBody>
      </p:sp>
      <p:sp>
        <p:nvSpPr>
          <p:cNvPr id="3077" name="Rectangle 5"/>
          <p:cNvSpPr>
            <a:spLocks noGrp="1" noChangeArrowheads="1"/>
          </p:cNvSpPr>
          <p:nvPr>
            <p:ph type="subTitle" idx="1"/>
          </p:nvPr>
        </p:nvSpPr>
        <p:spPr>
          <a:xfrm>
            <a:off x="2124075" y="3716338"/>
            <a:ext cx="5113338" cy="1081087"/>
          </a:xfrm>
        </p:spPr>
        <p:txBody>
          <a:bodyPr/>
          <a:lstStyle>
            <a:lvl1pPr marL="0" indent="0">
              <a:buFontTx/>
              <a:buNone/>
              <a:defRPr sz="3400" b="0">
                <a:solidFill>
                  <a:schemeClr val="bg1"/>
                </a:solidFill>
                <a:latin typeface="Consolas" pitchFamily="49" charset="0"/>
              </a:defRPr>
            </a:lvl1pPr>
          </a:lstStyle>
          <a:p>
            <a:pPr lvl="0"/>
            <a:r>
              <a:rPr lang="en-GB" noProof="0"/>
              <a:t>Subtitle</a:t>
            </a:r>
          </a:p>
        </p:txBody>
      </p:sp>
    </p:spTree>
    <p:extLst>
      <p:ext uri="{BB962C8B-B14F-4D97-AF65-F5344CB8AC3E}">
        <p14:creationId xmlns:p14="http://schemas.microsoft.com/office/powerpoint/2010/main" val="9353734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00271F6-A481-4EE5-8772-659BE4FF09F8}" type="datetime1">
              <a:rPr lang="fr-FR" smtClean="0"/>
              <a:pPr>
                <a:defRPr/>
              </a:pPr>
              <a:t>19/12/2018</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A3D1EADD-FDDB-4F77-9D7D-9AA08708E0FD}"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latin typeface="+mn-lt"/>
                <a:ea typeface="+mn-ea"/>
              </a:rPr>
              <a:t>Date: in 12 pts</a:t>
            </a:r>
          </a:p>
        </p:txBody>
      </p:sp>
      <p:sp>
        <p:nvSpPr>
          <p:cNvPr id="7"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7C715E90-C220-418D-8A75-46DE621F32CF}" type="datetime1">
              <a:rPr lang="fr-FR" smtClean="0"/>
              <a:pPr>
                <a:defRPr/>
              </a:pPr>
              <a:t>19/12/2018</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4"/>
          <p:cNvSpPr/>
          <p:nvPr/>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1"/>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pic>
        <p:nvPicPr>
          <p:cNvPr id="10" name="Picture 10" descr="logo_ce-eac_en"/>
          <p:cNvPicPr>
            <a:picLocks noChangeAspect="1" noChangeArrowheads="1"/>
          </p:cNvPicPr>
          <p:nvPr/>
        </p:nvPicPr>
        <p:blipFill>
          <a:blip r:embed="rId2" cstate="print"/>
          <a:srcRect/>
          <a:stretch>
            <a:fillRect/>
          </a:stretch>
        </p:blipFill>
        <p:spPr bwMode="auto">
          <a:xfrm>
            <a:off x="3713163" y="330200"/>
            <a:ext cx="2054225" cy="1420813"/>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38094580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5"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07904" y="347241"/>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513804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11"/>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8E1CD848-F7FF-4A4A-A619-5F9A78D4AF9D}" type="datetime1">
              <a:rPr lang="fr-FR" smtClean="0">
                <a:solidFill>
                  <a:prstClr val="black">
                    <a:tint val="75000"/>
                  </a:prstClr>
                </a:solidFill>
              </a:rPr>
              <a:pPr>
                <a:defRPr/>
              </a:pPr>
              <a:t>19/12/2018</a:t>
            </a:fld>
            <a:endParaRPr lang="en-US">
              <a:solidFill>
                <a:prstClr val="black">
                  <a:tint val="75000"/>
                </a:prstClr>
              </a:solidFill>
            </a:endParaRPr>
          </a:p>
        </p:txBody>
      </p:sp>
      <p:sp>
        <p:nvSpPr>
          <p:cNvPr id="11" name="Footer Placeholder 4"/>
          <p:cNvSpPr>
            <a:spLocks noGrp="1"/>
          </p:cNvSpPr>
          <p:nvPr>
            <p:ph type="ftr" sz="quarter" idx="17"/>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26087837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3"/>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0" descr="logo_ce-eac-neg-en"/>
          <p:cNvPicPr>
            <a:picLocks noChangeAspect="1" noChangeArrowheads="1"/>
          </p:cNvPicPr>
          <p:nvPr/>
        </p:nvPicPr>
        <p:blipFill>
          <a:blip r:embed="rId2" cstate="print"/>
          <a:srcRect/>
          <a:stretch>
            <a:fillRect/>
          </a:stretch>
        </p:blipFill>
        <p:spPr bwMode="auto">
          <a:xfrm>
            <a:off x="3727450" y="347663"/>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4"/>
          <p:cNvSpPr>
            <a:spLocks noGrp="1"/>
          </p:cNvSpPr>
          <p:nvPr>
            <p:ph type="dt" sz="half" idx="16"/>
          </p:nvPr>
        </p:nvSpPr>
        <p:spPr/>
        <p:txBody>
          <a:bodyPr/>
          <a:lstStyle>
            <a:lvl1pPr>
              <a:defRPr/>
            </a:lvl1pPr>
          </a:lstStyle>
          <a:p>
            <a:pPr>
              <a:defRPr/>
            </a:pPr>
            <a:fld id="{94671075-A511-4323-A76A-988B3EC499F2}"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673580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mparison Text">
    <p:spTree>
      <p:nvGrpSpPr>
        <p:cNvPr id="1" name=""/>
        <p:cNvGrpSpPr/>
        <p:nvPr/>
      </p:nvGrpSpPr>
      <p:grpSpPr>
        <a:xfrm>
          <a:off x="0" y="0"/>
          <a:ext cx="0" cy="0"/>
          <a:chOff x="0" y="0"/>
          <a:chExt cx="0" cy="0"/>
        </a:xfrm>
      </p:grpSpPr>
      <p:sp>
        <p:nvSpPr>
          <p:cNvPr id="8"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9" name="Rectangle 1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0"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fld id="{B07C7910-245D-4BCA-BA8A-375746DD1384}"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42338186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6" name="Rectangle 10"/>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a:t>Click to edit Master title style</a:t>
            </a:r>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9" name="Date Placeholder 2"/>
          <p:cNvSpPr>
            <a:spLocks noGrp="1"/>
          </p:cNvSpPr>
          <p:nvPr>
            <p:ph type="dt" sz="half" idx="16"/>
          </p:nvPr>
        </p:nvSpPr>
        <p:spPr/>
        <p:txBody>
          <a:bodyPr/>
          <a:lstStyle>
            <a:lvl1pPr>
              <a:defRPr/>
            </a:lvl1pPr>
          </a:lstStyle>
          <a:p>
            <a:pPr>
              <a:defRPr/>
            </a:pPr>
            <a:fld id="{C4E54FA1-2659-434E-A0DD-4D5AC3351106}"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5081172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5" name="Rectangle 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8" name="Date Placeholder 1"/>
          <p:cNvSpPr>
            <a:spLocks noGrp="1"/>
          </p:cNvSpPr>
          <p:nvPr>
            <p:ph type="dt" sz="half" idx="16"/>
          </p:nvPr>
        </p:nvSpPr>
        <p:spPr/>
        <p:txBody>
          <a:bodyPr/>
          <a:lstStyle>
            <a:lvl1pPr>
              <a:defRPr/>
            </a:lvl1pPr>
          </a:lstStyle>
          <a:p>
            <a:pPr>
              <a:defRPr/>
            </a:pPr>
            <a:fld id="{C32309E5-F209-48F6-B4DD-A8C0616B724A}"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8009855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4AD90838-F192-4A3F-804A-253F8DED049D}"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16214698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1246-BA93-4E2E-AD08-23BAADF68AEC}"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B028149-ECB7-46CA-8AA5-557D2FBB3CE2}" type="slidenum">
              <a:rPr lang="en-GB"/>
              <a:pPr>
                <a:defRPr/>
              </a:pPr>
              <a:t>‹N°›</a:t>
            </a:fld>
            <a:endParaRPr lang="en-GB"/>
          </a:p>
        </p:txBody>
      </p:sp>
      <p:sp>
        <p:nvSpPr>
          <p:cNvPr id="7"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8" name="Picture 10" descr="logo_ce-eac-neg-en"/>
          <p:cNvPicPr>
            <a:picLocks noChangeAspect="1" noChangeArrowheads="1"/>
          </p:cNvPicPr>
          <p:nvPr userDrawn="1"/>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Tree>
    <p:extLst>
      <p:ext uri="{BB962C8B-B14F-4D97-AF65-F5344CB8AC3E}">
        <p14:creationId xmlns:p14="http://schemas.microsoft.com/office/powerpoint/2010/main" val="251827178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4204D7-C552-4305-B7C1-A30679BE0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467C285-78F2-4724-81D3-934A5CC206A9}" type="slidenum">
              <a:rPr lang="en-GB"/>
              <a:pPr>
                <a:defRPr/>
              </a:pPr>
              <a:t>‹N°›</a:t>
            </a:fld>
            <a:endParaRPr lang="en-GB"/>
          </a:p>
        </p:txBody>
      </p:sp>
      <p:sp>
        <p:nvSpPr>
          <p:cNvPr id="5"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276280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a:solidFill>
                <a:srgbClr val="FFFFFF"/>
              </a:solidFill>
              <a:latin typeface="Verdana" pitchFamily="34" charset="0"/>
            </a:endParaRPr>
          </a:p>
        </p:txBody>
      </p:sp>
      <p:pic>
        <p:nvPicPr>
          <p:cNvPr id="5" name="Picture 56" descr="logo_bot2"/>
          <p:cNvPicPr>
            <a:picLocks noChangeAspect="1" noChangeArrowheads="1"/>
          </p:cNvPicPr>
          <p:nvPr userDrawn="1"/>
        </p:nvPicPr>
        <p:blipFill>
          <a:blip r:embed="rId2" cstate="print"/>
          <a:srcRect/>
          <a:stretch>
            <a:fillRect/>
          </a:stretch>
        </p:blipFill>
        <p:spPr bwMode="auto">
          <a:xfrm>
            <a:off x="4257675" y="6440488"/>
            <a:ext cx="625475" cy="427037"/>
          </a:xfrm>
          <a:prstGeom prst="rect">
            <a:avLst/>
          </a:prstGeom>
          <a:noFill/>
          <a:ln w="9525">
            <a:noFill/>
            <a:miter lim="800000"/>
            <a:headEnd/>
            <a:tailEnd/>
          </a:ln>
        </p:spPr>
      </p:pic>
      <p:pic>
        <p:nvPicPr>
          <p:cNvPr id="6" name="Picture 61" descr="logo_top"/>
          <p:cNvPicPr>
            <a:picLocks noChangeAspect="1" noChangeArrowheads="1"/>
          </p:cNvPicPr>
          <p:nvPr userDrawn="1"/>
        </p:nvPicPr>
        <p:blipFill>
          <a:blip r:embed="rId3" cstate="print"/>
          <a:srcRect/>
          <a:stretch>
            <a:fillRect/>
          </a:stretch>
        </p:blipFill>
        <p:spPr bwMode="auto">
          <a:xfrm>
            <a:off x="3948113" y="252413"/>
            <a:ext cx="1460500" cy="1012825"/>
          </a:xfrm>
          <a:prstGeom prst="rect">
            <a:avLst/>
          </a:prstGeom>
          <a:noFill/>
          <a:ln w="9525">
            <a:noFill/>
            <a:miter lim="800000"/>
            <a:headEnd/>
            <a:tailEnd/>
          </a:ln>
        </p:spPr>
      </p:pic>
      <p:sp>
        <p:nvSpPr>
          <p:cNvPr id="3076" name="Rectangle 4"/>
          <p:cNvSpPr>
            <a:spLocks noGrp="1" noChangeArrowheads="1"/>
          </p:cNvSpPr>
          <p:nvPr>
            <p:ph type="ctrTitle"/>
          </p:nvPr>
        </p:nvSpPr>
        <p:spPr>
          <a:xfrm>
            <a:off x="4395788" y="2603500"/>
            <a:ext cx="330676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4411663" y="3716338"/>
            <a:ext cx="4113212" cy="1728787"/>
          </a:xfrm>
        </p:spPr>
        <p:txBody>
          <a:bodyPr/>
          <a:lstStyle>
            <a:lvl1pPr marL="0" indent="118110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a:xfrm>
            <a:off x="7486650" y="6388100"/>
            <a:ext cx="1495425" cy="257175"/>
          </a:xfrm>
        </p:spPr>
        <p:txBody>
          <a:bodyPr/>
          <a:lstStyle>
            <a:lvl1pPr>
              <a:defRPr sz="1200" b="1">
                <a:solidFill>
                  <a:schemeClr val="bg1"/>
                </a:solidFill>
                <a:latin typeface="+mn-lt"/>
              </a:defRPr>
            </a:lvl1pPr>
          </a:lstStyle>
          <a:p>
            <a:pPr>
              <a:defRPr/>
            </a:pPr>
            <a:fld id="{C1FDD672-DE36-40AD-AF9C-7A6A63CBFE7F}" type="datetime1">
              <a:rPr lang="fr-FR" smtClean="0">
                <a:solidFill>
                  <a:srgbClr val="FFFFFF"/>
                </a:solidFill>
              </a:rPr>
              <a:pPr>
                <a:defRPr/>
              </a:pPr>
              <a:t>19/12/2018</a:t>
            </a:fld>
            <a:endParaRPr lang="en-GB">
              <a:solidFill>
                <a:srgbClr val="FFFFFF"/>
              </a:solidFill>
            </a:endParaRPr>
          </a:p>
        </p:txBody>
      </p:sp>
    </p:spTree>
    <p:extLst>
      <p:ext uri="{BB962C8B-B14F-4D97-AF65-F5344CB8AC3E}">
        <p14:creationId xmlns:p14="http://schemas.microsoft.com/office/powerpoint/2010/main" val="280484162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
        <p:nvSpPr>
          <p:cNvPr id="4"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1378500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F13E3DB-7126-40F6-AF5C-F8480173AFFA}" type="datetime1">
              <a:rPr lang="fr-FR" smtClean="0">
                <a:solidFill>
                  <a:srgbClr val="000000"/>
                </a:solidFill>
              </a:rPr>
              <a:pPr>
                <a:defRPr/>
              </a:pPr>
              <a:t>19/12/2018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9894B8-1009-4859-8293-DE22A0C46F78}"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887232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76771E-AE75-4014-9DF1-567959A05D20}" type="datetime1">
              <a:rPr lang="fr-FR" smtClean="0">
                <a:solidFill>
                  <a:srgbClr val="000000"/>
                </a:solidFill>
              </a:rPr>
              <a:pPr>
                <a:defRPr/>
              </a:pPr>
              <a:t>19/12/2018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8E8989-8F82-4033-926A-7BBDAFCEEF5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67498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0A6FCE9A-D0EB-47E6-8731-7D532AE7045A}" type="datetime1">
              <a:rPr lang="fr-FR" smtClean="0">
                <a:solidFill>
                  <a:srgbClr val="000000"/>
                </a:solidFill>
              </a:rPr>
              <a:pPr>
                <a:defRPr/>
              </a:pPr>
              <a:t>19/12/2018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FDA462-86E2-4FCA-B5BD-31C154499B3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5022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AF64373-C3C9-4A39-90D0-8D9554A7E56F}" type="datetime1">
              <a:rPr lang="fr-FR" smtClean="0">
                <a:solidFill>
                  <a:srgbClr val="000000"/>
                </a:solidFill>
              </a:rPr>
              <a:pPr>
                <a:defRPr/>
              </a:pPr>
              <a:t>19/12/2018</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56BE72-3C19-4BBB-BBF6-CEE6100ABD0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245016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A14ED76-78EB-4900-846B-1B0996F88EFE}" type="datetime1">
              <a:rPr lang="fr-FR" smtClean="0">
                <a:solidFill>
                  <a:srgbClr val="000000"/>
                </a:solidFill>
              </a:rPr>
              <a:pPr>
                <a:defRPr/>
              </a:pPr>
              <a:t>19/12/2018</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6FAF23-4E15-4BB5-BD12-B81521CF222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0902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5C143EC-A9FD-4FCF-8C28-092A3E834EFC}" type="datetime1">
              <a:rPr lang="fr-FR" smtClean="0">
                <a:solidFill>
                  <a:srgbClr val="000000"/>
                </a:solidFill>
              </a:rPr>
              <a:pPr>
                <a:defRPr/>
              </a:pPr>
              <a:t>19/12/2018</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74DCB5-7239-4670-8D6F-BEF2A03AC93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97045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FF5ED1-FE0B-413E-BBC1-B6CB64AB6D5D}" type="datetime1">
              <a:rPr lang="fr-FR" smtClean="0">
                <a:solidFill>
                  <a:srgbClr val="000000"/>
                </a:solidFill>
              </a:rPr>
              <a:pPr>
                <a:defRPr/>
              </a:pPr>
              <a:t>19/12/2018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3549D1-DD48-46BC-83C9-92CB80BDCD9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45915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94A9DA-4D2F-42A5-873C-F98E4F8A13F3}" type="datetime1">
              <a:rPr lang="fr-FR" smtClean="0">
                <a:solidFill>
                  <a:srgbClr val="000000"/>
                </a:solidFill>
              </a:rPr>
              <a:pPr>
                <a:defRPr/>
              </a:pPr>
              <a:t>19/12/2018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12CE4E-5561-4F69-8B9C-0E06A85D38B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5977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A35E5CE-DB5C-48A3-830D-0CFBDF229444}" type="datetime1">
              <a:rPr lang="fr-FR" smtClean="0"/>
              <a:pPr>
                <a:defRPr/>
              </a:pPr>
              <a:t>19/12/2018</a:t>
            </a:fld>
            <a:endParaRPr lang="en-GB"/>
          </a:p>
        </p:txBody>
      </p:sp>
      <p:sp>
        <p:nvSpPr>
          <p:cNvPr id="5"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6" name="Slide Number Placeholder 5"/>
          <p:cNvSpPr>
            <a:spLocks noGrp="1"/>
          </p:cNvSpPr>
          <p:nvPr>
            <p:ph type="sldNum" sz="quarter" idx="12"/>
          </p:nvPr>
        </p:nvSpPr>
        <p:spPr/>
        <p:txBody>
          <a:bodyPr/>
          <a:lstStyle>
            <a:lvl1pPr>
              <a:defRPr/>
            </a:lvl1pPr>
          </a:lstStyle>
          <a:p>
            <a:pPr>
              <a:defRPr/>
            </a:pPr>
            <a:fld id="{DAFC767E-4B4F-45F7-A28D-2BD9A01862F3}"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C4D44A5-61D9-418C-960B-F33934FE4494}" type="datetime1">
              <a:rPr lang="fr-FR" smtClean="0">
                <a:solidFill>
                  <a:srgbClr val="000000"/>
                </a:solidFill>
              </a:rPr>
              <a:pPr>
                <a:defRPr/>
              </a:pPr>
              <a:t>19/12/2018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851A5E-2FC4-43B8-AB3D-F8BD17F45091}"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84683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B0936E2-AFB9-44B2-B882-146B259EB5F2}" type="datetime1">
              <a:rPr lang="fr-FR" smtClean="0">
                <a:solidFill>
                  <a:srgbClr val="000000"/>
                </a:solidFill>
              </a:rPr>
              <a:pPr>
                <a:defRPr/>
              </a:pPr>
              <a:t>19/12/2018</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F6A0A-2A8D-485F-B2C0-AE176A7D372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952594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429625"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0050" y="2492375"/>
            <a:ext cx="413385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3E45A337-8B95-4086-B9D9-1943A94AA6A8}" type="datetime1">
              <a:rPr lang="fr-FR" smtClean="0">
                <a:solidFill>
                  <a:srgbClr val="000000"/>
                </a:solidFill>
              </a:rPr>
              <a:pPr>
                <a:defRPr/>
              </a:pPr>
              <a:t>19/12/2018</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553E6-CC93-44EA-8ED0-4EDA6952AEC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459739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94CA84E7-2BDD-41A3-9931-49902768E2EC}" type="datetime1">
              <a:rPr lang="fr-FR" smtClean="0"/>
              <a:pPr>
                <a:defRPr/>
              </a:pPr>
              <a:t>19/12/2018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AF6A9ADF-6F7C-4090-99A2-8FDC1F12A64E}" type="slidenum">
              <a:rPr lang="en-GB" altLang="fr-FR"/>
              <a:pPr/>
              <a:t>‹N°›</a:t>
            </a:fld>
            <a:endParaRPr lang="en-GB" altLang="fr-FR"/>
          </a:p>
        </p:txBody>
      </p:sp>
    </p:spTree>
    <p:extLst>
      <p:ext uri="{BB962C8B-B14F-4D97-AF65-F5344CB8AC3E}">
        <p14:creationId xmlns:p14="http://schemas.microsoft.com/office/powerpoint/2010/main" val="2419280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4879FD5-915B-446C-83BC-00CAA943F426}" type="datetime1">
              <a:rPr lang="fr-FR" smtClean="0"/>
              <a:pPr>
                <a:defRPr/>
              </a:pPr>
              <a:t>19/12/2018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EE2A890B-E6D2-4730-9444-F28801520D30}" type="slidenum">
              <a:rPr lang="en-GB" altLang="fr-FR"/>
              <a:pPr/>
              <a:t>‹N°›</a:t>
            </a:fld>
            <a:endParaRPr lang="en-GB" altLang="fr-FR"/>
          </a:p>
        </p:txBody>
      </p:sp>
    </p:spTree>
    <p:extLst>
      <p:ext uri="{BB962C8B-B14F-4D97-AF65-F5344CB8AC3E}">
        <p14:creationId xmlns:p14="http://schemas.microsoft.com/office/powerpoint/2010/main" val="3919509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005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2492375"/>
            <a:ext cx="413385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2D8464F-93C6-41EC-A80F-23475B771B8A}" type="datetime1">
              <a:rPr lang="fr-FR" smtClean="0"/>
              <a:pPr>
                <a:defRPr/>
              </a:pPr>
              <a:t>19/12/2018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7" name="Rectangle 6"/>
          <p:cNvSpPr>
            <a:spLocks noGrp="1" noChangeArrowheads="1"/>
          </p:cNvSpPr>
          <p:nvPr>
            <p:ph type="sldNum" sz="quarter" idx="12"/>
          </p:nvPr>
        </p:nvSpPr>
        <p:spPr>
          <a:ln/>
        </p:spPr>
        <p:txBody>
          <a:bodyPr/>
          <a:lstStyle>
            <a:lvl1pPr>
              <a:defRPr/>
            </a:lvl1pPr>
          </a:lstStyle>
          <a:p>
            <a:fld id="{3A3E4EAE-7EC1-4DFE-BF72-A348D5FCFB81}" type="slidenum">
              <a:rPr lang="en-GB" altLang="fr-FR"/>
              <a:pPr/>
              <a:t>‹N°›</a:t>
            </a:fld>
            <a:endParaRPr lang="en-GB" altLang="fr-FR"/>
          </a:p>
        </p:txBody>
      </p:sp>
    </p:spTree>
    <p:extLst>
      <p:ext uri="{BB962C8B-B14F-4D97-AF65-F5344CB8AC3E}">
        <p14:creationId xmlns:p14="http://schemas.microsoft.com/office/powerpoint/2010/main" val="2102480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37482E2-6B33-4677-9FAE-90996B112C7C}" type="datetime1">
              <a:rPr lang="fr-FR" smtClean="0"/>
              <a:pPr>
                <a:defRPr/>
              </a:pPr>
              <a:t>19/12/2018</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9" name="Rectangle 6"/>
          <p:cNvSpPr>
            <a:spLocks noGrp="1" noChangeArrowheads="1"/>
          </p:cNvSpPr>
          <p:nvPr>
            <p:ph type="sldNum" sz="quarter" idx="12"/>
          </p:nvPr>
        </p:nvSpPr>
        <p:spPr>
          <a:ln/>
        </p:spPr>
        <p:txBody>
          <a:bodyPr/>
          <a:lstStyle>
            <a:lvl1pPr>
              <a:defRPr/>
            </a:lvl1pPr>
          </a:lstStyle>
          <a:p>
            <a:fld id="{5B3B5A23-8AB6-4686-AE19-47A8ED3A9DB0}" type="slidenum">
              <a:rPr lang="en-GB" altLang="fr-FR"/>
              <a:pPr/>
              <a:t>‹N°›</a:t>
            </a:fld>
            <a:endParaRPr lang="en-GB" altLang="fr-FR"/>
          </a:p>
        </p:txBody>
      </p:sp>
    </p:spTree>
    <p:extLst>
      <p:ext uri="{BB962C8B-B14F-4D97-AF65-F5344CB8AC3E}">
        <p14:creationId xmlns:p14="http://schemas.microsoft.com/office/powerpoint/2010/main" val="3091377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F1601F8-D5EC-44E0-9219-2DE950FAE205}" type="datetime1">
              <a:rPr lang="fr-FR" smtClean="0"/>
              <a:pPr>
                <a:defRPr/>
              </a:pPr>
              <a:t>19/12/2018</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5" name="Rectangle 6"/>
          <p:cNvSpPr>
            <a:spLocks noGrp="1" noChangeArrowheads="1"/>
          </p:cNvSpPr>
          <p:nvPr>
            <p:ph type="sldNum" sz="quarter" idx="12"/>
          </p:nvPr>
        </p:nvSpPr>
        <p:spPr>
          <a:ln/>
        </p:spPr>
        <p:txBody>
          <a:bodyPr/>
          <a:lstStyle>
            <a:lvl1pPr>
              <a:defRPr/>
            </a:lvl1pPr>
          </a:lstStyle>
          <a:p>
            <a:fld id="{CD73DD5A-2A9B-4484-A9BE-6CD82B441B2C}" type="slidenum">
              <a:rPr lang="en-GB" altLang="fr-FR"/>
              <a:pPr/>
              <a:t>‹N°›</a:t>
            </a:fld>
            <a:endParaRPr lang="en-GB" altLang="fr-FR"/>
          </a:p>
        </p:txBody>
      </p:sp>
    </p:spTree>
    <p:extLst>
      <p:ext uri="{BB962C8B-B14F-4D97-AF65-F5344CB8AC3E}">
        <p14:creationId xmlns:p14="http://schemas.microsoft.com/office/powerpoint/2010/main" val="1414147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69B962-7899-4C3D-9902-56F7775997A9}" type="datetime1">
              <a:rPr lang="fr-FR" smtClean="0"/>
              <a:pPr>
                <a:defRPr/>
              </a:pPr>
              <a:t>19/12/2018</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4" name="Rectangle 6"/>
          <p:cNvSpPr>
            <a:spLocks noGrp="1" noChangeArrowheads="1"/>
          </p:cNvSpPr>
          <p:nvPr>
            <p:ph type="sldNum" sz="quarter" idx="12"/>
          </p:nvPr>
        </p:nvSpPr>
        <p:spPr>
          <a:ln/>
        </p:spPr>
        <p:txBody>
          <a:bodyPr/>
          <a:lstStyle>
            <a:lvl1pPr>
              <a:defRPr/>
            </a:lvl1pPr>
          </a:lstStyle>
          <a:p>
            <a:fld id="{2FDFE6B1-9131-4EB7-9ECF-CD9A7D3E8FE1}" type="slidenum">
              <a:rPr lang="en-GB" altLang="fr-FR"/>
              <a:pPr/>
              <a:t>‹N°›</a:t>
            </a:fld>
            <a:endParaRPr lang="en-GB" altLang="fr-FR"/>
          </a:p>
        </p:txBody>
      </p:sp>
    </p:spTree>
    <p:extLst>
      <p:ext uri="{BB962C8B-B14F-4D97-AF65-F5344CB8AC3E}">
        <p14:creationId xmlns:p14="http://schemas.microsoft.com/office/powerpoint/2010/main" val="4239496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0C698A-C4A6-406E-A4E4-7E3C9068B84B}" type="datetime1">
              <a:rPr lang="fr-FR" smtClean="0"/>
              <a:pPr>
                <a:defRPr/>
              </a:pPr>
              <a:t>19/12/2018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7" name="Rectangle 6"/>
          <p:cNvSpPr>
            <a:spLocks noGrp="1" noChangeArrowheads="1"/>
          </p:cNvSpPr>
          <p:nvPr>
            <p:ph type="sldNum" sz="quarter" idx="12"/>
          </p:nvPr>
        </p:nvSpPr>
        <p:spPr>
          <a:ln/>
        </p:spPr>
        <p:txBody>
          <a:bodyPr/>
          <a:lstStyle>
            <a:lvl1pPr>
              <a:defRPr/>
            </a:lvl1pPr>
          </a:lstStyle>
          <a:p>
            <a:fld id="{94B449FA-B270-42D4-A4EC-00843D69C01C}" type="slidenum">
              <a:rPr lang="en-GB" altLang="fr-FR"/>
              <a:pPr/>
              <a:t>‹N°›</a:t>
            </a:fld>
            <a:endParaRPr lang="en-GB" altLang="fr-FR"/>
          </a:p>
        </p:txBody>
      </p:sp>
    </p:spTree>
    <p:extLst>
      <p:ext uri="{BB962C8B-B14F-4D97-AF65-F5344CB8AC3E}">
        <p14:creationId xmlns:p14="http://schemas.microsoft.com/office/powerpoint/2010/main" val="209483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1622E4E-5B3E-4934-BEB6-C1D10E59D90C}" type="datetime1">
              <a:rPr lang="fr-FR" smtClean="0"/>
              <a:pPr>
                <a:defRPr/>
              </a:pPr>
              <a:t>19/12/2018</a:t>
            </a:fld>
            <a:endParaRPr lang="en-GB"/>
          </a:p>
        </p:txBody>
      </p:sp>
      <p:sp>
        <p:nvSpPr>
          <p:cNvPr id="6"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7" name="Slide Number Placeholder 5"/>
          <p:cNvSpPr>
            <a:spLocks noGrp="1"/>
          </p:cNvSpPr>
          <p:nvPr>
            <p:ph type="sldNum" sz="quarter" idx="12"/>
          </p:nvPr>
        </p:nvSpPr>
        <p:spPr/>
        <p:txBody>
          <a:bodyPr/>
          <a:lstStyle>
            <a:lvl1pPr>
              <a:defRPr/>
            </a:lvl1pPr>
          </a:lstStyle>
          <a:p>
            <a:pPr>
              <a:defRPr/>
            </a:pPr>
            <a:fld id="{08A10BD7-C04D-48E7-91EC-88548948DF93}" type="slidenum">
              <a:rPr lang="en-GB"/>
              <a:pPr>
                <a:defRPr/>
              </a:pPr>
              <a:t>‹N°›</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314449"/>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3D0DDC-D3A3-48B2-A56A-5B81C98F066D}" type="datetime1">
              <a:rPr lang="fr-FR" smtClean="0"/>
              <a:pPr>
                <a:defRPr/>
              </a:pPr>
              <a:t>19/12/2018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7" name="Rectangle 6"/>
          <p:cNvSpPr>
            <a:spLocks noGrp="1" noChangeArrowheads="1"/>
          </p:cNvSpPr>
          <p:nvPr>
            <p:ph type="sldNum" sz="quarter" idx="12"/>
          </p:nvPr>
        </p:nvSpPr>
        <p:spPr>
          <a:ln/>
        </p:spPr>
        <p:txBody>
          <a:bodyPr/>
          <a:lstStyle>
            <a:lvl1pPr>
              <a:defRPr/>
            </a:lvl1pPr>
          </a:lstStyle>
          <a:p>
            <a:fld id="{6037310F-5E43-49E1-83D9-689A54328544}" type="slidenum">
              <a:rPr lang="en-GB" altLang="fr-FR"/>
              <a:pPr/>
              <a:t>‹N°›</a:t>
            </a:fld>
            <a:endParaRPr lang="en-GB" altLang="fr-FR"/>
          </a:p>
        </p:txBody>
      </p:sp>
    </p:spTree>
    <p:extLst>
      <p:ext uri="{BB962C8B-B14F-4D97-AF65-F5344CB8AC3E}">
        <p14:creationId xmlns:p14="http://schemas.microsoft.com/office/powerpoint/2010/main" val="2349186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41AC2616-396E-4037-BBD6-AD9FDD390621}" type="datetime1">
              <a:rPr lang="fr-FR" smtClean="0"/>
              <a:pPr>
                <a:defRPr/>
              </a:pPr>
              <a:t>19/12/2018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6FAF6AA1-AE23-43A6-A273-17EB9A57D331}" type="slidenum">
              <a:rPr lang="en-GB" altLang="fr-FR"/>
              <a:pPr/>
              <a:t>‹N°›</a:t>
            </a:fld>
            <a:endParaRPr lang="en-GB" altLang="fr-FR"/>
          </a:p>
        </p:txBody>
      </p:sp>
    </p:spTree>
    <p:extLst>
      <p:ext uri="{BB962C8B-B14F-4D97-AF65-F5344CB8AC3E}">
        <p14:creationId xmlns:p14="http://schemas.microsoft.com/office/powerpoint/2010/main" val="4184420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339850"/>
            <a:ext cx="2106613"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170612"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1CA0241-2632-4EDE-BFAA-8A05F6C6C5CD}" type="datetime1">
              <a:rPr lang="fr-FR" smtClean="0"/>
              <a:pPr>
                <a:defRPr/>
              </a:pPr>
              <a:t>19/12/2018</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a:t>Journée d'information régionale - Amiens - 30.05.2017</a:t>
            </a:r>
            <a:endParaRPr lang="en-GB"/>
          </a:p>
        </p:txBody>
      </p:sp>
      <p:sp>
        <p:nvSpPr>
          <p:cNvPr id="6" name="Rectangle 6"/>
          <p:cNvSpPr>
            <a:spLocks noGrp="1" noChangeArrowheads="1"/>
          </p:cNvSpPr>
          <p:nvPr>
            <p:ph type="sldNum" sz="quarter" idx="12"/>
          </p:nvPr>
        </p:nvSpPr>
        <p:spPr>
          <a:ln/>
        </p:spPr>
        <p:txBody>
          <a:bodyPr/>
          <a:lstStyle>
            <a:lvl1pPr>
              <a:defRPr/>
            </a:lvl1pPr>
          </a:lstStyle>
          <a:p>
            <a:fld id="{882B63DE-51B8-42F2-A4C5-CEF3948B0874}" type="slidenum">
              <a:rPr lang="en-GB" altLang="fr-FR"/>
              <a:pPr/>
              <a:t>‹N°›</a:t>
            </a:fld>
            <a:endParaRPr lang="en-GB" altLang="fr-FR"/>
          </a:p>
        </p:txBody>
      </p:sp>
    </p:spTree>
    <p:extLst>
      <p:ext uri="{BB962C8B-B14F-4D97-AF65-F5344CB8AC3E}">
        <p14:creationId xmlns:p14="http://schemas.microsoft.com/office/powerpoint/2010/main" val="2478945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Tree>
    <p:extLst>
      <p:ext uri="{BB962C8B-B14F-4D97-AF65-F5344CB8AC3E}">
        <p14:creationId xmlns:p14="http://schemas.microsoft.com/office/powerpoint/2010/main" val="2631199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a typeface="+mn-ea"/>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DF96C017-A9E4-4E47-B685-7C01E88E4250}" type="datetime1">
              <a:rPr lang="fr-FR" smtClean="0"/>
              <a:pPr>
                <a:defRPr/>
              </a:pPr>
              <a:t>19/12/2018</a:t>
            </a:fld>
            <a:endParaRPr lang="en-GB"/>
          </a:p>
        </p:txBody>
      </p:sp>
    </p:spTree>
    <p:extLst>
      <p:ext uri="{BB962C8B-B14F-4D97-AF65-F5344CB8AC3E}">
        <p14:creationId xmlns:p14="http://schemas.microsoft.com/office/powerpoint/2010/main" val="2375282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D3C3AB99-A05F-429B-96D1-84BE53534E3A}" type="datetime1">
              <a:rPr lang="fr-FR" smtClean="0"/>
              <a:pPr>
                <a:defRPr/>
              </a:pPr>
              <a:t>19/12/2018</a:t>
            </a:fld>
            <a:endParaRPr lang="en-US"/>
          </a:p>
        </p:txBody>
      </p:sp>
    </p:spTree>
    <p:extLst>
      <p:ext uri="{BB962C8B-B14F-4D97-AF65-F5344CB8AC3E}">
        <p14:creationId xmlns:p14="http://schemas.microsoft.com/office/powerpoint/2010/main" val="3322799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28"/>
          <p:cNvPicPr>
            <a:picLocks noChangeAspect="1" noChangeArrowheads="1"/>
          </p:cNvPicPr>
          <p:nvPr userDrawn="1"/>
        </p:nvPicPr>
        <p:blipFill>
          <a:blip r:embed="rId2" cstate="print">
            <a:lum contrast="-12000"/>
          </a:blip>
          <a:srcRect/>
          <a:stretch>
            <a:fillRect/>
          </a:stretch>
        </p:blipFill>
        <p:spPr bwMode="auto">
          <a:xfrm>
            <a:off x="0" y="0"/>
            <a:ext cx="9144000" cy="6869113"/>
          </a:xfrm>
          <a:prstGeom prst="rect">
            <a:avLst/>
          </a:prstGeom>
          <a:noFill/>
          <a:ln w="9525">
            <a:noFill/>
            <a:miter lim="800000"/>
            <a:headEnd/>
            <a:tailEnd/>
          </a:ln>
        </p:spPr>
      </p:pic>
      <p:sp>
        <p:nvSpPr>
          <p:cNvPr id="5" name="AutoShape 31"/>
          <p:cNvSpPr>
            <a:spLocks noChangeArrowheads="1"/>
          </p:cNvSpPr>
          <p:nvPr userDrawn="1"/>
        </p:nvSpPr>
        <p:spPr bwMode="auto">
          <a:xfrm>
            <a:off x="0" y="-458788"/>
            <a:ext cx="9144000" cy="1511301"/>
          </a:xfrm>
          <a:prstGeom prst="wave">
            <a:avLst>
              <a:gd name="adj1" fmla="val 9560"/>
              <a:gd name="adj2" fmla="val 0"/>
            </a:avLst>
          </a:prstGeom>
          <a:solidFill>
            <a:schemeClr val="bg1"/>
          </a:solidFill>
          <a:ln w="9525" algn="ctr">
            <a:solidFill>
              <a:srgbClr val="2D5EC1"/>
            </a:solidFill>
            <a:round/>
            <a:headEnd/>
            <a:tailEnd/>
          </a:ln>
          <a:effectLst/>
          <a:extLst/>
        </p:spPr>
        <p:txBody>
          <a:bodyPr wrap="none" anchor="ctr"/>
          <a:lstStyle/>
          <a:p>
            <a:pPr algn="ctr" eaLnBrk="0" hangingPunct="0">
              <a:defRPr/>
            </a:pPr>
            <a:endParaRPr lang="en-GB">
              <a:ea typeface="ＭＳ Ｐゴシック" pitchFamily="64" charset="-128"/>
            </a:endParaRPr>
          </a:p>
        </p:txBody>
      </p:sp>
      <p:pic>
        <p:nvPicPr>
          <p:cNvPr id="6" name="Picture 6" descr="LOGO CE-EN-quadri.eps"/>
          <p:cNvPicPr>
            <a:picLocks noChangeAspect="1"/>
          </p:cNvPicPr>
          <p:nvPr userDrawn="1"/>
        </p:nvPicPr>
        <p:blipFill>
          <a:blip r:embed="rId3" cstate="print"/>
          <a:srcRect/>
          <a:stretch>
            <a:fillRect/>
          </a:stretch>
        </p:blipFill>
        <p:spPr bwMode="auto">
          <a:xfrm>
            <a:off x="1258888" y="50800"/>
            <a:ext cx="1436687" cy="998538"/>
          </a:xfrm>
          <a:prstGeom prst="rect">
            <a:avLst/>
          </a:prstGeom>
          <a:noFill/>
          <a:ln w="9525">
            <a:noFill/>
            <a:miter lim="800000"/>
            <a:headEnd/>
            <a:tailEnd/>
          </a:ln>
        </p:spPr>
      </p:pic>
      <p:pic>
        <p:nvPicPr>
          <p:cNvPr id="7" name="Picture 33" descr="eu2020_en"/>
          <p:cNvPicPr>
            <a:picLocks noChangeAspect="1" noChangeArrowheads="1"/>
          </p:cNvPicPr>
          <p:nvPr userDrawn="1"/>
        </p:nvPicPr>
        <p:blipFill>
          <a:blip r:embed="rId4" cstate="print"/>
          <a:srcRect/>
          <a:stretch>
            <a:fillRect/>
          </a:stretch>
        </p:blipFill>
        <p:spPr bwMode="auto">
          <a:xfrm>
            <a:off x="6804025" y="188913"/>
            <a:ext cx="1008063" cy="685800"/>
          </a:xfrm>
          <a:prstGeom prst="rect">
            <a:avLst/>
          </a:prstGeom>
          <a:noFill/>
          <a:ln w="9525">
            <a:noFill/>
            <a:miter lim="800000"/>
            <a:headEnd/>
            <a:tailEnd/>
          </a:ln>
        </p:spPr>
      </p:pic>
      <p:sp>
        <p:nvSpPr>
          <p:cNvPr id="3076" name="Rectangle 4"/>
          <p:cNvSpPr>
            <a:spLocks noGrp="1" noChangeArrowheads="1"/>
          </p:cNvSpPr>
          <p:nvPr>
            <p:ph type="ctrTitle"/>
          </p:nvPr>
        </p:nvSpPr>
        <p:spPr>
          <a:xfrm>
            <a:off x="2124075" y="1916113"/>
            <a:ext cx="5040313" cy="1728787"/>
          </a:xfrm>
        </p:spPr>
        <p:txBody>
          <a:bodyPr/>
          <a:lstStyle>
            <a:lvl1pPr marL="3175">
              <a:defRPr sz="7200">
                <a:solidFill>
                  <a:srgbClr val="EEC100"/>
                </a:solidFill>
                <a:effectLst/>
              </a:defRPr>
            </a:lvl1pPr>
          </a:lstStyle>
          <a:p>
            <a:pPr lvl="0"/>
            <a:r>
              <a:rPr lang="en-GB" noProof="0"/>
              <a:t>Title</a:t>
            </a:r>
          </a:p>
        </p:txBody>
      </p:sp>
      <p:sp>
        <p:nvSpPr>
          <p:cNvPr id="3077" name="Rectangle 5"/>
          <p:cNvSpPr>
            <a:spLocks noGrp="1" noChangeArrowheads="1"/>
          </p:cNvSpPr>
          <p:nvPr>
            <p:ph type="subTitle" idx="1"/>
          </p:nvPr>
        </p:nvSpPr>
        <p:spPr>
          <a:xfrm>
            <a:off x="2124075" y="3716338"/>
            <a:ext cx="5113338" cy="1081087"/>
          </a:xfrm>
        </p:spPr>
        <p:txBody>
          <a:bodyPr/>
          <a:lstStyle>
            <a:lvl1pPr marL="0" indent="0">
              <a:buFontTx/>
              <a:buNone/>
              <a:defRPr sz="3400" b="0">
                <a:solidFill>
                  <a:schemeClr val="bg1"/>
                </a:solidFill>
                <a:latin typeface="Consolas" pitchFamily="49" charset="0"/>
              </a:defRPr>
            </a:lvl1pPr>
          </a:lstStyle>
          <a:p>
            <a:pPr lvl="0"/>
            <a:r>
              <a:rPr lang="en-GB" noProof="0"/>
              <a:t>Subtitle</a:t>
            </a:r>
          </a:p>
        </p:txBody>
      </p:sp>
    </p:spTree>
    <p:extLst>
      <p:ext uri="{BB962C8B-B14F-4D97-AF65-F5344CB8AC3E}">
        <p14:creationId xmlns:p14="http://schemas.microsoft.com/office/powerpoint/2010/main" val="41913687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alternative">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140200" y="6597650"/>
            <a:ext cx="863600" cy="26035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4"/>
          <p:cNvSpPr/>
          <p:nvPr/>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1"/>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pic>
        <p:nvPicPr>
          <p:cNvPr id="10" name="Picture 10" descr="logo_ce-eac_en"/>
          <p:cNvPicPr>
            <a:picLocks noChangeAspect="1" noChangeArrowheads="1"/>
          </p:cNvPicPr>
          <p:nvPr/>
        </p:nvPicPr>
        <p:blipFill>
          <a:blip r:embed="rId2" cstate="print"/>
          <a:srcRect/>
          <a:stretch>
            <a:fillRect/>
          </a:stretch>
        </p:blipFill>
        <p:spPr bwMode="auto">
          <a:xfrm>
            <a:off x="3713163" y="330200"/>
            <a:ext cx="2054225" cy="1420813"/>
          </a:xfrm>
          <a:prstGeom prst="rect">
            <a:avLst/>
          </a:prstGeom>
          <a:noFill/>
          <a:ln w="9525">
            <a:noFill/>
            <a:miter lim="800000"/>
            <a:headEnd/>
            <a:tailEnd/>
          </a:ln>
        </p:spPr>
      </p:pic>
      <p:sp>
        <p:nvSpPr>
          <p:cNvPr id="2" name="Title 1"/>
          <p:cNvSpPr>
            <a:spLocks noGrp="1"/>
          </p:cNvSpPr>
          <p:nvPr>
            <p:ph type="ctrTitle"/>
          </p:nvPr>
        </p:nvSpPr>
        <p:spPr>
          <a:xfrm>
            <a:off x="4032448" y="2420888"/>
            <a:ext cx="4932040" cy="1470025"/>
          </a:xfrm>
        </p:spPr>
        <p:txBody>
          <a:bodyPr>
            <a:normAutofit/>
          </a:bodyPr>
          <a:lstStyle>
            <a:lvl1pPr algn="l">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ext Placeholder 22"/>
          <p:cNvSpPr>
            <a:spLocks noGrp="1"/>
          </p:cNvSpPr>
          <p:nvPr>
            <p:ph type="body" sz="quarter" idx="15"/>
          </p:nvPr>
        </p:nvSpPr>
        <p:spPr>
          <a:xfrm>
            <a:off x="7308304" y="6381328"/>
            <a:ext cx="1692275" cy="260350"/>
          </a:xfrm>
        </p:spPr>
        <p:txBody>
          <a:bodyPr>
            <a:noAutofit/>
          </a:bodyPr>
          <a:lstStyle>
            <a:lvl1pPr>
              <a:buNone/>
              <a:defRPr sz="1200">
                <a:solidFill>
                  <a:schemeClr val="bg1"/>
                </a:solidFill>
              </a:defRPr>
            </a:lvl1pPr>
          </a:lstStyle>
          <a:p>
            <a:pPr lvl="0"/>
            <a:r>
              <a:rPr lang="en-US" dirty="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1916242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5"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07904" y="347241"/>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2141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4140200" y="6597650"/>
            <a:ext cx="863600" cy="260350"/>
          </a:xfrm>
          <a:prstGeom prst="rect">
            <a:avLst/>
          </a:prstGeom>
          <a:solidFill>
            <a:srgbClr val="F7C943"/>
          </a:solidFill>
          <a:ln w="9525" algn="ctr">
            <a:solidFill>
              <a:srgbClr val="F7C943"/>
            </a:solidFill>
            <a:miter lim="800000"/>
            <a:headEnd/>
            <a:tailEnd/>
          </a:ln>
          <a:effectLst>
            <a:outerShdw dist="23000" dir="5400000" rotWithShape="0">
              <a:srgbClr val="000000">
                <a:alpha val="34998"/>
              </a:srgbClr>
            </a:outerShdw>
          </a:effectLst>
        </p:spPr>
        <p:txBody>
          <a:bodyPr anchor="ctr"/>
          <a:lstStyle/>
          <a:p>
            <a:pPr algn="ctr">
              <a:defRPr/>
            </a:pPr>
            <a:endParaRPr lang="en-GB" sz="1800">
              <a:solidFill>
                <a:srgbClr val="FFFFFF"/>
              </a:solidFill>
              <a:ea typeface="ＭＳ Ｐゴシック" pitchFamily="64" charset="-128"/>
            </a:endParaRPr>
          </a:p>
        </p:txBody>
      </p:sp>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11"/>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8E1CD848-F7FF-4A4A-A619-5F9A78D4AF9D}" type="datetime1">
              <a:rPr lang="fr-FR" smtClean="0">
                <a:solidFill>
                  <a:prstClr val="black">
                    <a:tint val="75000"/>
                  </a:prstClr>
                </a:solidFill>
              </a:rPr>
              <a:pPr>
                <a:defRPr/>
              </a:pPr>
              <a:t>19/12/2018</a:t>
            </a:fld>
            <a:endParaRPr lang="en-US">
              <a:solidFill>
                <a:prstClr val="black">
                  <a:tint val="75000"/>
                </a:prstClr>
              </a:solidFill>
            </a:endParaRPr>
          </a:p>
        </p:txBody>
      </p:sp>
      <p:sp>
        <p:nvSpPr>
          <p:cNvPr id="11" name="Footer Placeholder 4"/>
          <p:cNvSpPr>
            <a:spLocks noGrp="1"/>
          </p:cNvSpPr>
          <p:nvPr>
            <p:ph type="ftr" sz="quarter" idx="17"/>
          </p:nvPr>
        </p:nvSpPr>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Tree>
    <p:extLst>
      <p:ext uri="{BB962C8B-B14F-4D97-AF65-F5344CB8AC3E}">
        <p14:creationId xmlns:p14="http://schemas.microsoft.com/office/powerpoint/2010/main" val="26338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CA0542A-DAD8-4C62-930F-84126C7E196E}" type="datetime1">
              <a:rPr lang="fr-FR" smtClean="0"/>
              <a:pPr>
                <a:defRPr/>
              </a:pPr>
              <a:t>19/12/2018</a:t>
            </a:fld>
            <a:endParaRPr lang="en-GB"/>
          </a:p>
        </p:txBody>
      </p:sp>
      <p:sp>
        <p:nvSpPr>
          <p:cNvPr id="8"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9" name="Slide Number Placeholder 5"/>
          <p:cNvSpPr>
            <a:spLocks noGrp="1"/>
          </p:cNvSpPr>
          <p:nvPr>
            <p:ph type="sldNum" sz="quarter" idx="12"/>
          </p:nvPr>
        </p:nvSpPr>
        <p:spPr/>
        <p:txBody>
          <a:bodyPr/>
          <a:lstStyle>
            <a:lvl1pPr>
              <a:defRPr/>
            </a:lvl1pPr>
          </a:lstStyle>
          <a:p>
            <a:pPr>
              <a:defRPr/>
            </a:pPr>
            <a:fld id="{399A97CC-909F-4962-8719-0520137CC538}" type="slidenum">
              <a:rPr lang="en-GB"/>
              <a:pPr>
                <a:defRPr/>
              </a:pPr>
              <a:t>‹N°›</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8" name="Rectangle 13"/>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0" descr="logo_ce-eac-neg-en"/>
          <p:cNvPicPr>
            <a:picLocks noChangeAspect="1" noChangeArrowheads="1"/>
          </p:cNvPicPr>
          <p:nvPr/>
        </p:nvPicPr>
        <p:blipFill>
          <a:blip r:embed="rId2" cstate="print"/>
          <a:srcRect/>
          <a:stretch>
            <a:fillRect/>
          </a:stretch>
        </p:blipFill>
        <p:spPr bwMode="auto">
          <a:xfrm>
            <a:off x="3727450" y="347663"/>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half" idx="13"/>
          </p:nvPr>
        </p:nvSpPr>
        <p:spPr>
          <a:xfrm>
            <a:off x="5004048"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0"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4"/>
          <p:cNvSpPr>
            <a:spLocks noGrp="1"/>
          </p:cNvSpPr>
          <p:nvPr>
            <p:ph type="dt" sz="half" idx="16"/>
          </p:nvPr>
        </p:nvSpPr>
        <p:spPr/>
        <p:txBody>
          <a:bodyPr/>
          <a:lstStyle>
            <a:lvl1pPr>
              <a:defRPr/>
            </a:lvl1pPr>
          </a:lstStyle>
          <a:p>
            <a:pPr>
              <a:defRPr/>
            </a:pPr>
            <a:fld id="{94671075-A511-4323-A76A-988B3EC499F2}"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2989676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Text">
    <p:spTree>
      <p:nvGrpSpPr>
        <p:cNvPr id="1" name=""/>
        <p:cNvGrpSpPr/>
        <p:nvPr/>
      </p:nvGrpSpPr>
      <p:grpSpPr>
        <a:xfrm>
          <a:off x="0" y="0"/>
          <a:ext cx="0" cy="0"/>
          <a:chOff x="0" y="0"/>
          <a:chExt cx="0" cy="0"/>
        </a:xfrm>
      </p:grpSpPr>
      <p:sp>
        <p:nvSpPr>
          <p:cNvPr id="8"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9" name="Rectangle 1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0"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p:cNvSpPr>
            <a:spLocks noGrp="1"/>
          </p:cNvSpPr>
          <p:nvPr>
            <p:ph sz="half" idx="12"/>
          </p:nvPr>
        </p:nvSpPr>
        <p:spPr>
          <a:xfrm>
            <a:off x="467544" y="234888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sz="half" idx="13"/>
          </p:nvPr>
        </p:nvSpPr>
        <p:spPr>
          <a:xfrm>
            <a:off x="5004048" y="234888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2" name="Date Placeholder 6"/>
          <p:cNvSpPr>
            <a:spLocks noGrp="1"/>
          </p:cNvSpPr>
          <p:nvPr>
            <p:ph type="dt" sz="half" idx="16"/>
          </p:nvPr>
        </p:nvSpPr>
        <p:spPr/>
        <p:txBody>
          <a:bodyPr/>
          <a:lstStyle>
            <a:lvl1pPr>
              <a:defRPr/>
            </a:lvl1pPr>
          </a:lstStyle>
          <a:p>
            <a:pPr>
              <a:defRPr/>
            </a:pPr>
            <a:fld id="{B07C7910-245D-4BCA-BA8A-375746DD1384}"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2469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6" name="Rectangle 10"/>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a:t>Click to edit Master title style</a:t>
            </a:r>
          </a:p>
        </p:txBody>
      </p:sp>
      <p:sp>
        <p:nvSpPr>
          <p:cNvPr id="8"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9" name="Date Placeholder 2"/>
          <p:cNvSpPr>
            <a:spLocks noGrp="1"/>
          </p:cNvSpPr>
          <p:nvPr>
            <p:ph type="dt" sz="half" idx="16"/>
          </p:nvPr>
        </p:nvSpPr>
        <p:spPr/>
        <p:txBody>
          <a:bodyPr/>
          <a:lstStyle>
            <a:lvl1pPr>
              <a:defRPr/>
            </a:lvl1pPr>
          </a:lstStyle>
          <a:p>
            <a:pPr>
              <a:defRPr/>
            </a:pPr>
            <a:fld id="{C4E54FA1-2659-434E-A0DD-4D5AC3351106}"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863986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5" name="Rectangle 4"/>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6" name="Picture 11"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7"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8" name="Date Placeholder 1"/>
          <p:cNvSpPr>
            <a:spLocks noGrp="1"/>
          </p:cNvSpPr>
          <p:nvPr>
            <p:ph type="dt" sz="half" idx="16"/>
          </p:nvPr>
        </p:nvSpPr>
        <p:spPr/>
        <p:txBody>
          <a:bodyPr/>
          <a:lstStyle>
            <a:lvl1pPr>
              <a:defRPr/>
            </a:lvl1pPr>
          </a:lstStyle>
          <a:p>
            <a:pPr>
              <a:defRPr/>
            </a:pPr>
            <a:fld id="{C32309E5-F209-48F6-B4DD-A8C0616B724A}"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4061943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Date Placeholder 3"/>
          <p:cNvSpPr txBox="1">
            <a:spLocks/>
          </p:cNvSpPr>
          <p:nvPr/>
        </p:nvSpPr>
        <p:spPr>
          <a:xfrm>
            <a:off x="6659563" y="6381750"/>
            <a:ext cx="2133600" cy="365125"/>
          </a:xfrm>
          <a:prstGeom prst="rect">
            <a:avLst/>
          </a:prstGeom>
        </p:spPr>
        <p:txBody>
          <a:bodyPr/>
          <a:lstStyle>
            <a:lvl1pPr algn="r">
              <a:defRPr baseline="0">
                <a:solidFill>
                  <a:schemeClr val="bg1"/>
                </a:solidFill>
              </a:defRPr>
            </a:lvl1pPr>
          </a:lstStyle>
          <a:p>
            <a:pPr fontAlgn="auto">
              <a:spcBef>
                <a:spcPts val="0"/>
              </a:spcBef>
              <a:spcAft>
                <a:spcPts val="0"/>
              </a:spcAft>
              <a:defRPr/>
            </a:pPr>
            <a:r>
              <a:rPr lang="en-US" sz="1800" dirty="0">
                <a:solidFill>
                  <a:prstClr val="white"/>
                </a:solidFill>
              </a:rPr>
              <a:t>Date: in 12 pts</a:t>
            </a:r>
          </a:p>
        </p:txBody>
      </p:sp>
      <p:sp>
        <p:nvSpPr>
          <p:cNvPr id="7" name="Rectangle 9"/>
          <p:cNvSpPr/>
          <p:nvPr/>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8"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7451725" y="6381328"/>
            <a:ext cx="1692275"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0" name="Date Placeholder 3"/>
          <p:cNvSpPr>
            <a:spLocks noGrp="1"/>
          </p:cNvSpPr>
          <p:nvPr>
            <p:ph type="dt" sz="half" idx="16"/>
          </p:nvPr>
        </p:nvSpPr>
        <p:spPr/>
        <p:txBody>
          <a:bodyPr/>
          <a:lstStyle>
            <a:lvl1pPr>
              <a:defRPr/>
            </a:lvl1pPr>
          </a:lstStyle>
          <a:p>
            <a:pPr>
              <a:defRPr/>
            </a:pPr>
            <a:fld id="{4AD90838-F192-4A3F-804A-253F8DED049D}" type="datetime1">
              <a:rPr lang="fr-FR" smtClean="0">
                <a:solidFill>
                  <a:prstClr val="black">
                    <a:tint val="75000"/>
                  </a:prstClr>
                </a:solidFill>
              </a:rPr>
              <a:pPr>
                <a:defRPr/>
              </a:pPr>
              <a:t>19/12/2018</a:t>
            </a:fld>
            <a:endParaRPr lang="en-US">
              <a:solidFill>
                <a:prstClr val="black">
                  <a:tint val="75000"/>
                </a:prstClr>
              </a:solidFill>
            </a:endParaRPr>
          </a:p>
        </p:txBody>
      </p:sp>
    </p:spTree>
    <p:extLst>
      <p:ext uri="{BB962C8B-B14F-4D97-AF65-F5344CB8AC3E}">
        <p14:creationId xmlns:p14="http://schemas.microsoft.com/office/powerpoint/2010/main" val="2882368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44204D7-C552-4305-B7C1-A30679BE0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prstClr val="black"/>
                </a:solidFill>
              </a:rPr>
              <a:t>Journée d'information régionale - Amiens - 30.05.2017</a:t>
            </a:r>
            <a:endParaRPr lang="en-GB">
              <a:solidFill>
                <a:prstClr val="black"/>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467C285-78F2-4724-81D3-934A5CC206A9}" type="slidenum">
              <a:rPr lang="en-GB"/>
              <a:pPr>
                <a:defRPr/>
              </a:pPr>
              <a:t>‹N°›</a:t>
            </a:fld>
            <a:endParaRPr lang="en-GB"/>
          </a:p>
        </p:txBody>
      </p:sp>
      <p:sp>
        <p:nvSpPr>
          <p:cNvPr id="5"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4293154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
        <p:nvSpPr>
          <p:cNvPr id="4"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spTree>
    <p:extLst>
      <p:ext uri="{BB962C8B-B14F-4D97-AF65-F5344CB8AC3E}">
        <p14:creationId xmlns:p14="http://schemas.microsoft.com/office/powerpoint/2010/main" val="1174086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27D903-3D6E-4CF3-BCB0-BC9162B1A458}" type="datetime1">
              <a:rPr lang="fr-FR" smtClean="0"/>
              <a:pPr>
                <a:defRPr/>
              </a:pPr>
              <a:t>19/12/2018</a:t>
            </a:fld>
            <a:endParaRPr lang="en-GB"/>
          </a:p>
        </p:txBody>
      </p:sp>
      <p:sp>
        <p:nvSpPr>
          <p:cNvPr id="4"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5" name="Slide Number Placeholder 5"/>
          <p:cNvSpPr>
            <a:spLocks noGrp="1"/>
          </p:cNvSpPr>
          <p:nvPr>
            <p:ph type="sldNum" sz="quarter" idx="12"/>
          </p:nvPr>
        </p:nvSpPr>
        <p:spPr/>
        <p:txBody>
          <a:bodyPr/>
          <a:lstStyle>
            <a:lvl1pPr>
              <a:defRPr/>
            </a:lvl1pPr>
          </a:lstStyle>
          <a:p>
            <a:pPr>
              <a:defRPr/>
            </a:pPr>
            <a:fld id="{EC5EFCCB-C030-4EAC-B06D-5F223007A86F}" type="slidenum">
              <a:rPr lang="en-GB"/>
              <a:pPr>
                <a:defRPr/>
              </a:pPr>
              <a:t>‹N°›</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pPr>
                <a:defRPr/>
              </a:pPr>
              <a:t>19/12/2018</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61673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8AF4B2-6157-481C-A7A9-F44737E1A05A}" type="datetime1">
              <a:rPr lang="fr-FR" smtClean="0"/>
              <a:pPr>
                <a:defRPr/>
              </a:pPr>
              <a:t>19/12/2018</a:t>
            </a:fld>
            <a:endParaRPr lang="en-GB"/>
          </a:p>
        </p:txBody>
      </p:sp>
      <p:sp>
        <p:nvSpPr>
          <p:cNvPr id="3"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4" name="Slide Number Placeholder 5"/>
          <p:cNvSpPr>
            <a:spLocks noGrp="1"/>
          </p:cNvSpPr>
          <p:nvPr>
            <p:ph type="sldNum" sz="quarter" idx="12"/>
          </p:nvPr>
        </p:nvSpPr>
        <p:spPr/>
        <p:txBody>
          <a:bodyPr/>
          <a:lstStyle>
            <a:lvl1pPr>
              <a:defRPr/>
            </a:lvl1pPr>
          </a:lstStyle>
          <a:p>
            <a:pPr>
              <a:defRPr/>
            </a:pPr>
            <a:fld id="{E25F5B7C-B79E-469C-93A9-9B866D0F9CBF}" type="slidenum">
              <a:rPr lang="en-GB"/>
              <a:pPr>
                <a:defRPr/>
              </a:pPr>
              <a:t>‹N°›</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a typeface="+mn-ea"/>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2628887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340075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GB" noProof="0" dirty="0"/>
              <a:t>Click to edit Master title style</a:t>
            </a:r>
          </a:p>
        </p:txBody>
      </p:sp>
      <p:sp>
        <p:nvSpPr>
          <p:cNvPr id="3" name="Content Placeholder 2"/>
          <p:cNvSpPr>
            <a:spLocks noGrp="1"/>
          </p:cNvSpPr>
          <p:nvPr>
            <p:ph idx="1"/>
          </p:nvPr>
        </p:nvSpPr>
        <p:spPr/>
        <p:txBody>
          <a:bodyPr/>
          <a:lstStyle>
            <a:lvl1pPr marL="0" indent="0">
              <a:tabLst/>
              <a:defRPr/>
            </a:lvl1pPr>
            <a:lvl2pPr>
              <a:buClr>
                <a:srgbClr val="941333"/>
              </a:buClr>
              <a:defRPr/>
            </a:lvl2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6C3290-585E-4E75-895A-3735D8848899}" type="datetime1">
              <a:rPr lang="fr-FR" smtClean="0">
                <a:solidFill>
                  <a:srgbClr val="000000"/>
                </a:solidFill>
              </a:rPr>
              <a:pPr>
                <a:defRPr/>
              </a:pPr>
              <a:t>19/12/2018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8D35D11-45D3-48CB-ACBF-D61A48EEC1DF}"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666666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0B4A54F-ED5F-48C3-A97B-CCAA86C466B7}" type="datetime1">
              <a:rPr lang="fr-FR" smtClean="0">
                <a:solidFill>
                  <a:srgbClr val="000000"/>
                </a:solidFill>
              </a:rPr>
              <a:pPr>
                <a:defRPr/>
              </a:pPr>
              <a:t>19/12/2018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BFCDE1-CD73-4777-B6E2-31A798EE1829}"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3200513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C33CEF-9A82-4C87-9CD0-8BEC0E889C2D}" type="datetime1">
              <a:rPr lang="fr-FR" smtClean="0">
                <a:solidFill>
                  <a:srgbClr val="000000"/>
                </a:solidFill>
              </a:rPr>
              <a:pPr>
                <a:defRPr/>
              </a:pPr>
              <a:t>19/12/2018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53E3C9F-FDC7-4EFF-B5AC-D3737F8CA82A}"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007358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961053"/>
          </a:xfrm>
        </p:spPr>
        <p:txBody>
          <a:bodyPr anchor="ctr"/>
          <a:lstStyle>
            <a:lvl1pPr algn="ctr">
              <a:defRPr sz="2800" b="1">
                <a:solidFill>
                  <a:srgbClr val="F7C943"/>
                </a:solidFill>
                <a:latin typeface="Calibri" panose="020F0502020204030204" pitchFamily="34" charset="0"/>
                <a:cs typeface="Calibri" panose="020F0502020204030204" pitchFamily="34" charset="0"/>
              </a:defRPr>
            </a:lvl1pPr>
          </a:lstStyle>
          <a:p>
            <a:r>
              <a:rPr lang="en-GB" noProof="0" dirty="0"/>
              <a:t>Click to edit Master title style</a:t>
            </a:r>
          </a:p>
        </p:txBody>
      </p:sp>
      <p:sp>
        <p:nvSpPr>
          <p:cNvPr id="5" name="Rectangle 4"/>
          <p:cNvSpPr>
            <a:spLocks noGrp="1" noChangeArrowheads="1"/>
          </p:cNvSpPr>
          <p:nvPr>
            <p:ph type="dt" sz="half" idx="10"/>
          </p:nvPr>
        </p:nvSpPr>
        <p:spPr>
          <a:ln/>
        </p:spPr>
        <p:txBody>
          <a:bodyPr/>
          <a:lstStyle>
            <a:lvl1pPr>
              <a:defRPr/>
            </a:lvl1pPr>
          </a:lstStyle>
          <a:p>
            <a:pPr>
              <a:defRPr/>
            </a:pPr>
            <a:fld id="{9050AEF6-D8D7-4894-8FAD-347E4D76CBCE}" type="datetime1">
              <a:rPr lang="fr-FR" smtClean="0">
                <a:solidFill>
                  <a:srgbClr val="000000"/>
                </a:solidFill>
              </a:rPr>
              <a:pPr>
                <a:defRPr/>
              </a:pPr>
              <a:t>19/12/2018</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C4D50F5-3D7D-4397-8E31-6920327D3484}" type="slidenum">
              <a:rPr lang="en-GB" altLang="fr-FR">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053293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3965510" cy="944404"/>
          </a:xfrm>
          <a:prstGeom prst="rect">
            <a:avLst/>
          </a:prstGeom>
          <a:ln/>
        </p:spPr>
        <p:txBody>
          <a:bodyPr anchor="ctr"/>
          <a:lstStyle>
            <a:lvl1pPr marL="0" indent="0" algn="ctr">
              <a:defRPr sz="28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
        <p:nvSpPr>
          <p:cNvPr id="2" name="Espace réservé de la date 1"/>
          <p:cNvSpPr>
            <a:spLocks noGrp="1"/>
          </p:cNvSpPr>
          <p:nvPr>
            <p:ph type="dt" sz="half" idx="10"/>
          </p:nvPr>
        </p:nvSpPr>
        <p:spPr/>
        <p:txBody>
          <a:bodyPr/>
          <a:lstStyle/>
          <a:p>
            <a:pPr>
              <a:defRPr/>
            </a:pPr>
            <a:fld id="{C886AED5-2CFC-40D0-A33B-1136B70A6582}"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502362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236755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984489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78739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84308B-2B56-49A7-ACEE-7F8B468D0A31}" type="datetime1">
              <a:rPr lang="fr-FR" smtClean="0"/>
              <a:pPr>
                <a:defRPr/>
              </a:pPr>
              <a:t>19/12/2018</a:t>
            </a:fld>
            <a:endParaRPr lang="en-GB"/>
          </a:p>
        </p:txBody>
      </p:sp>
      <p:sp>
        <p:nvSpPr>
          <p:cNvPr id="6"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7" name="Slide Number Placeholder 5"/>
          <p:cNvSpPr>
            <a:spLocks noGrp="1"/>
          </p:cNvSpPr>
          <p:nvPr>
            <p:ph type="sldNum" sz="quarter" idx="12"/>
          </p:nvPr>
        </p:nvSpPr>
        <p:spPr/>
        <p:txBody>
          <a:bodyPr/>
          <a:lstStyle>
            <a:lvl1pPr>
              <a:defRPr/>
            </a:lvl1pPr>
          </a:lstStyle>
          <a:p>
            <a:pPr>
              <a:defRPr/>
            </a:pPr>
            <a:fld id="{31FC5896-50C1-4A47-9ADB-82B267331B38}" type="slidenum">
              <a:rPr lang="en-GB"/>
              <a:pPr>
                <a:defRPr/>
              </a:pPr>
              <a:t>‹N°›</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665358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9735070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4967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980630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FEC8062F-C9CC-4F42-92C7-48029159B7DE}" type="datetime1">
              <a:rPr lang="fr-FR" smtClean="0">
                <a:solidFill>
                  <a:srgbClr val="000000"/>
                </a:solidFill>
              </a:rPr>
              <a:pPr>
                <a:defRPr/>
              </a:pPr>
              <a:t>19/12/2018</a:t>
            </a:fld>
            <a:endParaRPr lang="en-US">
              <a:solidFill>
                <a:srgbClr val="000000"/>
              </a:solidFill>
            </a:endParaRPr>
          </a:p>
        </p:txBody>
      </p:sp>
      <p:sp>
        <p:nvSpPr>
          <p:cNvPr id="3" name="Espace réservé du pied de page 2"/>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4" name="Espace réservé du numéro de diapositive 3"/>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92753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B5FED378-DD8E-41D3-BED9-B1B45F9DEA15}"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37825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a:defRPr/>
            </a:pPr>
            <a:fld id="{4AA30C98-C36A-489B-9E12-323085CE4848}"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984448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0C991098-9FA4-4C92-B3CD-A81FBEB58EFA}"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6958074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799F20BF-A654-4B40-96EC-C7413742F560}"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309708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ext only slide">
    <p:spTree>
      <p:nvGrpSpPr>
        <p:cNvPr id="1" name=""/>
        <p:cNvGrpSpPr/>
        <p:nvPr/>
      </p:nvGrpSpPr>
      <p:grpSpPr>
        <a:xfrm>
          <a:off x="0" y="0"/>
          <a:ext cx="0" cy="0"/>
          <a:chOff x="0" y="0"/>
          <a:chExt cx="0" cy="0"/>
        </a:xfrm>
      </p:grpSpPr>
      <p:sp>
        <p:nvSpPr>
          <p:cNvPr id="5" name="Rectangle 9"/>
          <p:cNvSpPr/>
          <p:nvPr/>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6" name="Picture 10" descr="logo_ce-eac-neg-en"/>
          <p:cNvPicPr>
            <a:picLocks noChangeAspect="1" noChangeArrowheads="1"/>
          </p:cNvPicPr>
          <p:nvPr/>
        </p:nvPicPr>
        <p:blipFill>
          <a:blip r:embed="rId2" cstate="print"/>
          <a:srcRect/>
          <a:stretch>
            <a:fillRect/>
          </a:stretch>
        </p:blipFill>
        <p:spPr bwMode="auto">
          <a:xfrm>
            <a:off x="3727450" y="339725"/>
            <a:ext cx="2054225" cy="1425575"/>
          </a:xfrm>
          <a:prstGeom prst="rect">
            <a:avLst/>
          </a:prstGeom>
          <a:noFill/>
          <a:ln w="9525">
            <a:noFill/>
            <a:miter lim="800000"/>
            <a:headEnd/>
            <a:tailEnd/>
          </a:ln>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70892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7" name="Date Placeholder 3"/>
          <p:cNvSpPr>
            <a:spLocks noGrp="1"/>
          </p:cNvSpPr>
          <p:nvPr>
            <p:ph type="dt" sz="half" idx="10"/>
          </p:nvPr>
        </p:nvSpPr>
        <p:spPr/>
        <p:txBody>
          <a:bodyPr/>
          <a:lstStyle>
            <a:lvl1pPr>
              <a:defRPr/>
            </a:lvl1pPr>
          </a:lstStyle>
          <a:p>
            <a:pPr>
              <a:defRPr/>
            </a:pPr>
            <a:fld id="{E94F4AFE-B5A0-4DC0-A2B9-208DB18B930F}" type="datetime1">
              <a:rPr lang="fr-FR" smtClean="0"/>
              <a:pPr>
                <a:defRPr/>
              </a:pPr>
              <a:t>19/12/2018</a:t>
            </a:fld>
            <a:endParaRPr lang="en-US"/>
          </a:p>
        </p:txBody>
      </p:sp>
    </p:spTree>
    <p:extLst>
      <p:ext uri="{BB962C8B-B14F-4D97-AF65-F5344CB8AC3E}">
        <p14:creationId xmlns:p14="http://schemas.microsoft.com/office/powerpoint/2010/main" val="350690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F8C905-13CE-4D56-B5DF-FCB56F557B4E}" type="datetime1">
              <a:rPr lang="fr-FR" smtClean="0"/>
              <a:pPr>
                <a:defRPr/>
              </a:pPr>
              <a:t>19/12/2018</a:t>
            </a:fld>
            <a:endParaRPr lang="en-GB"/>
          </a:p>
        </p:txBody>
      </p:sp>
      <p:sp>
        <p:nvSpPr>
          <p:cNvPr id="6" name="Footer Placeholder 4"/>
          <p:cNvSpPr>
            <a:spLocks noGrp="1"/>
          </p:cNvSpPr>
          <p:nvPr>
            <p:ph type="ftr" sz="quarter" idx="11"/>
          </p:nvPr>
        </p:nvSpPr>
        <p:spPr/>
        <p:txBody>
          <a:bodyPr/>
          <a:lstStyle>
            <a:lvl1pPr>
              <a:defRPr/>
            </a:lvl1pPr>
          </a:lstStyle>
          <a:p>
            <a:pPr>
              <a:defRPr/>
            </a:pPr>
            <a:r>
              <a:rPr lang="fr-FR"/>
              <a:t>Journée d'information régionale - Amiens - 30.05.2017</a:t>
            </a:r>
            <a:endParaRPr lang="en-GB"/>
          </a:p>
        </p:txBody>
      </p:sp>
      <p:sp>
        <p:nvSpPr>
          <p:cNvPr id="7" name="Slide Number Placeholder 5"/>
          <p:cNvSpPr>
            <a:spLocks noGrp="1"/>
          </p:cNvSpPr>
          <p:nvPr>
            <p:ph type="sldNum" sz="quarter" idx="12"/>
          </p:nvPr>
        </p:nvSpPr>
        <p:spPr/>
        <p:txBody>
          <a:bodyPr/>
          <a:lstStyle>
            <a:lvl1pPr>
              <a:defRPr/>
            </a:lvl1pPr>
          </a:lstStyle>
          <a:p>
            <a:pPr>
              <a:defRPr/>
            </a:pPr>
            <a:fld id="{87E03195-1299-42E1-ADD6-FE4753E46A06}" type="slidenum">
              <a:rPr lang="en-GB"/>
              <a:pPr>
                <a:defRPr/>
              </a:pPr>
              <a:t>‹N°›</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3965510" cy="944404"/>
          </a:xfrm>
          <a:prstGeom prst="rect">
            <a:avLst/>
          </a:prstGeom>
          <a:ln/>
        </p:spPr>
        <p:txBody>
          <a:bodyPr anchor="ctr"/>
          <a:lstStyle>
            <a:lvl1pPr marL="0" indent="0" algn="ctr">
              <a:defRPr sz="2800">
                <a:solidFill>
                  <a:srgbClr val="F7C943"/>
                </a:solidFill>
                <a:latin typeface="Calibri" panose="020F0502020204030204" pitchFamily="34" charset="0"/>
                <a:cs typeface="Calibri" panose="020F0502020204030204" pitchFamily="34" charset="0"/>
              </a:defRPr>
            </a:lvl1pPr>
          </a:lstStyle>
          <a:p>
            <a:endParaRPr lang="en-GB" noProof="0" dirty="0"/>
          </a:p>
        </p:txBody>
      </p:sp>
      <p:sp>
        <p:nvSpPr>
          <p:cNvPr id="6" name="Rectangle 12"/>
          <p:cNvSpPr>
            <a:spLocks noGrp="1" noChangeArrowheads="1"/>
          </p:cNvSpPr>
          <p:nvPr>
            <p:ph type="body" idx="1"/>
          </p:nvPr>
        </p:nvSpPr>
        <p:spPr>
          <a:xfrm>
            <a:off x="114300" y="1238251"/>
            <a:ext cx="8908402" cy="4953000"/>
          </a:xfrm>
          <a:prstGeom prst="rect">
            <a:avLst/>
          </a:prstGeom>
          <a:ln/>
        </p:spPr>
        <p:txBody>
          <a:bodyPr/>
          <a:lstStyle>
            <a:lvl1pPr marL="0" indent="0">
              <a:defRPr/>
            </a:lvl1pPr>
          </a:lstStyle>
          <a:p>
            <a:endParaRPr lang="en-GB" noProof="0" dirty="0"/>
          </a:p>
        </p:txBody>
      </p:sp>
    </p:spTree>
    <p:extLst>
      <p:ext uri="{BB962C8B-B14F-4D97-AF65-F5344CB8AC3E}">
        <p14:creationId xmlns:p14="http://schemas.microsoft.com/office/powerpoint/2010/main" val="16199972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0" y="0"/>
            <a:ext cx="9144000" cy="944404"/>
          </a:xfrm>
          <a:prstGeom prst="rect">
            <a:avLst/>
          </a:prstGeom>
          <a:ln/>
        </p:spPr>
        <p:txBody>
          <a:bodyPr anchor="ctr"/>
          <a:lstStyle>
            <a:lvl1pPr marL="0" indent="0">
              <a:defRPr sz="2800">
                <a:solidFill>
                  <a:srgbClr val="F7C943"/>
                </a:solidFill>
                <a:latin typeface="Calibri" panose="020F0502020204030204" pitchFamily="34" charset="0"/>
                <a:cs typeface="Calibri" panose="020F0502020204030204" pitchFamily="34" charse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232621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 Slide right">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981075"/>
            <a:ext cx="9144000" cy="5876925"/>
          </a:xfrm>
          <a:prstGeom prst="rect">
            <a:avLst/>
          </a:prstGeom>
          <a:solidFill>
            <a:srgbClr val="D1E1EF"/>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endParaRPr lang="en-US" altLang="fr-FR" sz="1800">
              <a:solidFill>
                <a:srgbClr val="FFFFFF"/>
              </a:solidFill>
              <a:ea typeface="+mn-ea"/>
            </a:endParaRPr>
          </a:p>
        </p:txBody>
      </p:sp>
      <p:pic>
        <p:nvPicPr>
          <p:cNvPr id="5" name="Picture 56" descr="logo_bo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logo_top"/>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48113" y="252413"/>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4448174" y="1435100"/>
            <a:ext cx="4510525" cy="936625"/>
          </a:xfrm>
        </p:spPr>
        <p:txBody>
          <a:bodyPr/>
          <a:lstStyle/>
          <a:p>
            <a:endParaRPr lang="en-GB"/>
          </a:p>
        </p:txBody>
      </p:sp>
      <p:sp>
        <p:nvSpPr>
          <p:cNvPr id="10" name="Content Placeholder 6"/>
          <p:cNvSpPr>
            <a:spLocks noGrp="1"/>
          </p:cNvSpPr>
          <p:nvPr>
            <p:ph idx="1"/>
          </p:nvPr>
        </p:nvSpPr>
        <p:spPr>
          <a:xfrm>
            <a:off x="4457700" y="2492375"/>
            <a:ext cx="4495800" cy="3784600"/>
          </a:xfrm>
        </p:spPr>
        <p:txBody>
          <a:bodyPr/>
          <a:lstStyle/>
          <a:p>
            <a:endParaRPr lang="en-GB" dirty="0"/>
          </a:p>
        </p:txBody>
      </p:sp>
      <p:sp>
        <p:nvSpPr>
          <p:cNvPr id="7" name="Rectangle 6"/>
          <p:cNvSpPr>
            <a:spLocks noGrp="1" noChangeArrowheads="1"/>
          </p:cNvSpPr>
          <p:nvPr>
            <p:ph type="dt" sz="half" idx="10"/>
          </p:nvPr>
        </p:nvSpPr>
        <p:spPr>
          <a:xfrm>
            <a:off x="7486650" y="6388100"/>
            <a:ext cx="1495425" cy="257175"/>
          </a:xfrm>
        </p:spPr>
        <p:txBody>
          <a:bodyPr/>
          <a:lstStyle>
            <a:lvl1pPr>
              <a:defRPr sz="1200" b="1" baseline="0">
                <a:solidFill>
                  <a:srgbClr val="0F5494"/>
                </a:solidFill>
                <a:latin typeface="+mn-lt"/>
              </a:defRPr>
            </a:lvl1pPr>
          </a:lstStyle>
          <a:p>
            <a:pPr>
              <a:defRPr/>
            </a:pPr>
            <a:fld id="{568794A7-88F1-425E-9059-179A3DD3F8A5}" type="datetime1">
              <a:rPr lang="fr-FR" smtClean="0"/>
              <a:pPr>
                <a:defRPr/>
              </a:pPr>
              <a:t>19/12/2018</a:t>
            </a:fld>
            <a:endParaRPr lang="en-GB"/>
          </a:p>
        </p:txBody>
      </p:sp>
    </p:spTree>
    <p:extLst>
      <p:ext uri="{BB962C8B-B14F-4D97-AF65-F5344CB8AC3E}">
        <p14:creationId xmlns:p14="http://schemas.microsoft.com/office/powerpoint/2010/main" val="42122231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a:xfrm>
            <a:off x="119063" y="160497"/>
            <a:ext cx="8901112" cy="944404"/>
          </a:xfrm>
          <a:prstGeom prst="rect">
            <a:avLst/>
          </a:prstGeom>
          <a:ln/>
        </p:spPr>
        <p:txBody>
          <a:bodyPr/>
          <a:lstStyle>
            <a:lvl1pPr marL="0" indent="0">
              <a:defRPr/>
            </a:lvl1pPr>
          </a:lstStyle>
          <a:p>
            <a:endParaRPr lang="en-US" dirty="0"/>
          </a:p>
        </p:txBody>
      </p:sp>
      <p:sp>
        <p:nvSpPr>
          <p:cNvPr id="6" name="Rectangle 12"/>
          <p:cNvSpPr>
            <a:spLocks noGrp="1" noChangeArrowheads="1"/>
          </p:cNvSpPr>
          <p:nvPr>
            <p:ph type="body" idx="1"/>
          </p:nvPr>
        </p:nvSpPr>
        <p:spPr>
          <a:xfrm>
            <a:off x="114300" y="1238251"/>
            <a:ext cx="8921764" cy="4953000"/>
          </a:xfrm>
          <a:prstGeom prst="rect">
            <a:avLst/>
          </a:prstGeom>
          <a:ln/>
        </p:spPr>
        <p:txBody>
          <a:bodyPr/>
          <a:lstStyle>
            <a:lvl1pPr marL="0" indent="0">
              <a:defRPr/>
            </a:lvl1pPr>
          </a:lstStyle>
          <a:p>
            <a:endParaRPr lang="en-US" dirty="0"/>
          </a:p>
        </p:txBody>
      </p:sp>
    </p:spTree>
    <p:extLst>
      <p:ext uri="{BB962C8B-B14F-4D97-AF65-F5344CB8AC3E}">
        <p14:creationId xmlns:p14="http://schemas.microsoft.com/office/powerpoint/2010/main" val="1564711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fld id="{14CD0DF2-68A8-4E94-A9E8-748DB069B05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29367134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fld id="{D4985A4A-1EE4-490B-9556-3ED25E56AF1F}"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378917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a:defRPr/>
            </a:pPr>
            <a:fld id="{01F9D478-BD41-43D3-AF3B-0457CF51DF3D}" type="datetime1">
              <a:rPr lang="fr-FR" smtClean="0">
                <a:solidFill>
                  <a:srgbClr val="000000"/>
                </a:solidFill>
              </a:rPr>
              <a:pPr>
                <a:defRPr/>
              </a:pPr>
              <a:t>19/12/2018</a:t>
            </a:fld>
            <a:endParaRPr lang="en-US">
              <a:solidFill>
                <a:srgbClr val="000000"/>
              </a:solidFill>
            </a:endParaRPr>
          </a:p>
        </p:txBody>
      </p:sp>
      <p:sp>
        <p:nvSpPr>
          <p:cNvPr id="5" name="Espace réservé du pied de page 4"/>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6" name="Espace réservé du numéro de diapositive 5"/>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18183997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fld id="{FD8F8D8D-2AB6-49E2-A321-1A62FB7F21C1}" type="datetime1">
              <a:rPr lang="fr-FR" smtClean="0">
                <a:solidFill>
                  <a:srgbClr val="000000"/>
                </a:solidFill>
              </a:rPr>
              <a:pPr>
                <a:defRPr/>
              </a:pPr>
              <a:t>19/12/2018</a:t>
            </a:fld>
            <a:endParaRPr lang="en-US">
              <a:solidFill>
                <a:srgbClr val="000000"/>
              </a:solidFill>
            </a:endParaRPr>
          </a:p>
        </p:txBody>
      </p:sp>
      <p:sp>
        <p:nvSpPr>
          <p:cNvPr id="6" name="Espace réservé du pied de page 5"/>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7" name="Espace réservé du numéro de diapositive 6"/>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632998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fld id="{A21F88EF-6205-406C-ACAF-656884EB1E2C}" type="datetime1">
              <a:rPr lang="fr-FR" smtClean="0">
                <a:solidFill>
                  <a:srgbClr val="000000"/>
                </a:solidFill>
              </a:rPr>
              <a:pPr>
                <a:defRPr/>
              </a:pPr>
              <a:t>19/12/2018</a:t>
            </a:fld>
            <a:endParaRPr lang="en-US">
              <a:solidFill>
                <a:srgbClr val="000000"/>
              </a:solidFill>
            </a:endParaRPr>
          </a:p>
        </p:txBody>
      </p:sp>
      <p:sp>
        <p:nvSpPr>
          <p:cNvPr id="8" name="Espace réservé du pied de page 7"/>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9" name="Espace réservé du numéro de diapositive 8"/>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4911882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a:defRPr/>
            </a:pPr>
            <a:fld id="{23304194-4881-4EFD-AA58-F724E3788B76}" type="datetime1">
              <a:rPr lang="fr-FR" smtClean="0">
                <a:solidFill>
                  <a:srgbClr val="000000"/>
                </a:solidFill>
              </a:rPr>
              <a:pPr>
                <a:defRPr/>
              </a:pPr>
              <a:t>19/12/2018</a:t>
            </a:fld>
            <a:endParaRPr lang="en-US">
              <a:solidFill>
                <a:srgbClr val="000000"/>
              </a:solidFill>
            </a:endParaRPr>
          </a:p>
        </p:txBody>
      </p:sp>
      <p:sp>
        <p:nvSpPr>
          <p:cNvPr id="4" name="Espace réservé du pied de page 3"/>
          <p:cNvSpPr>
            <a:spLocks noGrp="1"/>
          </p:cNvSpPr>
          <p:nvPr>
            <p:ph type="ftr" sz="quarter" idx="11"/>
          </p:nvPr>
        </p:nvSpPr>
        <p:spPr/>
        <p:txBody>
          <a:bodyPr/>
          <a:lstStyle/>
          <a:p>
            <a:pPr>
              <a:defRPr/>
            </a:pPr>
            <a:r>
              <a:rPr lang="fr-FR">
                <a:solidFill>
                  <a:srgbClr val="000000"/>
                </a:solidFill>
              </a:rPr>
              <a:t>Journée d'information régionale - Amiens - 30.05.2017</a:t>
            </a:r>
            <a:endParaRPr lang="en-US">
              <a:solidFill>
                <a:srgbClr val="000000"/>
              </a:solidFill>
            </a:endParaRPr>
          </a:p>
        </p:txBody>
      </p:sp>
      <p:sp>
        <p:nvSpPr>
          <p:cNvPr id="5" name="Espace réservé du numéro de diapositive 4"/>
          <p:cNvSpPr>
            <a:spLocks noGrp="1"/>
          </p:cNvSpPr>
          <p:nvPr>
            <p:ph type="sldNum" sz="quarter" idx="12"/>
          </p:nvPr>
        </p:nvSpPr>
        <p:spPr/>
        <p:txBody>
          <a:bodyPr/>
          <a:lstStyle/>
          <a:p>
            <a:fld id="{8C31F416-0255-4767-A84D-237F45680C3B}" type="slidenum">
              <a:rPr lang="en-GB" altLang="fr-FR" smtClean="0">
                <a:solidFill>
                  <a:srgbClr val="000000"/>
                </a:solidFill>
              </a:rPr>
              <a:pPr/>
              <a:t>‹N°›</a:t>
            </a:fld>
            <a:endParaRPr lang="en-GB" altLang="fr-FR">
              <a:solidFill>
                <a:srgbClr val="000000"/>
              </a:solidFill>
            </a:endParaRPr>
          </a:p>
        </p:txBody>
      </p:sp>
    </p:spTree>
    <p:extLst>
      <p:ext uri="{BB962C8B-B14F-4D97-AF65-F5344CB8AC3E}">
        <p14:creationId xmlns:p14="http://schemas.microsoft.com/office/powerpoint/2010/main" val="324343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5.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9.png"/><Relationship Id="rId2" Type="http://schemas.openxmlformats.org/officeDocument/2006/relationships/slideLayout" Target="../slideLayouts/slideLayout125.xml"/><Relationship Id="rId16" Type="http://schemas.openxmlformats.org/officeDocument/2006/relationships/theme" Target="../theme/theme10.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image" Target="../media/image5.pn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image" Target="../media/image9.png"/><Relationship Id="rId2" Type="http://schemas.openxmlformats.org/officeDocument/2006/relationships/slideLayout" Target="../slideLayouts/slideLayout140.xml"/><Relationship Id="rId16" Type="http://schemas.openxmlformats.org/officeDocument/2006/relationships/theme" Target="../theme/theme11.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image" Target="../media/image5.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image" Target="../media/image9.png"/><Relationship Id="rId2" Type="http://schemas.openxmlformats.org/officeDocument/2006/relationships/slideLayout" Target="../slideLayouts/slideLayout155.xml"/><Relationship Id="rId16" Type="http://schemas.openxmlformats.org/officeDocument/2006/relationships/theme" Target="../theme/theme12.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5.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9.png"/><Relationship Id="rId2" Type="http://schemas.openxmlformats.org/officeDocument/2006/relationships/slideLayout" Target="../slideLayouts/slideLayout170.xml"/><Relationship Id="rId16" Type="http://schemas.openxmlformats.org/officeDocument/2006/relationships/theme" Target="../theme/theme13.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image" Target="../media/image5.pn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image" Target="../media/image9.png"/><Relationship Id="rId2" Type="http://schemas.openxmlformats.org/officeDocument/2006/relationships/slideLayout" Target="../slideLayouts/slideLayout185.xml"/><Relationship Id="rId16" Type="http://schemas.openxmlformats.org/officeDocument/2006/relationships/theme" Target="../theme/theme14.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5.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image" Target="../media/image5.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9.png"/><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4.xml"/><Relationship Id="rId7"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7.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5.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9.png"/><Relationship Id="rId2" Type="http://schemas.openxmlformats.org/officeDocument/2006/relationships/slideLayout" Target="../slideLayouts/slideLayout95.xml"/><Relationship Id="rId16" Type="http://schemas.openxmlformats.org/officeDocument/2006/relationships/theme" Target="../theme/theme8.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image" Target="../media/image5.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image" Target="../media/image9.png"/><Relationship Id="rId2" Type="http://schemas.openxmlformats.org/officeDocument/2006/relationships/slideLayout" Target="../slideLayouts/slideLayout110.xml"/><Relationship Id="rId16" Type="http://schemas.openxmlformats.org/officeDocument/2006/relationships/theme" Target="../theme/theme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ea typeface="ＭＳ Ｐゴシック" pitchFamily="-109" charset="-128"/>
              </a:defRPr>
            </a:lvl1pPr>
          </a:lstStyle>
          <a:p>
            <a:pPr>
              <a:defRPr/>
            </a:pPr>
            <a:fld id="{33F0BBFE-D388-4891-8126-FC591CAE983F}" type="datetime1">
              <a:rPr lang="fr-FR" smtClean="0"/>
              <a:pPr>
                <a:defRPr/>
              </a:pPr>
              <a:t>19/12/2018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ＭＳ Ｐゴシック" pitchFamily="-109" charset="-128"/>
              </a:defRPr>
            </a:lvl1pPr>
          </a:lstStyle>
          <a:p>
            <a:pPr>
              <a:defRPr/>
            </a:pPr>
            <a:r>
              <a:rPr lang="fr-FR"/>
              <a:t>Journée d'information régionale - Amiens - 30.05.2017</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ea typeface="ＭＳ Ｐゴシック" pitchFamily="-109" charset="-128"/>
              </a:defRPr>
            </a:lvl1pPr>
          </a:lstStyle>
          <a:p>
            <a:pPr>
              <a:defRPr/>
            </a:pPr>
            <a:fld id="{69AE2043-0C98-4DD6-8A11-FB28A306C74D}" type="slidenum">
              <a:rPr lang="en-GB"/>
              <a:pPr>
                <a:defRPr/>
              </a:pPr>
              <a:t>‹N°›</a:t>
            </a:fld>
            <a:endParaRPr lang="en-GB"/>
          </a:p>
        </p:txBody>
      </p:sp>
      <p:sp>
        <p:nvSpPr>
          <p:cNvPr id="7" name="Rectangle 9"/>
          <p:cNvSpPr/>
          <p:nvPr userDrawn="1"/>
        </p:nvSpPr>
        <p:spPr>
          <a:xfrm>
            <a:off x="0" y="-36674"/>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Tahoma" pitchFamily="34" charset="0"/>
              <a:ea typeface="ＭＳ Ｐゴシック" pitchFamily="-109" charset="-128"/>
            </a:endParaRPr>
          </a:p>
        </p:txBody>
      </p:sp>
      <p:pic>
        <p:nvPicPr>
          <p:cNvPr id="8" name="Picture 10" descr="logo_ce-eac-neg-en"/>
          <p:cNvPicPr>
            <a:picLocks noChangeAspect="1" noChangeArrowheads="1"/>
          </p:cNvPicPr>
          <p:nvPr userDrawn="1"/>
        </p:nvPicPr>
        <p:blipFill>
          <a:blip r:embed="rId22" cstate="print"/>
          <a:srcRect/>
          <a:stretch>
            <a:fillRect/>
          </a:stretch>
        </p:blipFill>
        <p:spPr bwMode="auto">
          <a:xfrm>
            <a:off x="3727450" y="339725"/>
            <a:ext cx="2054225" cy="1425575"/>
          </a:xfrm>
          <a:prstGeom prst="rect">
            <a:avLst/>
          </a:prstGeom>
          <a:noFill/>
          <a:ln w="9525">
            <a:noFill/>
            <a:miter lim="800000"/>
            <a:headEnd/>
            <a:tailEnd/>
          </a:ln>
        </p:spPr>
      </p:pic>
      <p:pic>
        <p:nvPicPr>
          <p:cNvPr id="9" name="Picture 56" descr="logo_bot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975"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506170"/>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 id="2147484078"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094598"/>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878137"/>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85144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3583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7016E0B-884E-4044-848B-2EB782728348}" type="datetime1">
              <a:rPr lang="fr-FR" smtClean="0">
                <a:solidFill>
                  <a:prstClr val="black">
                    <a:tint val="75000"/>
                  </a:prstClr>
                </a:solidFill>
              </a:rPr>
              <a:pPr>
                <a:defRPr/>
              </a:pPr>
              <a:t>19/12/2018</a:t>
            </a:fld>
            <a:endParaRPr lang="en-US">
              <a:solidFill>
                <a:prstClr val="black">
                  <a:tint val="75000"/>
                </a:prstClr>
              </a:solidFill>
            </a:endParaRPr>
          </a:p>
        </p:txBody>
      </p:sp>
      <p:sp>
        <p:nvSpPr>
          <p:cNvPr id="1028" name="Title Placeholder 1"/>
          <p:cNvSpPr>
            <a:spLocks noGrp="1"/>
          </p:cNvSpPr>
          <p:nvPr>
            <p:ph type="title"/>
          </p:nvPr>
        </p:nvSpPr>
        <p:spPr bwMode="auto">
          <a:xfrm>
            <a:off x="468313"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 name="Footer Placeholder 4"/>
          <p:cNvSpPr>
            <a:spLocks noGrp="1"/>
          </p:cNvSpPr>
          <p:nvPr>
            <p:ph type="ftr" sz="quarter" idx="3"/>
          </p:nvPr>
        </p:nvSpPr>
        <p:spPr bwMode="auto">
          <a:xfrm>
            <a:off x="4086225" y="6553200"/>
            <a:ext cx="1879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l" eaLnBrk="1" hangingPunct="1">
              <a:defRPr sz="800" b="1" i="1">
                <a:solidFill>
                  <a:schemeClr val="tx1"/>
                </a:solidFill>
                <a:latin typeface="Verdana Bold" pitchFamily="34" charset="0"/>
                <a:ea typeface="ＭＳ Ｐゴシック" pitchFamily="64" charset="-128"/>
              </a:defRPr>
            </a:lvl1pPr>
          </a:lstStyle>
          <a:p>
            <a:pPr>
              <a:defRPr/>
            </a:pPr>
            <a:r>
              <a:rPr lang="fr-FR">
                <a:solidFill>
                  <a:prstClr val="black"/>
                </a:solidFill>
              </a:rPr>
              <a:t>Journée d'information régionale - Amiens - 30.05.2017</a:t>
            </a:r>
            <a:endParaRPr lang="en-GB">
              <a:solidFill>
                <a:prstClr val="black"/>
              </a:solidFill>
            </a:endParaRPr>
          </a:p>
        </p:txBody>
      </p:sp>
      <p:pic>
        <p:nvPicPr>
          <p:cNvPr id="6" name="Picture 56" descr="logo_bot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6834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Verdana Bold" pitchFamily="34" charset="0"/>
        </a:defRPr>
      </a:lvl6pPr>
      <a:lvl7pPr marL="914400" algn="ctr" rtl="0" fontAlgn="base">
        <a:spcBef>
          <a:spcPct val="0"/>
        </a:spcBef>
        <a:spcAft>
          <a:spcPct val="0"/>
        </a:spcAft>
        <a:defRPr sz="4400">
          <a:solidFill>
            <a:schemeClr val="tx1"/>
          </a:solidFill>
          <a:latin typeface="Verdana Bold" pitchFamily="34" charset="0"/>
        </a:defRPr>
      </a:lvl7pPr>
      <a:lvl8pPr marL="1371600" algn="ctr" rtl="0" fontAlgn="base">
        <a:spcBef>
          <a:spcPct val="0"/>
        </a:spcBef>
        <a:spcAft>
          <a:spcPct val="0"/>
        </a:spcAft>
        <a:defRPr sz="4400">
          <a:solidFill>
            <a:schemeClr val="tx1"/>
          </a:solidFill>
          <a:latin typeface="Verdana Bold" pitchFamily="34" charset="0"/>
        </a:defRPr>
      </a:lvl8pPr>
      <a:lvl9pPr marL="1828800" algn="ctr" rtl="0" fontAlgn="base">
        <a:spcBef>
          <a:spcPct val="0"/>
        </a:spcBef>
        <a:spcAft>
          <a:spcPct val="0"/>
        </a:spcAft>
        <a:defRPr sz="4400">
          <a:solidFill>
            <a:schemeClr val="tx1"/>
          </a:solidFill>
          <a:latin typeface="Verdana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Verdana Bold (30pts)</a:t>
            </a:r>
          </a:p>
        </p:txBody>
      </p:sp>
      <p:sp>
        <p:nvSpPr>
          <p:cNvPr id="1027" name="Rectangle 3"/>
          <p:cNvSpPr>
            <a:spLocks noGrp="1" noChangeArrowheads="1"/>
          </p:cNvSpPr>
          <p:nvPr>
            <p:ph type="body" idx="1"/>
          </p:nvPr>
        </p:nvSpPr>
        <p:spPr bwMode="auto">
          <a:xfrm>
            <a:off x="400050" y="2492375"/>
            <a:ext cx="84201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Verdana Italic (24pts)</a:t>
            </a:r>
            <a:endParaRPr lang="en-GB"/>
          </a:p>
          <a:p>
            <a:pPr lvl="1"/>
            <a:r>
              <a:rPr lang="en-GB"/>
              <a:t>Verdana Bold (20pts)</a:t>
            </a:r>
          </a:p>
          <a:p>
            <a:pPr lvl="2"/>
            <a:r>
              <a:rPr lang="en-GB"/>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fld id="{6D115760-A49C-4B57-A82B-0317EB1B25D2}" type="datetime1">
              <a:rPr lang="fr-FR" smtClean="0">
                <a:solidFill>
                  <a:srgbClr val="000000"/>
                </a:solidFill>
              </a:rPr>
              <a:pPr>
                <a:defRPr/>
              </a:pPr>
              <a:t>19/12/2018</a:t>
            </a:fld>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r>
              <a:rPr lang="fr-FR">
                <a:solidFill>
                  <a:srgbClr val="000000"/>
                </a:solidFill>
              </a:rPr>
              <a:t>Journée d'information régionale - Amiens - 30.05.2017</a:t>
            </a: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7E861038-AB3E-41B9-A616-13A0D3757904}" type="slidenum">
              <a:rPr lang="en-GB">
                <a:solidFill>
                  <a:srgbClr val="000000"/>
                </a:solidFill>
              </a:rPr>
              <a:pPr>
                <a:defRPr/>
              </a:pPr>
              <a:t>‹N°›</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43" descr="logo_bot2"/>
          <p:cNvPicPr>
            <a:picLocks noChangeAspect="1" noChangeArrowheads="1"/>
          </p:cNvPicPr>
          <p:nvPr userDrawn="1"/>
        </p:nvPicPr>
        <p:blipFill>
          <a:blip r:embed="rId14" cstate="print"/>
          <a:srcRect/>
          <a:stretch>
            <a:fillRect/>
          </a:stretch>
        </p:blipFill>
        <p:spPr bwMode="auto">
          <a:xfrm>
            <a:off x="4257675" y="6440488"/>
            <a:ext cx="625475" cy="427037"/>
          </a:xfrm>
          <a:prstGeom prst="rect">
            <a:avLst/>
          </a:prstGeom>
          <a:noFill/>
          <a:ln w="9525">
            <a:noFill/>
            <a:miter lim="800000"/>
            <a:headEnd/>
            <a:tailEnd/>
          </a:ln>
        </p:spPr>
      </p:pic>
      <p:pic>
        <p:nvPicPr>
          <p:cNvPr id="11" name="Picture 10" descr="logo_ce-eac-neg-en"/>
          <p:cNvPicPr>
            <a:picLocks noChangeAspect="1" noChangeArrowheads="1"/>
          </p:cNvPicPr>
          <p:nvPr userDrawn="1"/>
        </p:nvPicPr>
        <p:blipFill>
          <a:blip r:embed="rId15" cstate="print"/>
          <a:srcRect/>
          <a:stretch>
            <a:fillRect/>
          </a:stretch>
        </p:blipFill>
        <p:spPr bwMode="auto">
          <a:xfrm>
            <a:off x="3707904" y="347241"/>
            <a:ext cx="2054225" cy="1425575"/>
          </a:xfrm>
          <a:prstGeom prst="rect">
            <a:avLst/>
          </a:prstGeom>
          <a:noFill/>
          <a:ln w="9525">
            <a:noFill/>
            <a:miter lim="800000"/>
            <a:headEnd/>
            <a:tailEnd/>
          </a:ln>
        </p:spPr>
      </p:pic>
    </p:spTree>
    <p:extLst>
      <p:ext uri="{BB962C8B-B14F-4D97-AF65-F5344CB8AC3E}">
        <p14:creationId xmlns:p14="http://schemas.microsoft.com/office/powerpoint/2010/main" val="357814219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438275" indent="-257175" algn="l" rtl="0" eaLnBrk="0" fontAlgn="base" hangingPunct="0">
        <a:spcBef>
          <a:spcPct val="20000"/>
        </a:spcBef>
        <a:spcAft>
          <a:spcPct val="0"/>
        </a:spcAft>
        <a:buClr>
          <a:schemeClr val="bg1"/>
        </a:buClr>
        <a:buChar cha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Verdana Bold (30pts)</a:t>
            </a:r>
          </a:p>
        </p:txBody>
      </p:sp>
      <p:sp>
        <p:nvSpPr>
          <p:cNvPr id="4099" name="Rectangle 3"/>
          <p:cNvSpPr>
            <a:spLocks noGrp="1" noChangeArrowheads="1"/>
          </p:cNvSpPr>
          <p:nvPr>
            <p:ph type="body" idx="1"/>
          </p:nvPr>
        </p:nvSpPr>
        <p:spPr bwMode="auto">
          <a:xfrm>
            <a:off x="400050" y="2492375"/>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a:t>Verdana Italic (24pts)</a:t>
            </a:r>
            <a:endParaRPr lang="en-GB" altLang="fr-FR"/>
          </a:p>
          <a:p>
            <a:pPr lvl="1"/>
            <a:r>
              <a:rPr lang="en-GB" altLang="fr-FR"/>
              <a:t>Verdana Bold (20pts)</a:t>
            </a:r>
          </a:p>
          <a:p>
            <a:pPr lvl="2"/>
            <a:r>
              <a:rPr lang="en-GB" altLang="fr-FR"/>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3F650B76-E495-45FF-8AB6-0675B04A66DF}" type="datetime1">
              <a:rPr lang="fr-FR" smtClean="0">
                <a:ea typeface="+mn-ea"/>
              </a:rPr>
              <a:pPr>
                <a:defRPr/>
              </a:pPr>
              <a:t>19/12/2018</a:t>
            </a:fld>
            <a:endParaRPr lang="en-GB">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r>
              <a:rPr lang="fr-FR">
                <a:ea typeface="+mn-ea"/>
              </a:rPr>
              <a:t>Journée d'information régionale - Amiens - 30.05.2017</a:t>
            </a:r>
            <a:endParaRPr lang="en-GB">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D2CB626C-6006-41AB-BACD-571CA92DC76A}" type="slidenum">
              <a:rPr lang="en-GB" altLang="fr-FR" smtClean="0">
                <a:ea typeface="+mn-ea"/>
              </a:rPr>
              <a:pPr/>
              <a:t>‹N°›</a:t>
            </a:fld>
            <a:endParaRPr lang="en-GB" altLang="fr-FR">
              <a:ea typeface="+mn-ea"/>
            </a:endParaRPr>
          </a:p>
        </p:txBody>
      </p:sp>
      <p:sp>
        <p:nvSpPr>
          <p:cNvPr id="15" name="Rectangle 14"/>
          <p:cNvSpPr/>
          <p:nvPr/>
        </p:nvSpPr>
        <p:spPr>
          <a:xfrm>
            <a:off x="0" y="0"/>
            <a:ext cx="9144000" cy="957263"/>
          </a:xfrm>
          <a:prstGeom prst="rect">
            <a:avLst/>
          </a:prstGeom>
          <a:solidFill>
            <a:srgbClr val="8409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4104" name="Picture 56" descr="logo_bot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1" name="Picture 10" descr="logo_ce-eac-neg-en"/>
          <p:cNvPicPr>
            <a:picLocks noChangeAspect="1" noChangeArrowheads="1"/>
          </p:cNvPicPr>
          <p:nvPr userDrawn="1"/>
        </p:nvPicPr>
        <p:blipFill>
          <a:blip r:embed="rId17" cstate="print"/>
          <a:srcRect/>
          <a:stretch>
            <a:fillRect/>
          </a:stretch>
        </p:blipFill>
        <p:spPr bwMode="auto">
          <a:xfrm>
            <a:off x="3707904" y="347241"/>
            <a:ext cx="2054225" cy="1425575"/>
          </a:xfrm>
          <a:prstGeom prst="rect">
            <a:avLst/>
          </a:prstGeom>
          <a:noFill/>
          <a:ln w="9525">
            <a:noFill/>
            <a:miter lim="800000"/>
            <a:headEnd/>
            <a:tailEnd/>
          </a:ln>
        </p:spPr>
      </p:pic>
    </p:spTree>
    <p:extLst>
      <p:ext uri="{BB962C8B-B14F-4D97-AF65-F5344CB8AC3E}">
        <p14:creationId xmlns:p14="http://schemas.microsoft.com/office/powerpoint/2010/main" val="360929677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3" r:id="rId7"/>
    <p:sldLayoutId id="2147483924" r:id="rId8"/>
    <p:sldLayoutId id="2147483925" r:id="rId9"/>
    <p:sldLayoutId id="2147483926" r:id="rId10"/>
    <p:sldLayoutId id="2147483927" r:id="rId11"/>
    <p:sldLayoutId id="2147483928" r:id="rId12"/>
    <p:sldLayoutId id="2147483974" r:id="rId13"/>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181100" indent="-1181100" algn="l" rtl="0" eaLnBrk="0" fontAlgn="base" hangingPunct="0">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89138"/>
            <a:ext cx="8229600" cy="4137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7016E0B-884E-4044-848B-2EB782728348}" type="datetime1">
              <a:rPr lang="fr-FR" smtClean="0">
                <a:solidFill>
                  <a:prstClr val="black">
                    <a:tint val="75000"/>
                  </a:prstClr>
                </a:solidFill>
              </a:rPr>
              <a:pPr>
                <a:defRPr/>
              </a:pPr>
              <a:t>19/12/2018</a:t>
            </a:fld>
            <a:endParaRPr lang="en-US">
              <a:solidFill>
                <a:prstClr val="black">
                  <a:tint val="75000"/>
                </a:prstClr>
              </a:solidFill>
            </a:endParaRPr>
          </a:p>
        </p:txBody>
      </p:sp>
      <p:sp>
        <p:nvSpPr>
          <p:cNvPr id="1028" name="Title Placeholder 1"/>
          <p:cNvSpPr>
            <a:spLocks noGrp="1"/>
          </p:cNvSpPr>
          <p:nvPr>
            <p:ph type="title"/>
          </p:nvPr>
        </p:nvSpPr>
        <p:spPr bwMode="auto">
          <a:xfrm>
            <a:off x="468313" y="5492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 name="Footer Placeholder 4"/>
          <p:cNvSpPr>
            <a:spLocks noGrp="1"/>
          </p:cNvSpPr>
          <p:nvPr>
            <p:ph type="ftr" sz="quarter" idx="3"/>
          </p:nvPr>
        </p:nvSpPr>
        <p:spPr bwMode="auto">
          <a:xfrm>
            <a:off x="4086225" y="6553200"/>
            <a:ext cx="1879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l" eaLnBrk="1" hangingPunct="1">
              <a:defRPr sz="800" b="1" i="1">
                <a:solidFill>
                  <a:schemeClr val="tx1"/>
                </a:solidFill>
                <a:latin typeface="Verdana Bold" pitchFamily="34" charset="0"/>
                <a:ea typeface="ＭＳ Ｐゴシック" pitchFamily="64" charset="-128"/>
              </a:defRPr>
            </a:lvl1pPr>
          </a:lstStyle>
          <a:p>
            <a:pPr>
              <a:defRPr/>
            </a:pPr>
            <a:r>
              <a:rPr lang="fr-FR">
                <a:solidFill>
                  <a:prstClr val="black"/>
                </a:solidFill>
              </a:rPr>
              <a:t>Journée d'information régionale - Amiens - 30.05.2017</a:t>
            </a:r>
            <a:endParaRPr lang="en-GB">
              <a:solidFill>
                <a:prstClr val="black"/>
              </a:solidFill>
            </a:endParaRPr>
          </a:p>
        </p:txBody>
      </p:sp>
      <p:pic>
        <p:nvPicPr>
          <p:cNvPr id="6" name="Picture 56" descr="logo_bot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257675" y="6440488"/>
            <a:ext cx="6254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04405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6" r:id="rId10"/>
    <p:sldLayoutId id="2147483958" r:id="rId11"/>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Verdana Bold" pitchFamily="34" charset="0"/>
        </a:defRPr>
      </a:lvl6pPr>
      <a:lvl7pPr marL="914400" algn="ctr" rtl="0" fontAlgn="base">
        <a:spcBef>
          <a:spcPct val="0"/>
        </a:spcBef>
        <a:spcAft>
          <a:spcPct val="0"/>
        </a:spcAft>
        <a:defRPr sz="4400">
          <a:solidFill>
            <a:schemeClr val="tx1"/>
          </a:solidFill>
          <a:latin typeface="Verdana Bold" pitchFamily="34" charset="0"/>
        </a:defRPr>
      </a:lvl7pPr>
      <a:lvl8pPr marL="1371600" algn="ctr" rtl="0" fontAlgn="base">
        <a:spcBef>
          <a:spcPct val="0"/>
        </a:spcBef>
        <a:spcAft>
          <a:spcPct val="0"/>
        </a:spcAft>
        <a:defRPr sz="4400">
          <a:solidFill>
            <a:schemeClr val="tx1"/>
          </a:solidFill>
          <a:latin typeface="Verdana Bold" pitchFamily="34" charset="0"/>
        </a:defRPr>
      </a:lvl8pPr>
      <a:lvl9pPr marL="1828800" algn="ctr" rtl="0" fontAlgn="base">
        <a:spcBef>
          <a:spcPct val="0"/>
        </a:spcBef>
        <a:spcAft>
          <a:spcPct val="0"/>
        </a:spcAft>
        <a:defRPr sz="4400">
          <a:solidFill>
            <a:schemeClr val="tx1"/>
          </a:solidFill>
          <a:latin typeface="Verdana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pPr>
                <a:defRPr/>
              </a:pPr>
              <a:t>19/12/2018</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Journée d'information régionale - Amiens - 30.05.2017</a:t>
            </a:r>
            <a:endParaRPr lang="en-GB"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pPr>
                <a:defRPr/>
              </a:pPr>
              <a:t>‹N°›</a:t>
            </a:fld>
            <a:endParaRPr lang="en-GB"/>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42" r:id="rId13"/>
    <p:sldLayoutId id="2147483792" r:id="rId14"/>
    <p:sldLayoutId id="214748379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4296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a:t>Verdana Bold (30pts)</a:t>
            </a:r>
          </a:p>
        </p:txBody>
      </p:sp>
      <p:sp>
        <p:nvSpPr>
          <p:cNvPr id="1027" name="Rectangle 3"/>
          <p:cNvSpPr>
            <a:spLocks noGrp="1" noChangeArrowheads="1"/>
          </p:cNvSpPr>
          <p:nvPr>
            <p:ph type="body" idx="1"/>
          </p:nvPr>
        </p:nvSpPr>
        <p:spPr bwMode="auto">
          <a:xfrm>
            <a:off x="400050" y="2492375"/>
            <a:ext cx="84201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r-FR"/>
              <a:t>Verdana Italic (24pts)</a:t>
            </a:r>
          </a:p>
          <a:p>
            <a:pPr lvl="1"/>
            <a:r>
              <a:rPr lang="en-GB" altLang="fr-FR"/>
              <a:t>Verdana Bold (20pts)</a:t>
            </a:r>
          </a:p>
          <a:p>
            <a:pPr lvl="2"/>
            <a:r>
              <a:rPr lang="en-GB" altLang="fr-FR"/>
              <a:t>- Verdana Regular (14pts)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fld id="{B5E6E2CE-CFAA-4D13-B593-4982920842D3}" type="datetime1">
              <a:rPr lang="fr-FR" smtClean="0">
                <a:solidFill>
                  <a:srgbClr val="000000"/>
                </a:solidFill>
              </a:rPr>
              <a:pPr>
                <a:defRPr/>
              </a:pPr>
              <a:t>19/12/2018</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r>
              <a:rPr lang="fr-FR">
                <a:solidFill>
                  <a:srgbClr val="000000"/>
                </a:solidFill>
              </a:rPr>
              <a:t>Journée d'information régionale - Amiens - 30.05.2017</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defRPr>
            </a:lvl1pPr>
          </a:lstStyle>
          <a:p>
            <a:fld id="{8C31F416-0255-4767-A84D-237F45680C3B}" type="slidenum">
              <a:rPr lang="en-GB" altLang="fr-FR" smtClean="0">
                <a:solidFill>
                  <a:srgbClr val="000000"/>
                </a:solidFill>
              </a:rPr>
              <a:pPr/>
              <a:t>‹N°›</a:t>
            </a:fld>
            <a:endParaRPr lang="en-GB" altLang="fr-FR">
              <a:solidFill>
                <a:srgbClr val="000000"/>
              </a:solidFill>
            </a:endParaRPr>
          </a:p>
        </p:txBody>
      </p:sp>
      <p:sp>
        <p:nvSpPr>
          <p:cNvPr id="15" name="Rectangle 14"/>
          <p:cNvSpPr/>
          <p:nvPr/>
        </p:nvSpPr>
        <p:spPr>
          <a:xfrm>
            <a:off x="0" y="0"/>
            <a:ext cx="9144000" cy="957263"/>
          </a:xfrm>
          <a:prstGeom prst="rect">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pic>
        <p:nvPicPr>
          <p:cNvPr id="1032" name="Picture 56" descr="logo_bot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1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1825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181100" indent="-1181100" algn="l" rtl="0" eaLnBrk="0" fontAlgn="base" hangingPunct="0">
        <a:spcBef>
          <a:spcPct val="20000"/>
        </a:spcBef>
        <a:spcAft>
          <a:spcPct val="0"/>
        </a:spcAft>
        <a:buClr>
          <a:schemeClr val="bg1"/>
        </a:buCl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pPr>
                <a:defRPr/>
              </a:pPr>
              <a:t>19/12/2018</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Journée d'information régionale - Amiens - 30.05.2017</a:t>
            </a:r>
            <a:endParaRPr lang="en-GB"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pPr>
                <a:defRPr/>
              </a:pPr>
              <a:t>‹N°›</a:t>
            </a:fld>
            <a:endParaRPr lang="en-GB"/>
          </a:p>
        </p:txBody>
      </p:sp>
      <p:pic>
        <p:nvPicPr>
          <p:cNvPr id="7" name="Picture 56" descr="logo_bot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72330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091268"/>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9909AB-1394-4EDC-B068-F8D17767C3DB}" type="datetime1">
              <a:rPr lang="fr-FR" smtClean="0">
                <a:solidFill>
                  <a:prstClr val="black">
                    <a:tint val="75000"/>
                  </a:prstClr>
                </a:solidFill>
              </a:rPr>
              <a:pPr>
                <a:defRPr/>
              </a:pPr>
              <a:t>19/12/2018</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solidFill>
                  <a:prstClr val="black">
                    <a:tint val="75000"/>
                  </a:prstClr>
                </a:solidFill>
              </a:rPr>
              <a:t>Journée d'information régionale - Amiens - 30.05.2017</a:t>
            </a:r>
            <a:endParaRPr lang="en-GB"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AE2043-0C98-4DD6-8A11-FB28A306C74D}" type="slidenum">
              <a:rPr lang="en-GB" smtClean="0">
                <a:solidFill>
                  <a:prstClr val="black">
                    <a:tint val="75000"/>
                  </a:prstClr>
                </a:solidFill>
              </a:rPr>
              <a:pPr>
                <a:defRPr/>
              </a:pPr>
              <a:t>‹N°›</a:t>
            </a:fld>
            <a:endParaRPr lang="en-GB">
              <a:solidFill>
                <a:prstClr val="black">
                  <a:tint val="75000"/>
                </a:prstClr>
              </a:solidFill>
            </a:endParaRPr>
          </a:p>
        </p:txBody>
      </p:sp>
      <p:pic>
        <p:nvPicPr>
          <p:cNvPr id="7" name="Picture 56" descr="logo_bot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15294"/>
          <a:stretch>
            <a:fillRect/>
          </a:stretch>
        </p:blipFill>
        <p:spPr bwMode="auto">
          <a:xfrm>
            <a:off x="4259263" y="6510338"/>
            <a:ext cx="625475" cy="361950"/>
          </a:xfrm>
          <a:prstGeom prst="rect">
            <a:avLst/>
          </a:prstGeom>
          <a:solidFill>
            <a:srgbClr val="9413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948113" y="242888"/>
            <a:ext cx="1460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18379"/>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0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2.png"/><Relationship Id="rId1" Type="http://schemas.openxmlformats.org/officeDocument/2006/relationships/slideLayout" Target="../slideLayouts/slideLayout45.xml"/><Relationship Id="rId4" Type="http://schemas.openxmlformats.org/officeDocument/2006/relationships/image" Target="../media/image11.jpeg"/></Relationships>
</file>

<file path=ppt/slides/_rels/slide10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5.xml"/><Relationship Id="rId4" Type="http://schemas.openxmlformats.org/officeDocument/2006/relationships/hyperlink" Target="mailto:pcn.mariescurie@recherche.gouv.fr"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3.jpe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3.png"/><Relationship Id="rId1" Type="http://schemas.openxmlformats.org/officeDocument/2006/relationships/slideLayout" Target="../slideLayouts/slideLayout150.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png"/><Relationship Id="rId1" Type="http://schemas.openxmlformats.org/officeDocument/2006/relationships/slideLayout" Target="../slideLayouts/slideLayout15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150.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png"/><Relationship Id="rId1" Type="http://schemas.openxmlformats.org/officeDocument/2006/relationships/slideLayout" Target="../slideLayouts/slideLayout68.xml"/><Relationship Id="rId5" Type="http://schemas.openxmlformats.org/officeDocument/2006/relationships/image" Target="../media/image33.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8.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42.png"/><Relationship Id="rId11" Type="http://schemas.openxmlformats.org/officeDocument/2006/relationships/image" Target="../media/image11.jpeg"/><Relationship Id="rId5" Type="http://schemas.openxmlformats.org/officeDocument/2006/relationships/image" Target="../media/image41.png"/><Relationship Id="rId10" Type="http://schemas.openxmlformats.org/officeDocument/2006/relationships/image" Target="../media/image10.jpeg"/><Relationship Id="rId4" Type="http://schemas.openxmlformats.org/officeDocument/2006/relationships/image" Target="../media/image40.pn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15.emf"/></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11.jpe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49.png"/><Relationship Id="rId11" Type="http://schemas.openxmlformats.org/officeDocument/2006/relationships/image" Target="../media/image10.jpeg"/><Relationship Id="rId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47.png"/><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34.xml"/><Relationship Id="rId6" Type="http://schemas.openxmlformats.org/officeDocument/2006/relationships/image" Target="../media/image39.png"/><Relationship Id="rId5"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0.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3.xml"/><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8.xml"/><Relationship Id="rId5" Type="http://schemas.openxmlformats.org/officeDocument/2006/relationships/image" Target="../media/image11.jpeg"/><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6.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90.xml"/><Relationship Id="rId5" Type="http://schemas.openxmlformats.org/officeDocument/2006/relationships/image" Target="../media/image62.pn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90.xml"/><Relationship Id="rId5" Type="http://schemas.openxmlformats.org/officeDocument/2006/relationships/image" Target="../media/image63.jpeg"/><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90.xml"/><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90.xml"/><Relationship Id="rId5" Type="http://schemas.openxmlformats.org/officeDocument/2006/relationships/image" Target="../media/image11.jpeg"/><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0.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3.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73.xml"/><Relationship Id="rId4" Type="http://schemas.openxmlformats.org/officeDocument/2006/relationships/image" Target="../media/image11.jpe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3.xml"/><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5.xml"/><Relationship Id="rId4" Type="http://schemas.openxmlformats.org/officeDocument/2006/relationships/image" Target="../media/image67.wmf"/></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8.pn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5.xml"/><Relationship Id="rId4" Type="http://schemas.openxmlformats.org/officeDocument/2006/relationships/image" Target="../media/image69.png"/></Relationships>
</file>

<file path=ppt/slides/_rels/slide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hyperlink" Target="http://ec.europa.eu/research/participants/portal/desktop/en/opportunities/h2020/topics/msca-if-2017.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 Id="rId4" Type="http://schemas.openxmlformats.org/officeDocument/2006/relationships/image" Target="../media/image73.png"/></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5" Type="http://schemas.openxmlformats.org/officeDocument/2006/relationships/image" Target="../media/image75.png"/><Relationship Id="rId4" Type="http://schemas.openxmlformats.org/officeDocument/2006/relationships/image" Target="../media/image74.png"/></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5.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8.xml"/></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10.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10.xml"/></Relationships>
</file>

<file path=ppt/slides/_rels/slide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4" Type="http://schemas.openxmlformats.org/officeDocument/2006/relationships/image" Target="../media/image77.png"/></Relationships>
</file>

<file path=ppt/slides/_rels/slide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10.jpeg"/><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9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8" Type="http://schemas.openxmlformats.org/officeDocument/2006/relationships/hyperlink" Target="https://www.iprhelpdesk.eu/" TargetMode="External"/><Relationship Id="rId3" Type="http://schemas.openxmlformats.org/officeDocument/2006/relationships/image" Target="../media/image11.jpeg"/><Relationship Id="rId7" Type="http://schemas.openxmlformats.org/officeDocument/2006/relationships/hyperlink" Target="http://cache.media.education.gouv.fr/file/Affaires_juridiques_et_financieres/15/7/European_IPR_Helpdesk_-_Paris_19.05.2016_III._Conseiller_les_porteurs_de_projet_sur_la_PI_581157.pdf" TargetMode="External"/><Relationship Id="rId2"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hyperlink" Target="http://cache.media.education.gouv.fr/file/Affaires_juridiques_et_financieres/15/5/European_IPR_Helpdesk_-_Paris_19.05.2016_II._IP_in_Horizon_2020_581155.pdf" TargetMode="External"/><Relationship Id="rId5" Type="http://schemas.openxmlformats.org/officeDocument/2006/relationships/hyperlink" Target="http://cache.media.education.gouv.fr/file/Affaires_juridiques_et_financieres/15/3/European_IPR_Helpdesk_-_Paris_19.05.2016_I.Presentation_des_services_581153.pdf" TargetMode="External"/><Relationship Id="rId4" Type="http://schemas.openxmlformats.org/officeDocument/2006/relationships/image" Target="../media/image78.png"/><Relationship Id="rId9" Type="http://schemas.openxmlformats.org/officeDocument/2006/relationships/hyperlink" Target="https://www.iprhelpdesk.eu/sites/default/files/newsdocuments/Fact-Sheet-IP-Management-in-H2020-MSCAs.pdf"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hyperlink" Target="https://euraxess.ec.europa.eu/jobs/hrs4r#hrs4r-acknowledged-institutions" TargetMode="External"/><Relationship Id="rId5" Type="http://schemas.openxmlformats.org/officeDocument/2006/relationships/image" Target="../media/image80.jpeg"/><Relationship Id="rId4" Type="http://schemas.openxmlformats.org/officeDocument/2006/relationships/image" Target="../media/image79.jpg"/></Relationships>
</file>

<file path=ppt/slides/_rels/slide9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6.xml"/><Relationship Id="rId5" Type="http://schemas.openxmlformats.org/officeDocument/2006/relationships/hyperlink" Target="https://euraxess.ec.europa.eu/" TargetMode="External"/><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5"/>
          <p:cNvSpPr>
            <a:spLocks noGrp="1" noChangeArrowheads="1"/>
          </p:cNvSpPr>
          <p:nvPr>
            <p:ph type="title"/>
          </p:nvPr>
        </p:nvSpPr>
        <p:spPr>
          <a:xfrm>
            <a:off x="395536" y="2276872"/>
            <a:ext cx="8445500" cy="2592388"/>
          </a:xfrm>
        </p:spPr>
        <p:txBody>
          <a:bodyPr/>
          <a:lstStyle/>
          <a:p>
            <a:pPr>
              <a:lnSpc>
                <a:spcPct val="115000"/>
              </a:lnSpc>
              <a:tabLst>
                <a:tab pos="2062163" algn="l"/>
                <a:tab pos="2149475" algn="l"/>
              </a:tabLst>
            </a:pPr>
            <a:r>
              <a:rPr lang="en-GB" sz="3600" b="1" dirty="0">
                <a:solidFill>
                  <a:srgbClr val="0F5494"/>
                </a:solidFill>
                <a:latin typeface="Calibri" pitchFamily="34" charset="0"/>
              </a:rPr>
              <a:t>Horizon 2020</a:t>
            </a:r>
            <a:br>
              <a:rPr lang="en-GB" sz="3600" b="1" dirty="0">
                <a:solidFill>
                  <a:srgbClr val="0F5494"/>
                </a:solidFill>
                <a:latin typeface="Calibri" pitchFamily="34" charset="0"/>
              </a:rPr>
            </a:br>
            <a:r>
              <a:rPr lang="en-GB" sz="3600" i="1" dirty="0">
                <a:solidFill>
                  <a:srgbClr val="C00000"/>
                </a:solidFill>
                <a:latin typeface="Calibri" pitchFamily="34" charset="0"/>
              </a:rPr>
              <a:t/>
            </a:r>
            <a:br>
              <a:rPr lang="en-GB" sz="3600" i="1" dirty="0">
                <a:solidFill>
                  <a:srgbClr val="C00000"/>
                </a:solidFill>
                <a:latin typeface="Calibri" pitchFamily="34" charset="0"/>
              </a:rPr>
            </a:br>
            <a:r>
              <a:rPr lang="en-GB" sz="3600" i="1" dirty="0">
                <a:solidFill>
                  <a:srgbClr val="FFC000"/>
                </a:solidFill>
                <a:latin typeface="Calibri" pitchFamily="34" charset="0"/>
              </a:rPr>
              <a:t>Marie </a:t>
            </a:r>
            <a:r>
              <a:rPr lang="en-GB" sz="3600" i="1" dirty="0" err="1">
                <a:solidFill>
                  <a:srgbClr val="FFC000"/>
                </a:solidFill>
                <a:latin typeface="Calibri" pitchFamily="34" charset="0"/>
              </a:rPr>
              <a:t>Skłodowska</a:t>
            </a:r>
            <a:r>
              <a:rPr lang="en-GB" sz="3600" i="1" dirty="0">
                <a:solidFill>
                  <a:srgbClr val="FFC000"/>
                </a:solidFill>
                <a:latin typeface="Calibri" pitchFamily="34" charset="0"/>
              </a:rPr>
              <a:t>-Curie Actions</a:t>
            </a:r>
            <a:endParaRPr lang="en-GB" sz="3600" dirty="0">
              <a:solidFill>
                <a:srgbClr val="FFC000"/>
              </a:solidFill>
              <a:latin typeface="Calibri" pitchFamily="34" charset="0"/>
            </a:endParaRPr>
          </a:p>
        </p:txBody>
      </p:sp>
      <p:pic>
        <p:nvPicPr>
          <p:cNvPr id="135170"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683568" y="260648"/>
            <a:ext cx="1905000" cy="1323975"/>
          </a:xfrm>
          <a:prstGeom prst="rect">
            <a:avLst/>
          </a:prstGeom>
          <a:noFill/>
        </p:spPr>
      </p:pic>
      <p:pic>
        <p:nvPicPr>
          <p:cNvPr id="13517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5796136" y="332656"/>
            <a:ext cx="2895600" cy="1524001"/>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771800" y="5157192"/>
            <a:ext cx="4680520" cy="923330"/>
          </a:xfrm>
          <a:prstGeom prst="rect">
            <a:avLst/>
          </a:prstGeom>
          <a:noFill/>
        </p:spPr>
        <p:txBody>
          <a:bodyPr wrap="square" rtlCol="0">
            <a:spAutoFit/>
          </a:bodyPr>
          <a:lstStyle/>
          <a:p>
            <a:pPr algn="ctr"/>
            <a:r>
              <a:rPr lang="fr-FR" sz="1800" dirty="0" smtClean="0"/>
              <a:t>Strasbourg</a:t>
            </a:r>
            <a:endParaRPr lang="fr-FR" sz="1800" dirty="0"/>
          </a:p>
          <a:p>
            <a:pPr algn="ctr"/>
            <a:r>
              <a:rPr lang="fr-FR" sz="1800" dirty="0" smtClean="0"/>
              <a:t>18-10-2018</a:t>
            </a:r>
            <a:endParaRPr lang="fr-FR" sz="1800" dirty="0"/>
          </a:p>
          <a:p>
            <a:endParaRPr lang="fr-FR" sz="1800" dirty="0"/>
          </a:p>
        </p:txBody>
      </p:sp>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5761" y="2313226"/>
            <a:ext cx="1655445" cy="1259840"/>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9750" y="3284984"/>
            <a:ext cx="8229600" cy="935037"/>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0" fontAlgn="base" hangingPunct="0">
              <a:spcBef>
                <a:spcPct val="20000"/>
              </a:spcBef>
              <a:spcAft>
                <a:spcPct val="0"/>
              </a:spcAft>
              <a:buClr>
                <a:schemeClr val="bg1"/>
              </a:buClr>
              <a:tabLst>
                <a:tab pos="1343025" algn="l"/>
              </a:tabLst>
            </a:pPr>
            <a:r>
              <a:rPr lang="en-GB" sz="3200" u="sng" dirty="0">
                <a:solidFill>
                  <a:srgbClr val="FFC000"/>
                </a:solidFill>
                <a:latin typeface="Calibri" pitchFamily="34" charset="0"/>
                <a:ea typeface="MS Gothic" pitchFamily="49" charset="-128"/>
              </a:rPr>
              <a:t>IF : Individual Fellowships</a:t>
            </a:r>
          </a:p>
        </p:txBody>
      </p:sp>
      <p:pic>
        <p:nvPicPr>
          <p:cNvPr id="3"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4761094"/>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cstate="print"/>
          <a:stretch>
            <a:fillRect/>
          </a:stretch>
        </p:blipFill>
        <p:spPr>
          <a:xfrm>
            <a:off x="323528" y="1340768"/>
            <a:ext cx="7786251" cy="4392000"/>
          </a:xfrm>
          <a:prstGeom prst="rect">
            <a:avLst/>
          </a:prstGeom>
        </p:spPr>
      </p:pic>
      <p:sp>
        <p:nvSpPr>
          <p:cNvPr id="5" name="ZoneTexte 4"/>
          <p:cNvSpPr txBox="1"/>
          <p:nvPr/>
        </p:nvSpPr>
        <p:spPr>
          <a:xfrm>
            <a:off x="693912" y="5933983"/>
            <a:ext cx="7776864" cy="646331"/>
          </a:xfrm>
          <a:prstGeom prst="rect">
            <a:avLst/>
          </a:prstGeom>
          <a:noFill/>
        </p:spPr>
        <p:txBody>
          <a:bodyPr wrap="square" rtlCol="0">
            <a:spAutoFit/>
          </a:bodyPr>
          <a:lstStyle/>
          <a:p>
            <a:r>
              <a:rPr lang="fr-FR" sz="1800" dirty="0"/>
              <a:t>http://www.horizon2020.gouv.fr/cid79134/boite-outils-pour-les-actions-marie-sklodowska-curie.html</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20123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9" name="Rounded Rectangle 3"/>
          <p:cNvSpPr/>
          <p:nvPr/>
        </p:nvSpPr>
        <p:spPr bwMode="auto">
          <a:xfrm>
            <a:off x="555625" y="1916833"/>
            <a:ext cx="7832799" cy="3960440"/>
          </a:xfrm>
          <a:prstGeom prst="roundRect">
            <a:avLst>
              <a:gd name="adj" fmla="val 6823"/>
            </a:avLst>
          </a:prstGeom>
          <a:noFill/>
          <a:ln>
            <a:noFill/>
          </a:ln>
          <a:effectLst/>
          <a:extLst/>
        </p:spPr>
        <p:txBody>
          <a:bodyPr/>
          <a:lstStyle/>
          <a:p>
            <a:pPr marL="361950" marR="0" lvl="0" indent="-361950" algn="l" defTabSz="914400" rtl="0" eaLnBrk="0" fontAlgn="base" latinLnBrk="0" hangingPunct="0">
              <a:lnSpc>
                <a:spcPct val="100000"/>
              </a:lnSpc>
              <a:spcBef>
                <a:spcPct val="20000"/>
              </a:spcBef>
              <a:spcAft>
                <a:spcPct val="0"/>
              </a:spcAft>
              <a:buClrTx/>
              <a:buSzTx/>
              <a:buFontTx/>
              <a:buNone/>
              <a:tabLst>
                <a:tab pos="6637338" algn="l"/>
              </a:tabLst>
              <a:defRPr/>
            </a:pP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National Contact Point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hlinkClick r:id="rId4"/>
              </a:rPr>
              <a:t>pcn.mariescurie@recherche.gouv.fr</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Sandrine Schott-</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Carrière</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de Strasbourg</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Martine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Roussel</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RCP – </a:t>
            </a:r>
            <a:r>
              <a:rPr kumimoji="0" lang="en-GB" sz="2000" b="0" i="0" u="none" strike="noStrike" kern="1200" cap="none" spc="0" normalizeH="0" baseline="0" noProof="0" dirty="0" smtClean="0">
                <a:ln>
                  <a:noFill/>
                </a:ln>
                <a:solidFill>
                  <a:srgbClr val="0F5494"/>
                </a:solidFill>
                <a:effectLst/>
                <a:uLnTx/>
                <a:uFillTx/>
                <a:latin typeface="Calibri" pitchFamily="34" charset="0"/>
                <a:ea typeface="ＭＳ Ｐゴシック" pitchFamily="34" charset="-128"/>
                <a:cs typeface="+mn-cs"/>
              </a:rPr>
              <a:t>MESRI </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Sophie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Beaubron</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en-GB" sz="2000" b="0" i="0" u="none" strike="noStrike" kern="1200" cap="none" spc="0" normalizeH="0" baseline="0" noProof="0" dirty="0" smtClean="0">
                <a:ln>
                  <a:noFill/>
                </a:ln>
                <a:solidFill>
                  <a:srgbClr val="0F5494"/>
                </a:solidFill>
                <a:effectLst/>
                <a:uLnTx/>
                <a:uFillTx/>
                <a:latin typeface="Calibri" pitchFamily="34" charset="0"/>
                <a:ea typeface="ＭＳ Ｐゴシック" pitchFamily="34" charset="-128"/>
                <a:cs typeface="+mn-cs"/>
              </a:rPr>
              <a:t>Grenoble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Alpes</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Jean Jacques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Bernadini</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smtClean="0">
                <a:ln>
                  <a:noFill/>
                </a:ln>
                <a:solidFill>
                  <a:srgbClr val="0F5494"/>
                </a:solidFill>
                <a:effectLst/>
                <a:uLnTx/>
                <a:uFillTx/>
                <a:latin typeface="Calibri" pitchFamily="34" charset="0"/>
                <a:ea typeface="ＭＳ Ｐゴシック" pitchFamily="34" charset="-128"/>
                <a:cs typeface="+mn-cs"/>
              </a:rPr>
              <a:t>Grand E-</a:t>
            </a:r>
            <a:r>
              <a:rPr kumimoji="0" lang="en-GB" sz="2000" b="0" i="0" u="none" strike="noStrike" kern="1200" cap="none" spc="0" normalizeH="0" baseline="0" noProof="0" dirty="0" err="1" smtClean="0">
                <a:ln>
                  <a:noFill/>
                </a:ln>
                <a:solidFill>
                  <a:srgbClr val="0F5494"/>
                </a:solidFill>
                <a:effectLst/>
                <a:uLnTx/>
                <a:uFillTx/>
                <a:latin typeface="Calibri" pitchFamily="34" charset="0"/>
                <a:ea typeface="ＭＳ Ｐゴシック" pitchFamily="34" charset="-128"/>
                <a:cs typeface="+mn-cs"/>
              </a:rPr>
              <a:t>nov</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Morgane</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Bureau – INSERM</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smtClean="0">
                <a:ln>
                  <a:noFill/>
                </a:ln>
                <a:solidFill>
                  <a:srgbClr val="0F5494"/>
                </a:solidFill>
                <a:effectLst/>
                <a:uLnTx/>
                <a:uFillTx/>
                <a:latin typeface="Calibri" pitchFamily="34" charset="0"/>
                <a:ea typeface="ＭＳ Ｐゴシック" pitchFamily="34" charset="-128"/>
                <a:cs typeface="+mn-cs"/>
              </a:rPr>
              <a:t>Meryl </a:t>
            </a:r>
            <a:r>
              <a:rPr kumimoji="0" lang="en-GB" sz="2000" b="0" i="0" u="none" strike="noStrike" kern="1200" cap="none" spc="0" normalizeH="0" baseline="0" noProof="0" dirty="0" err="1" smtClean="0">
                <a:ln>
                  <a:noFill/>
                </a:ln>
                <a:solidFill>
                  <a:srgbClr val="0F5494"/>
                </a:solidFill>
                <a:effectLst/>
                <a:uLnTx/>
                <a:uFillTx/>
                <a:latin typeface="Calibri" pitchFamily="34" charset="0"/>
                <a:ea typeface="ＭＳ Ｐゴシック" pitchFamily="34" charset="-128"/>
                <a:cs typeface="+mn-cs"/>
              </a:rPr>
              <a:t>Airault</a:t>
            </a:r>
            <a:r>
              <a:rPr kumimoji="0" lang="en-GB" sz="2000" b="0" i="0" u="none" strike="noStrike" kern="1200" cap="none" spc="0" normalizeH="0" baseline="0" noProof="0" dirty="0" smtClean="0">
                <a:ln>
                  <a:noFill/>
                </a:ln>
                <a:solidFill>
                  <a:srgbClr val="0F5494"/>
                </a:solidFill>
                <a:effectLst/>
                <a:uLnTx/>
                <a:uFillTx/>
                <a:latin typeface="Calibri" pitchFamily="34" charset="0"/>
                <a:ea typeface="ＭＳ Ｐゴシック" pitchFamily="34" charset="-128"/>
                <a:cs typeface="+mn-cs"/>
              </a:rPr>
              <a:t>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CNRS</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Jean Marie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Pincemin</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de Poitiers</a:t>
            </a:r>
          </a:p>
          <a:p>
            <a:pPr marL="361950" marR="0" lvl="0" indent="-361950" algn="l" defTabSz="914400" rtl="0" eaLnBrk="0" fontAlgn="base" latinLnBrk="0" hangingPunct="0">
              <a:lnSpc>
                <a:spcPct val="100000"/>
              </a:lnSpc>
              <a:spcBef>
                <a:spcPct val="20000"/>
              </a:spcBef>
              <a:spcAft>
                <a:spcPct val="0"/>
              </a:spcAft>
              <a:buClr>
                <a:srgbClr val="FFC000"/>
              </a:buClr>
              <a:buSzTx/>
              <a:buFont typeface="Wingdings" pitchFamily="2" charset="2"/>
              <a:buChar char="ü"/>
              <a:tabLst>
                <a:tab pos="6637338" algn="l"/>
              </a:tabLst>
              <a:defRPr/>
            </a:pP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Cyrielle</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Tirman – </a:t>
            </a:r>
            <a:r>
              <a:rPr kumimoji="0" lang="en-GB" sz="20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Université</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en-GB" sz="2000" b="0" i="0" u="none" strike="noStrike" kern="1200" cap="none" spc="0" normalizeH="0" baseline="0" noProof="0" dirty="0" err="1" smtClean="0">
                <a:ln>
                  <a:noFill/>
                </a:ln>
                <a:solidFill>
                  <a:srgbClr val="0F5494"/>
                </a:solidFill>
                <a:effectLst/>
                <a:uLnTx/>
                <a:uFillTx/>
                <a:latin typeface="Calibri" pitchFamily="34" charset="0"/>
                <a:ea typeface="ＭＳ Ｐゴシック" pitchFamily="34" charset="-128"/>
                <a:cs typeface="+mn-cs"/>
              </a:rPr>
              <a:t>d’Artois</a:t>
            </a: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Tx/>
              <a:buSzTx/>
              <a:buFont typeface="Wingdings" pitchFamily="2" charset="2"/>
              <a:buChar char="u"/>
              <a:tabLst>
                <a:tab pos="6637338" algn="l"/>
              </a:tabLst>
              <a:defRPr/>
            </a:pPr>
            <a:endParaRPr kumimoji="0" lang="en-GB" sz="20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471482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descr="thankyou3.jpg"/>
          <p:cNvPicPr>
            <a:picLocks noChangeAspect="1"/>
          </p:cNvPicPr>
          <p:nvPr/>
        </p:nvPicPr>
        <p:blipFill>
          <a:blip r:embed="rId2" cstate="print"/>
          <a:srcRect/>
          <a:stretch>
            <a:fillRect/>
          </a:stretch>
        </p:blipFill>
        <p:spPr bwMode="auto">
          <a:xfrm>
            <a:off x="1043608" y="2132856"/>
            <a:ext cx="7128792" cy="4241047"/>
          </a:xfrm>
          <a:prstGeom prst="rect">
            <a:avLst/>
          </a:prstGeom>
          <a:noFill/>
          <a:ln w="9525">
            <a:noFill/>
            <a:miter lim="800000"/>
            <a:headEnd/>
            <a:tailEnd/>
          </a:ln>
        </p:spPr>
      </p:pic>
      <p:sp>
        <p:nvSpPr>
          <p:cNvPr id="4" name="ZoneTexte 3"/>
          <p:cNvSpPr txBox="1"/>
          <p:nvPr/>
        </p:nvSpPr>
        <p:spPr>
          <a:xfrm>
            <a:off x="1259632" y="1814047"/>
            <a:ext cx="6840760" cy="461665"/>
          </a:xfrm>
          <a:prstGeom prst="rect">
            <a:avLst/>
          </a:prstGeom>
          <a:noFill/>
        </p:spPr>
        <p:txBody>
          <a:bodyPr wrap="square" rtlCol="0" anchor="ctr">
            <a:spAutoFit/>
          </a:bodyPr>
          <a:lstStyle/>
          <a:p>
            <a:pPr algn="ctr"/>
            <a:r>
              <a:rPr lang="fr-FR" b="1" dirty="0">
                <a:solidFill>
                  <a:srgbClr val="C00000"/>
                </a:solidFill>
                <a:latin typeface="+mn-lt"/>
              </a:rPr>
              <a:t>pcn-mariescurie@recherche.gouv.fr</a:t>
            </a:r>
            <a:endParaRPr lang="fr-FR" sz="2000" b="1" dirty="0">
              <a:solidFill>
                <a:srgbClr val="C00000"/>
              </a:solidFill>
              <a:latin typeface="+mn-lt"/>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Content Placeholder 2"/>
          <p:cNvSpPr>
            <a:spLocks noGrp="1"/>
          </p:cNvSpPr>
          <p:nvPr>
            <p:ph idx="1"/>
          </p:nvPr>
        </p:nvSpPr>
        <p:spPr>
          <a:xfrm>
            <a:off x="288504" y="1844551"/>
            <a:ext cx="8820000" cy="4608785"/>
          </a:xfrm>
        </p:spPr>
        <p:txBody>
          <a:bodyPr anchor="ctr">
            <a:normAutofit lnSpcReduction="10000"/>
          </a:bodyPr>
          <a:lstStyle/>
          <a:p>
            <a:pPr algn="just" defTabSz="449263">
              <a:spcBef>
                <a:spcPts val="0"/>
              </a:spcBef>
              <a:spcAft>
                <a:spcPts val="600"/>
              </a:spcAft>
              <a:buClr>
                <a:srgbClr val="000000"/>
              </a:buClr>
            </a:pPr>
            <a:r>
              <a:rPr lang="fr-BE" sz="1700" b="1" i="0" dirty="0">
                <a:solidFill>
                  <a:srgbClr val="FFC000"/>
                </a:solidFill>
                <a:latin typeface="Calibri" pitchFamily="34" charset="0"/>
                <a:ea typeface="MS Gothic" pitchFamily="49" charset="-128"/>
                <a:cs typeface="Arial" pitchFamily="34" charset="0"/>
              </a:rPr>
              <a:t>Objectives</a:t>
            </a:r>
            <a:endParaRPr lang="en-GB" sz="1700" b="1" i="0" dirty="0">
              <a:solidFill>
                <a:srgbClr val="FFC000"/>
              </a:solidFill>
              <a:latin typeface="Calibri" pitchFamily="34" charset="0"/>
              <a:ea typeface="MS Gothic" pitchFamily="49" charset="-128"/>
              <a:cs typeface="Arial" pitchFamily="34" charset="0"/>
            </a:endParaRP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to enhance the creative and innovative potential of experienced researchers</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to provide opportunities to acquire new knowledge, resume a career or return to Europe </a:t>
            </a:r>
          </a:p>
          <a:p>
            <a:pPr marL="814388" lvl="3" indent="-357188" defTabSz="449263">
              <a:spcBef>
                <a:spcPct val="0"/>
              </a:spcBef>
              <a:spcAft>
                <a:spcPts val="600"/>
              </a:spcAft>
              <a:buClr>
                <a:srgbClr val="0F5494"/>
              </a:buClr>
              <a:buFont typeface="Wingdings" pitchFamily="2" charset="2"/>
              <a:buChar char="Ø"/>
              <a:defRPr/>
            </a:pPr>
            <a:r>
              <a:rPr lang="en-US" sz="1800" dirty="0">
                <a:latin typeface="Calibri" pitchFamily="34" charset="0"/>
                <a:ea typeface="ＭＳ Ｐゴシック" pitchFamily="34" charset="-128"/>
              </a:rPr>
              <a:t>the beneficiary shall be a participant established in EU (MS/AC) and employing the researcher during the project</a:t>
            </a:r>
            <a:endParaRPr lang="en-GB" sz="1800" dirty="0">
              <a:latin typeface="Calibri" pitchFamily="34" charset="0"/>
              <a:ea typeface="ＭＳ Ｐゴシック" pitchFamily="34" charset="-128"/>
            </a:endParaRPr>
          </a:p>
          <a:p>
            <a:pPr marL="357188" lvl="2" indent="-357188" algn="just" defTabSz="449263">
              <a:spcBef>
                <a:spcPts val="0"/>
              </a:spcBef>
              <a:spcAft>
                <a:spcPts val="600"/>
              </a:spcAft>
              <a:buClr>
                <a:srgbClr val="000000"/>
              </a:buClr>
              <a:buFont typeface="Arial" charset="0"/>
              <a:buNone/>
            </a:pPr>
            <a:r>
              <a:rPr lang="en-GB" sz="1700" b="1" dirty="0">
                <a:solidFill>
                  <a:srgbClr val="FFC000"/>
                </a:solidFill>
                <a:latin typeface="Calibri" pitchFamily="34" charset="0"/>
                <a:ea typeface="MS Gothic" pitchFamily="49" charset="-128"/>
                <a:cs typeface="Arial" pitchFamily="34" charset="0"/>
              </a:rPr>
              <a:t>Scope </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Trans-national fellowships awarded to the best or most promising researchers</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European Fellowships (12-24 </a:t>
            </a:r>
            <a:r>
              <a:rPr lang="en-GB" sz="1800" dirty="0" smtClean="0">
                <a:latin typeface="Calibri" pitchFamily="34" charset="0"/>
                <a:ea typeface="ＭＳ Ｐゴシック" pitchFamily="34" charset="-128"/>
              </a:rPr>
              <a:t>months except for </a:t>
            </a:r>
            <a:r>
              <a:rPr lang="en-GB" sz="1800" b="1" dirty="0" smtClean="0">
                <a:latin typeface="Calibri" pitchFamily="34" charset="0"/>
                <a:ea typeface="ＭＳ Ｐゴシック" pitchFamily="34" charset="-128"/>
              </a:rPr>
              <a:t>CAR panel : </a:t>
            </a:r>
            <a:r>
              <a:rPr lang="en-GB" sz="1800" dirty="0" smtClean="0">
                <a:latin typeface="Calibri" pitchFamily="34" charset="0"/>
                <a:ea typeface="ＭＳ Ｐゴシック" pitchFamily="34" charset="-128"/>
              </a:rPr>
              <a:t>12-</a:t>
            </a:r>
            <a:r>
              <a:rPr lang="en-GB" sz="1800" b="1" dirty="0" smtClean="0">
                <a:latin typeface="Calibri" pitchFamily="34" charset="0"/>
                <a:ea typeface="ＭＳ Ｐゴシック" pitchFamily="34" charset="-128"/>
              </a:rPr>
              <a:t>36 months</a:t>
            </a:r>
            <a:r>
              <a:rPr lang="en-GB" sz="1800" dirty="0" smtClean="0">
                <a:latin typeface="Calibri" pitchFamily="34" charset="0"/>
                <a:ea typeface="ＭＳ Ｐゴシック" pitchFamily="34" charset="-128"/>
              </a:rPr>
              <a:t>) </a:t>
            </a:r>
            <a:r>
              <a:rPr lang="en-GB" sz="1800" dirty="0">
                <a:latin typeface="Calibri" pitchFamily="34" charset="0"/>
                <a:ea typeface="ＭＳ Ｐゴシック" pitchFamily="34" charset="-128"/>
              </a:rPr>
              <a:t>or Global Fellowships (12-24 months + mandatory return phase of 12 months)</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Career Restart Panel, Reintegration Panel and Society and Enterprise Panel</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Secondments, notably in the non-academic sector</a:t>
            </a:r>
          </a:p>
          <a:p>
            <a:pPr marL="357188" lvl="2" indent="-357188" algn="just" defTabSz="449263">
              <a:spcBef>
                <a:spcPts val="0"/>
              </a:spcBef>
              <a:spcAft>
                <a:spcPts val="600"/>
              </a:spcAft>
              <a:buClr>
                <a:srgbClr val="000000"/>
              </a:buClr>
              <a:buFont typeface="Arial" charset="0"/>
              <a:buNone/>
            </a:pPr>
            <a:r>
              <a:rPr lang="en-GB" sz="1700" b="1" dirty="0">
                <a:solidFill>
                  <a:srgbClr val="FFC000"/>
                </a:solidFill>
                <a:latin typeface="Calibri" pitchFamily="34" charset="0"/>
                <a:ea typeface="MS Gothic" pitchFamily="49" charset="-128"/>
                <a:cs typeface="Arial" pitchFamily="34" charset="0"/>
              </a:rPr>
              <a:t>Expected Impact  </a:t>
            </a:r>
          </a:p>
          <a:p>
            <a:pPr marL="814388" lvl="3" indent="-357188" defTabSz="449263">
              <a:spcBef>
                <a:spcPct val="0"/>
              </a:spcBef>
              <a:spcAft>
                <a:spcPts val="600"/>
              </a:spcAft>
              <a:buClr>
                <a:srgbClr val="0F5494"/>
              </a:buClr>
              <a:buFont typeface="Wingdings" pitchFamily="2" charset="2"/>
              <a:buChar char="Ø"/>
              <a:defRPr/>
            </a:pPr>
            <a:r>
              <a:rPr lang="en-GB" sz="1800" dirty="0">
                <a:latin typeface="Calibri" pitchFamily="34" charset="0"/>
                <a:ea typeface="ＭＳ Ｐゴシック" pitchFamily="34" charset="-128"/>
              </a:rPr>
              <a:t>to release the full potential of researchers and development of their careers in both the academic and non-academic sectors</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8" name="ZoneTexte 7"/>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Individual</a:t>
            </a: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19416871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2146" name="Picture 2"/>
          <p:cNvPicPr>
            <a:picLocks noChangeAspect="1" noChangeArrowheads="1"/>
          </p:cNvPicPr>
          <p:nvPr/>
        </p:nvPicPr>
        <p:blipFill>
          <a:blip r:embed="rId2" cstate="print"/>
          <a:srcRect/>
          <a:stretch>
            <a:fillRect/>
          </a:stretch>
        </p:blipFill>
        <p:spPr bwMode="auto">
          <a:xfrm>
            <a:off x="405108" y="2132856"/>
            <a:ext cx="8577890" cy="3834486"/>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Individual</a:t>
            </a: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73538746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283968" y="2636912"/>
            <a:ext cx="86409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8" name="Rectangle 7"/>
          <p:cNvSpPr/>
          <p:nvPr/>
        </p:nvSpPr>
        <p:spPr>
          <a:xfrm>
            <a:off x="395536" y="2492896"/>
            <a:ext cx="144016"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9" name="Rectangle 8"/>
          <p:cNvSpPr/>
          <p:nvPr/>
        </p:nvSpPr>
        <p:spPr>
          <a:xfrm>
            <a:off x="4211960" y="5085184"/>
            <a:ext cx="45365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pic>
        <p:nvPicPr>
          <p:cNvPr id="2051" name="Picture 3"/>
          <p:cNvPicPr>
            <a:picLocks noChangeAspect="1" noChangeArrowheads="1"/>
          </p:cNvPicPr>
          <p:nvPr/>
        </p:nvPicPr>
        <p:blipFill>
          <a:blip r:embed="rId2" cstate="print"/>
          <a:srcRect r="58812"/>
          <a:stretch>
            <a:fillRect/>
          </a:stretch>
        </p:blipFill>
        <p:spPr bwMode="auto">
          <a:xfrm>
            <a:off x="179512" y="2204864"/>
            <a:ext cx="3600400" cy="3744416"/>
          </a:xfrm>
          <a:prstGeom prst="rect">
            <a:avLst/>
          </a:prstGeom>
          <a:noFill/>
          <a:ln w="9525">
            <a:noFill/>
            <a:miter lim="800000"/>
            <a:headEnd/>
            <a:tailEnd/>
          </a:ln>
        </p:spPr>
      </p:pic>
      <p:sp>
        <p:nvSpPr>
          <p:cNvPr id="10" name="ZoneTexte 9"/>
          <p:cNvSpPr txBox="1"/>
          <p:nvPr/>
        </p:nvSpPr>
        <p:spPr>
          <a:xfrm>
            <a:off x="3923928" y="2132856"/>
            <a:ext cx="4968552" cy="427809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rPr>
              <a:t>Four types of mobility from 12 to 24 </a:t>
            </a:r>
            <a:r>
              <a:rPr kumimoji="0" lang="en-US" sz="1600" b="1" i="0" u="sng" strike="noStrike" kern="1200" cap="none" spc="0" normalizeH="0" baseline="0" noProof="0" dirty="0" smtClean="0">
                <a:ln>
                  <a:noFill/>
                </a:ln>
                <a:solidFill>
                  <a:srgbClr val="FFC000"/>
                </a:solidFill>
                <a:effectLst/>
                <a:uLnTx/>
                <a:uFillTx/>
                <a:latin typeface="Calibri"/>
                <a:ea typeface="ＭＳ Ｐゴシック" pitchFamily="34" charset="-128"/>
                <a:cs typeface="+mn-cs"/>
              </a:rPr>
              <a:t>months (36 months for CAR panel)</a:t>
            </a:r>
            <a:endPar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a:t>
            </a: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Standard</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European Fellowship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2. </a:t>
            </a: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Career Restart Panel </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after a career break (parental leave, working outside research, etc.) of at least 12 </a:t>
            </a:r>
            <a:r>
              <a:rPr kumimoji="0" lang="en-US" sz="1600" b="0" i="0" u="none" strike="noStrike" kern="1200" cap="none" spc="0" normalizeH="0" baseline="0" noProof="0" dirty="0" smtClean="0">
                <a:ln>
                  <a:noFill/>
                </a:ln>
                <a:solidFill>
                  <a:srgbClr val="0F5494"/>
                </a:solidFill>
                <a:effectLst/>
                <a:uLnTx/>
                <a:uFillTx/>
                <a:latin typeface="Calibri"/>
                <a:ea typeface="ＭＳ Ｐゴシック" pitchFamily="34" charset="-128"/>
                <a:cs typeface="+mn-cs"/>
              </a:rPr>
              <a:t>months within the 18 months immediately prior to the deadline</a:t>
            </a: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3.Reintegration Panel </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to return and reintegrate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In a longer term research position in Europe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4. </a:t>
            </a:r>
            <a:r>
              <a:rPr kumimoji="0" lang="en-US" sz="16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Society and Enterprise </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to work on research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innovation projects in an </a:t>
            </a:r>
            <a:r>
              <a:rPr kumimoji="0" lang="en-US" sz="1600" b="0"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organisation</a:t>
            </a: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from the non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-academic sector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pic>
        <p:nvPicPr>
          <p:cNvPr id="11"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ZoneTexte 14"/>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spTree>
    <p:extLst>
      <p:ext uri="{BB962C8B-B14F-4D97-AF65-F5344CB8AC3E}">
        <p14:creationId xmlns:p14="http://schemas.microsoft.com/office/powerpoint/2010/main" val="2929828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67544" y="1988840"/>
            <a:ext cx="8229600" cy="3417243"/>
          </a:xfrm>
        </p:spPr>
        <p:txBody>
          <a:bodyPr>
            <a:normAutofit fontScale="92500" lnSpcReduction="10000"/>
          </a:bodyPr>
          <a:lstStyle/>
          <a:p>
            <a:pPr marL="0" algn="just">
              <a:spcBef>
                <a:spcPts val="0"/>
              </a:spcBef>
            </a:pPr>
            <a:r>
              <a:rPr lang="fr-FR" sz="1800" dirty="0">
                <a:latin typeface="Calibri" pitchFamily="34" charset="0"/>
              </a:rPr>
              <a:t>One </a:t>
            </a: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a:t>
            </a:r>
            <a:r>
              <a:rPr lang="fr-FR" sz="1800" dirty="0" err="1">
                <a:latin typeface="Calibri" pitchFamily="34" charset="0"/>
              </a:rPr>
              <a:t>applies</a:t>
            </a:r>
            <a:r>
              <a:rPr lang="fr-FR" sz="1800" dirty="0">
                <a:latin typeface="Calibri" pitchFamily="34" charset="0"/>
              </a:rPr>
              <a:t> </a:t>
            </a:r>
            <a:r>
              <a:rPr lang="fr-FR" sz="1800" dirty="0" err="1">
                <a:latin typeface="Calibri" pitchFamily="34" charset="0"/>
              </a:rPr>
              <a:t>jointly</a:t>
            </a:r>
            <a:r>
              <a:rPr lang="fr-FR" sz="1800" dirty="0">
                <a:latin typeface="Calibri" pitchFamily="34" charset="0"/>
              </a:rPr>
              <a:t> </a:t>
            </a:r>
            <a:r>
              <a:rPr lang="fr-FR" sz="1800" dirty="0" err="1">
                <a:latin typeface="Calibri" pitchFamily="34" charset="0"/>
              </a:rPr>
              <a:t>with</a:t>
            </a:r>
            <a:r>
              <a:rPr lang="fr-FR" sz="1800" dirty="0">
                <a:latin typeface="Calibri" pitchFamily="34" charset="0"/>
              </a:rPr>
              <a:t> one host institution </a:t>
            </a:r>
            <a:r>
              <a:rPr lang="fr-FR" sz="1800" dirty="0" err="1">
                <a:latin typeface="Calibri" pitchFamily="34" charset="0"/>
              </a:rPr>
              <a:t>located</a:t>
            </a:r>
            <a:r>
              <a:rPr lang="fr-FR" sz="1800" dirty="0">
                <a:latin typeface="Calibri" pitchFamily="34" charset="0"/>
              </a:rPr>
              <a:t> in a MS or AC for a </a:t>
            </a:r>
            <a:r>
              <a:rPr lang="fr-FR" sz="1800" dirty="0" err="1">
                <a:latin typeface="Calibri" pitchFamily="34" charset="0"/>
              </a:rPr>
              <a:t>research</a:t>
            </a:r>
            <a:r>
              <a:rPr lang="fr-FR" sz="1800" dirty="0">
                <a:latin typeface="Calibri" pitchFamily="34" charset="0"/>
              </a:rPr>
              <a:t>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that</a:t>
            </a:r>
            <a:r>
              <a:rPr lang="fr-FR" sz="1800" dirty="0">
                <a:latin typeface="Calibri" pitchFamily="34" charset="0"/>
              </a:rPr>
              <a:t> </a:t>
            </a:r>
            <a:r>
              <a:rPr lang="fr-FR" sz="1800" dirty="0" err="1">
                <a:latin typeface="Calibri" pitchFamily="34" charset="0"/>
              </a:rPr>
              <a:t>can</a:t>
            </a:r>
            <a:r>
              <a:rPr lang="fr-FR" sz="1800" dirty="0">
                <a:latin typeface="Calibri" pitchFamily="34" charset="0"/>
              </a:rPr>
              <a:t> last </a:t>
            </a:r>
            <a:r>
              <a:rPr lang="fr-FR" sz="1800" dirty="0" err="1">
                <a:latin typeface="Calibri" pitchFamily="34" charset="0"/>
              </a:rPr>
              <a:t>between</a:t>
            </a:r>
            <a:r>
              <a:rPr lang="fr-FR" sz="1800" dirty="0">
                <a:latin typeface="Calibri" pitchFamily="34" charset="0"/>
              </a:rPr>
              <a:t> 12 and 24 </a:t>
            </a:r>
            <a:r>
              <a:rPr lang="fr-FR" sz="1800" dirty="0" err="1" smtClean="0">
                <a:latin typeface="Calibri" pitchFamily="34" charset="0"/>
              </a:rPr>
              <a:t>months</a:t>
            </a:r>
            <a:r>
              <a:rPr lang="fr-FR" sz="1800" dirty="0" smtClean="0">
                <a:latin typeface="Calibri" pitchFamily="34" charset="0"/>
              </a:rPr>
              <a:t> (36 </a:t>
            </a:r>
            <a:r>
              <a:rPr lang="fr-FR" sz="1800" dirty="0" err="1" smtClean="0">
                <a:latin typeface="Calibri" pitchFamily="34" charset="0"/>
              </a:rPr>
              <a:t>months</a:t>
            </a:r>
            <a:r>
              <a:rPr lang="fr-FR" sz="1800" dirty="0" smtClean="0">
                <a:latin typeface="Calibri" pitchFamily="34" charset="0"/>
              </a:rPr>
              <a:t> for CAR panel)</a:t>
            </a:r>
            <a:endParaRPr lang="fr-FR" sz="1800" dirty="0">
              <a:latin typeface="Calibri" pitchFamily="34" charset="0"/>
            </a:endParaRPr>
          </a:p>
          <a:p>
            <a:pPr algn="just"/>
            <a:endParaRPr lang="fr-FR" sz="1800" b="0" dirty="0">
              <a:latin typeface="Calibri" pitchFamily="34" charset="0"/>
            </a:endParaRPr>
          </a:p>
          <a:p>
            <a:pPr algn="just"/>
            <a:r>
              <a:rPr lang="fr-FR" sz="1800" dirty="0">
                <a:latin typeface="Calibri" pitchFamily="34" charset="0"/>
              </a:rPr>
              <a:t>Host institution (future </a:t>
            </a:r>
            <a:r>
              <a:rPr lang="fr-FR" sz="1800" dirty="0" err="1">
                <a:latin typeface="Calibri" pitchFamily="34" charset="0"/>
              </a:rPr>
              <a:t>beneficiary</a:t>
            </a:r>
            <a:r>
              <a:rPr lang="fr-FR" sz="1800" dirty="0">
                <a:latin typeface="Calibri" pitchFamily="34" charset="0"/>
              </a:rPr>
              <a:t>)</a:t>
            </a:r>
          </a:p>
          <a:p>
            <a:pPr algn="just">
              <a:buFont typeface="Wingdings" pitchFamily="2" charset="2"/>
              <a:buChar char="ü"/>
            </a:pPr>
            <a:r>
              <a:rPr lang="fr-FR" sz="1800" b="0" dirty="0">
                <a:latin typeface="Calibri" pitchFamily="34" charset="0"/>
              </a:rPr>
              <a:t>Location : MS or AC</a:t>
            </a:r>
          </a:p>
          <a:p>
            <a:pPr algn="just">
              <a:buFont typeface="Wingdings" pitchFamily="2" charset="2"/>
              <a:buChar char="ü"/>
            </a:pPr>
            <a:r>
              <a:rPr lang="fr-FR" sz="1800" b="0" dirty="0" err="1">
                <a:latin typeface="Calibri" pitchFamily="34" charset="0"/>
              </a:rPr>
              <a:t>Sector</a:t>
            </a:r>
            <a:r>
              <a:rPr lang="fr-FR" sz="1800" b="0" dirty="0">
                <a:latin typeface="Calibri" pitchFamily="34" charset="0"/>
              </a:rPr>
              <a:t> : </a:t>
            </a:r>
            <a:r>
              <a:rPr lang="fr-FR" sz="1800" b="0" dirty="0" err="1">
                <a:latin typeface="Calibri" pitchFamily="34" charset="0"/>
              </a:rPr>
              <a:t>Academic</a:t>
            </a:r>
            <a:r>
              <a:rPr lang="fr-FR" sz="1800" b="0" dirty="0">
                <a:latin typeface="Calibri" pitchFamily="34" charset="0"/>
              </a:rPr>
              <a:t> or non-</a:t>
            </a:r>
            <a:r>
              <a:rPr lang="fr-FR" sz="1800" b="0" dirty="0" err="1">
                <a:latin typeface="Calibri" pitchFamily="34" charset="0"/>
              </a:rPr>
              <a:t>academic</a:t>
            </a:r>
            <a:endParaRPr lang="fr-FR" sz="1800" b="0" dirty="0">
              <a:latin typeface="Calibri" pitchFamily="34" charset="0"/>
            </a:endParaRPr>
          </a:p>
          <a:p>
            <a:pPr algn="just">
              <a:buFont typeface="Wingdings" pitchFamily="2" charset="2"/>
              <a:buChar char="ü"/>
            </a:pPr>
            <a:r>
              <a:rPr lang="fr-FR" sz="1800" b="0" dirty="0">
                <a:latin typeface="Calibri" pitchFamily="34" charset="0"/>
              </a:rPr>
              <a:t>International </a:t>
            </a:r>
            <a:r>
              <a:rPr lang="fr-FR" sz="1800" b="0" dirty="0" err="1">
                <a:latin typeface="Calibri" pitchFamily="34" charset="0"/>
              </a:rPr>
              <a:t>European</a:t>
            </a:r>
            <a:r>
              <a:rPr lang="fr-FR" sz="1800" b="0" dirty="0">
                <a:latin typeface="Calibri" pitchFamily="34" charset="0"/>
              </a:rPr>
              <a:t> </a:t>
            </a:r>
            <a:r>
              <a:rPr lang="fr-FR" sz="1800" b="0" dirty="0" err="1" smtClean="0">
                <a:latin typeface="Calibri" pitchFamily="34" charset="0"/>
              </a:rPr>
              <a:t>Interest</a:t>
            </a:r>
            <a:r>
              <a:rPr lang="fr-FR" sz="1800" b="0" dirty="0" smtClean="0">
                <a:latin typeface="Calibri" pitchFamily="34" charset="0"/>
              </a:rPr>
              <a:t> </a:t>
            </a:r>
            <a:r>
              <a:rPr lang="fr-FR" sz="1800" b="0" dirty="0">
                <a:latin typeface="Calibri" pitchFamily="34" charset="0"/>
              </a:rPr>
              <a:t>Organisation (IEIO)</a:t>
            </a:r>
          </a:p>
          <a:p>
            <a:pPr algn="just">
              <a:buFont typeface="Wingdings" pitchFamily="2" charset="2"/>
              <a:buChar char="ü"/>
            </a:pPr>
            <a:r>
              <a:rPr lang="fr-FR" sz="1800" b="0" dirty="0">
                <a:latin typeface="Calibri" pitchFamily="34" charset="0"/>
              </a:rPr>
              <a:t>International Organisations (</a:t>
            </a:r>
            <a:r>
              <a:rPr lang="fr-FR" sz="1800" b="0" dirty="0" err="1">
                <a:latin typeface="Calibri" pitchFamily="34" charset="0"/>
              </a:rPr>
              <a:t>exceptional</a:t>
            </a:r>
            <a:r>
              <a:rPr lang="fr-FR" sz="1800" b="0" dirty="0">
                <a:latin typeface="Calibri" pitchFamily="34" charset="0"/>
              </a:rPr>
              <a:t> cases)</a:t>
            </a:r>
          </a:p>
          <a:p>
            <a:pPr algn="just">
              <a:buFont typeface="Wingdings" pitchFamily="2" charset="2"/>
              <a:buChar char="ü"/>
            </a:pPr>
            <a:r>
              <a:rPr lang="fr-FR" sz="1800" b="0" dirty="0">
                <a:latin typeface="Calibri" pitchFamily="34" charset="0"/>
              </a:rPr>
              <a:t>Appoints the </a:t>
            </a:r>
            <a:r>
              <a:rPr lang="fr-FR" sz="1800" b="0" dirty="0" err="1">
                <a:latin typeface="Calibri" pitchFamily="34" charset="0"/>
              </a:rPr>
              <a:t>Supervisor</a:t>
            </a:r>
            <a:r>
              <a:rPr lang="fr-FR" sz="1800" b="0" dirty="0">
                <a:latin typeface="Calibri" pitchFamily="34" charset="0"/>
              </a:rPr>
              <a:t> (</a:t>
            </a:r>
            <a:r>
              <a:rPr lang="fr-FR" sz="1800" b="0" dirty="0" err="1">
                <a:latin typeface="Calibri" pitchFamily="34" charset="0"/>
              </a:rPr>
              <a:t>who</a:t>
            </a:r>
            <a:r>
              <a:rPr lang="fr-FR" sz="1800" b="0" dirty="0">
                <a:latin typeface="Calibri" pitchFamily="34" charset="0"/>
              </a:rPr>
              <a:t> </a:t>
            </a:r>
            <a:r>
              <a:rPr lang="fr-FR" sz="1800" b="0" dirty="0" err="1">
                <a:latin typeface="Calibri" pitchFamily="34" charset="0"/>
              </a:rPr>
              <a:t>will</a:t>
            </a:r>
            <a:r>
              <a:rPr lang="fr-FR" sz="1800" b="0" dirty="0">
                <a:latin typeface="Calibri" pitchFamily="34" charset="0"/>
              </a:rPr>
              <a:t> </a:t>
            </a:r>
            <a:r>
              <a:rPr lang="fr-FR" sz="1800" b="0" dirty="0" err="1">
                <a:latin typeface="Calibri" pitchFamily="34" charset="0"/>
              </a:rPr>
              <a:t>legally</a:t>
            </a:r>
            <a:r>
              <a:rPr lang="fr-FR" sz="1800" b="0" dirty="0">
                <a:latin typeface="Calibri" pitchFamily="34" charset="0"/>
              </a:rPr>
              <a:t> </a:t>
            </a:r>
            <a:r>
              <a:rPr lang="fr-FR" sz="1800" b="0" dirty="0" err="1">
                <a:latin typeface="Calibri" pitchFamily="34" charset="0"/>
              </a:rPr>
              <a:t>act</a:t>
            </a:r>
            <a:r>
              <a:rPr lang="fr-FR" sz="1800" b="0" dirty="0">
                <a:latin typeface="Calibri" pitchFamily="34" charset="0"/>
              </a:rPr>
              <a:t> in the </a:t>
            </a:r>
            <a:r>
              <a:rPr lang="fr-FR" sz="1800" b="0" dirty="0" err="1">
                <a:latin typeface="Calibri" pitchFamily="34" charset="0"/>
              </a:rPr>
              <a:t>name</a:t>
            </a:r>
            <a:r>
              <a:rPr lang="fr-FR" sz="1800" b="0" dirty="0">
                <a:latin typeface="Calibri" pitchFamily="34" charset="0"/>
              </a:rPr>
              <a:t> of the organisation </a:t>
            </a:r>
            <a:r>
              <a:rPr lang="fr-FR" sz="1800" b="0" dirty="0" err="1">
                <a:latin typeface="Calibri" pitchFamily="34" charset="0"/>
              </a:rPr>
              <a:t>until</a:t>
            </a:r>
            <a:r>
              <a:rPr lang="fr-FR" sz="1800" b="0" dirty="0">
                <a:latin typeface="Calibri" pitchFamily="34" charset="0"/>
              </a:rPr>
              <a:t> the Grant </a:t>
            </a:r>
            <a:r>
              <a:rPr lang="fr-FR" sz="1800" b="0" dirty="0" err="1">
                <a:latin typeface="Calibri" pitchFamily="34" charset="0"/>
              </a:rPr>
              <a:t>Preparation</a:t>
            </a:r>
            <a:r>
              <a:rPr lang="fr-FR" sz="1800" b="0" dirty="0">
                <a:latin typeface="Calibri" pitchFamily="34" charset="0"/>
              </a:rPr>
              <a:t> phase)</a:t>
            </a:r>
          </a:p>
          <a:p>
            <a:pPr algn="just">
              <a:buFont typeface="Wingdings" pitchFamily="2" charset="2"/>
              <a:buChar char="ü"/>
            </a:pPr>
            <a:r>
              <a:rPr lang="fr-FR" sz="1800" b="0" dirty="0" err="1">
                <a:latin typeface="Calibri" pitchFamily="34" charset="0"/>
              </a:rPr>
              <a:t>Recruits</a:t>
            </a:r>
            <a:r>
              <a:rPr lang="fr-FR" sz="1800" b="0" dirty="0">
                <a:latin typeface="Calibri" pitchFamily="34" charset="0"/>
              </a:rPr>
              <a:t> the </a:t>
            </a:r>
            <a:r>
              <a:rPr lang="fr-FR" sz="1800" b="0" dirty="0" err="1">
                <a:latin typeface="Calibri" pitchFamily="34" charset="0"/>
              </a:rPr>
              <a:t>experienced</a:t>
            </a:r>
            <a:r>
              <a:rPr lang="fr-FR" sz="1800" b="0" dirty="0">
                <a:latin typeface="Calibri" pitchFamily="34" charset="0"/>
              </a:rPr>
              <a:t> </a:t>
            </a:r>
            <a:r>
              <a:rPr lang="fr-FR" sz="1800" b="0" dirty="0" err="1">
                <a:latin typeface="Calibri" pitchFamily="34" charset="0"/>
              </a:rPr>
              <a:t>researcher</a:t>
            </a:r>
            <a:r>
              <a:rPr lang="fr-FR" sz="1800" b="0" dirty="0">
                <a:latin typeface="Calibri" pitchFamily="34" charset="0"/>
              </a:rPr>
              <a:t> </a:t>
            </a:r>
            <a:r>
              <a:rPr lang="fr-FR" sz="1800" b="0" dirty="0" err="1">
                <a:latin typeface="Calibri" pitchFamily="34" charset="0"/>
              </a:rPr>
              <a:t>under</a:t>
            </a:r>
            <a:r>
              <a:rPr lang="fr-FR" sz="1800" b="0" dirty="0">
                <a:latin typeface="Calibri" pitchFamily="34" charset="0"/>
              </a:rPr>
              <a:t> the condition </a:t>
            </a:r>
            <a:r>
              <a:rPr lang="fr-FR" sz="1800" b="0" dirty="0" err="1">
                <a:latin typeface="Calibri" pitchFamily="34" charset="0"/>
              </a:rPr>
              <a:t>established</a:t>
            </a:r>
            <a:r>
              <a:rPr lang="fr-FR" sz="1800" b="0" dirty="0">
                <a:latin typeface="Calibri" pitchFamily="34" charset="0"/>
              </a:rPr>
              <a:t> in the Grant Agreement (</a:t>
            </a:r>
            <a:r>
              <a:rPr lang="fr-FR" sz="1800" b="0" dirty="0" err="1">
                <a:latin typeface="Calibri" pitchFamily="34" charset="0"/>
              </a:rPr>
              <a:t>contract</a:t>
            </a:r>
            <a:r>
              <a:rPr lang="fr-FR" sz="1800" b="0" dirty="0">
                <a:latin typeface="Calibri" pitchFamily="34" charset="0"/>
              </a:rPr>
              <a:t> of </a:t>
            </a:r>
            <a:r>
              <a:rPr lang="fr-FR" sz="1800" b="0" dirty="0" err="1">
                <a:latin typeface="Calibri" pitchFamily="34" charset="0"/>
              </a:rPr>
              <a:t>employment</a:t>
            </a:r>
            <a:r>
              <a:rPr lang="fr-FR" sz="1800" b="0" dirty="0">
                <a:latin typeface="Calibri" pitchFamily="34" charset="0"/>
              </a:rPr>
              <a:t>)</a:t>
            </a:r>
          </a:p>
          <a:p>
            <a:pPr algn="just">
              <a:buFont typeface="Wingdings" pitchFamily="2" charset="2"/>
              <a:buChar char="ü"/>
            </a:pPr>
            <a:endParaRPr lang="fr-FR" sz="1800" b="0" dirty="0">
              <a:latin typeface="Calibri" pitchFamily="34" charset="0"/>
            </a:endParaRP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0" name="ZoneTexte 9"/>
          <p:cNvSpPr txBox="1"/>
          <p:nvPr/>
        </p:nvSpPr>
        <p:spPr>
          <a:xfrm>
            <a:off x="2627784" y="1156682"/>
            <a:ext cx="4132538" cy="400110"/>
          </a:xfrm>
          <a:prstGeom prst="rect">
            <a:avLst/>
          </a:prstGeom>
          <a:noFill/>
        </p:spPr>
        <p:txBody>
          <a:bodyPr wrap="square" rtlCol="0">
            <a:spAutoFit/>
          </a:bodyPr>
          <a:lstStyle/>
          <a:p>
            <a:pPr algn="ctr">
              <a:defRPr/>
            </a:pPr>
            <a:r>
              <a:rPr lang="fr-FR" sz="2000" b="1" dirty="0" err="1">
                <a:solidFill>
                  <a:srgbClr val="F7C943"/>
                </a:solidFill>
              </a:rPr>
              <a:t>European</a:t>
            </a:r>
            <a:r>
              <a:rPr lang="fr-FR" sz="2000" b="1" dirty="0">
                <a:solidFill>
                  <a:srgbClr val="F7C943"/>
                </a:solidFill>
              </a:rPr>
              <a:t>  </a:t>
            </a:r>
            <a:r>
              <a:rPr lang="fr-FR" sz="2000" b="1" dirty="0" err="1">
                <a:solidFill>
                  <a:srgbClr val="F7C943"/>
                </a:solidFill>
              </a:rPr>
              <a:t>Fellowships</a:t>
            </a:r>
            <a:r>
              <a:rPr lang="fr-FR" sz="2000" b="1" dirty="0">
                <a:solidFill>
                  <a:srgbClr val="F7C943"/>
                </a:solidFill>
              </a:rPr>
              <a:t> (EF)</a:t>
            </a:r>
          </a:p>
        </p:txBody>
      </p:sp>
    </p:spTree>
    <p:extLst>
      <p:ext uri="{BB962C8B-B14F-4D97-AF65-F5344CB8AC3E}">
        <p14:creationId xmlns:p14="http://schemas.microsoft.com/office/powerpoint/2010/main" val="4267498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Espace réservé du contenu 2"/>
          <p:cNvSpPr>
            <a:spLocks noGrp="1"/>
          </p:cNvSpPr>
          <p:nvPr>
            <p:ph idx="1"/>
          </p:nvPr>
        </p:nvSpPr>
        <p:spPr>
          <a:xfrm>
            <a:off x="467544" y="1988840"/>
            <a:ext cx="8229600" cy="4320480"/>
          </a:xfrm>
        </p:spPr>
        <p:txBody>
          <a:bodyPr>
            <a:normAutofit/>
          </a:bodyPr>
          <a:lstStyle/>
          <a:p>
            <a:pPr algn="just"/>
            <a:r>
              <a:rPr lang="fr-FR" sz="1800" dirty="0" err="1">
                <a:latin typeface="Calibri" pitchFamily="34" charset="0"/>
              </a:rPr>
              <a:t>Researcher</a:t>
            </a:r>
            <a:r>
              <a:rPr lang="fr-FR" sz="1800" dirty="0">
                <a:latin typeface="Calibri" pitchFamily="34" charset="0"/>
              </a:rPr>
              <a:t> (future </a:t>
            </a:r>
            <a:r>
              <a:rPr lang="fr-FR" sz="1800" dirty="0" err="1">
                <a:latin typeface="Calibri" pitchFamily="34" charset="0"/>
              </a:rPr>
              <a:t>fellow</a:t>
            </a:r>
            <a:r>
              <a:rPr lang="fr-FR" sz="1800" dirty="0">
                <a:latin typeface="Calibri" pitchFamily="34" charset="0"/>
              </a:rPr>
              <a:t>) : </a:t>
            </a:r>
          </a:p>
          <a:p>
            <a:pPr algn="just"/>
            <a:endParaRPr lang="fr-FR" sz="1800" dirty="0">
              <a:latin typeface="Calibri" pitchFamily="34" charset="0"/>
            </a:endParaRPr>
          </a:p>
          <a:p>
            <a:pPr algn="just">
              <a:buClr>
                <a:srgbClr val="FFC000"/>
              </a:buClr>
              <a:buFont typeface="Wingdings" pitchFamily="2" charset="2"/>
              <a:buChar char="ü"/>
            </a:pP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 </a:t>
            </a:r>
            <a:r>
              <a:rPr lang="fr-FR" sz="1800" b="0" dirty="0" err="1">
                <a:latin typeface="Calibri" pitchFamily="34" charset="0"/>
              </a:rPr>
              <a:t>PhD</a:t>
            </a:r>
            <a:r>
              <a:rPr lang="fr-FR" sz="1800" b="0" dirty="0">
                <a:latin typeface="Calibri" pitchFamily="34" charset="0"/>
              </a:rPr>
              <a:t> or </a:t>
            </a:r>
            <a:r>
              <a:rPr lang="fr-FR" sz="1800" b="0" dirty="0" err="1">
                <a:latin typeface="Calibri" pitchFamily="34" charset="0"/>
              </a:rPr>
              <a:t>at</a:t>
            </a:r>
            <a:r>
              <a:rPr lang="fr-FR" sz="1800" b="0" dirty="0">
                <a:latin typeface="Calibri" pitchFamily="34" charset="0"/>
              </a:rPr>
              <a:t> least 4 </a:t>
            </a:r>
            <a:r>
              <a:rPr lang="fr-FR" sz="1800" b="0" dirty="0" err="1">
                <a:latin typeface="Calibri" pitchFamily="34" charset="0"/>
              </a:rPr>
              <a:t>years</a:t>
            </a:r>
            <a:r>
              <a:rPr lang="fr-FR" sz="1800" b="0" dirty="0">
                <a:latin typeface="Calibri" pitchFamily="34" charset="0"/>
              </a:rPr>
              <a:t> of full-time </a:t>
            </a:r>
            <a:r>
              <a:rPr lang="fr-FR" sz="1800" b="0" dirty="0" err="1">
                <a:latin typeface="Calibri" pitchFamily="34" charset="0"/>
              </a:rPr>
              <a:t>equivalent</a:t>
            </a:r>
            <a:r>
              <a:rPr lang="fr-FR" sz="1800" b="0" dirty="0">
                <a:latin typeface="Calibri" pitchFamily="34" charset="0"/>
              </a:rPr>
              <a:t> </a:t>
            </a:r>
            <a:r>
              <a:rPr lang="fr-FR" sz="1800" b="0" dirty="0" err="1">
                <a:latin typeface="Calibri" pitchFamily="34" charset="0"/>
              </a:rPr>
              <a:t>research</a:t>
            </a:r>
            <a:r>
              <a:rPr lang="fr-FR" sz="1800" b="0" dirty="0">
                <a:latin typeface="Calibri" pitchFamily="34" charset="0"/>
              </a:rPr>
              <a:t> </a:t>
            </a:r>
            <a:r>
              <a:rPr lang="fr-FR" sz="1800" b="0" dirty="0" err="1">
                <a:latin typeface="Calibri" pitchFamily="34" charset="0"/>
              </a:rPr>
              <a:t>experience</a:t>
            </a:r>
            <a:r>
              <a:rPr lang="fr-FR" sz="1800" b="0" dirty="0">
                <a:latin typeface="Calibri" pitchFamily="34" charset="0"/>
              </a:rPr>
              <a:t> by the call deadline</a:t>
            </a:r>
          </a:p>
          <a:p>
            <a:pPr lvl="1" algn="just">
              <a:buClr>
                <a:srgbClr val="FFC000"/>
              </a:buClr>
              <a:buFont typeface="Wingdings" pitchFamily="2" charset="2"/>
              <a:buChar char="ü"/>
            </a:pPr>
            <a:r>
              <a:rPr lang="fr-FR" sz="1600" b="1" i="0" dirty="0">
                <a:latin typeface="Calibri" pitchFamily="34" charset="0"/>
              </a:rPr>
              <a:t>Full-Time Equivalent </a:t>
            </a:r>
            <a:r>
              <a:rPr lang="fr-FR" sz="1600" b="1" i="0" dirty="0" err="1">
                <a:latin typeface="Calibri" pitchFamily="34" charset="0"/>
              </a:rPr>
              <a:t>Research</a:t>
            </a:r>
            <a:r>
              <a:rPr lang="fr-FR" sz="1600" b="1" i="0" dirty="0">
                <a:latin typeface="Calibri" pitchFamily="34" charset="0"/>
              </a:rPr>
              <a:t> </a:t>
            </a:r>
            <a:r>
              <a:rPr lang="fr-FR" sz="1600" b="1" i="0" dirty="0" err="1">
                <a:latin typeface="Calibri" pitchFamily="34" charset="0"/>
              </a:rPr>
              <a:t>Experience</a:t>
            </a:r>
            <a:r>
              <a:rPr lang="fr-FR" sz="1600" b="1" i="0" dirty="0">
                <a:latin typeface="Calibri" pitchFamily="34" charset="0"/>
              </a:rPr>
              <a:t> </a:t>
            </a:r>
            <a:r>
              <a:rPr lang="fr-FR" sz="1600" i="0" dirty="0" err="1">
                <a:latin typeface="Calibri" pitchFamily="34" charset="0"/>
              </a:rPr>
              <a:t>is</a:t>
            </a:r>
            <a:r>
              <a:rPr lang="fr-FR" sz="1600" i="0" dirty="0">
                <a:latin typeface="Calibri" pitchFamily="34" charset="0"/>
              </a:rPr>
              <a:t> </a:t>
            </a:r>
            <a:r>
              <a:rPr lang="fr-FR" sz="1600" i="0" dirty="0" err="1">
                <a:latin typeface="Calibri" pitchFamily="34" charset="0"/>
              </a:rPr>
              <a:t>measured</a:t>
            </a:r>
            <a:r>
              <a:rPr lang="fr-FR" sz="1600" i="0" dirty="0">
                <a:latin typeface="Calibri" pitchFamily="34" charset="0"/>
              </a:rPr>
              <a:t> </a:t>
            </a:r>
            <a:r>
              <a:rPr lang="fr-FR" sz="1600" i="0" dirty="0" err="1">
                <a:latin typeface="Calibri" pitchFamily="34" charset="0"/>
              </a:rPr>
              <a:t>from</a:t>
            </a:r>
            <a:r>
              <a:rPr lang="fr-FR" sz="1600" i="0" dirty="0">
                <a:latin typeface="Calibri" pitchFamily="34" charset="0"/>
              </a:rPr>
              <a:t> the date </a:t>
            </a:r>
            <a:r>
              <a:rPr lang="fr-FR" sz="1600" i="0" dirty="0" err="1">
                <a:latin typeface="Calibri" pitchFamily="34" charset="0"/>
              </a:rPr>
              <a:t>when</a:t>
            </a:r>
            <a:r>
              <a:rPr lang="fr-FR" sz="1600" i="0" dirty="0">
                <a:latin typeface="Calibri" pitchFamily="34" charset="0"/>
              </a:rPr>
              <a:t> the </a:t>
            </a:r>
            <a:r>
              <a:rPr lang="fr-FR" sz="1600" i="0" dirty="0" err="1">
                <a:latin typeface="Calibri" pitchFamily="34" charset="0"/>
              </a:rPr>
              <a:t>researcher</a:t>
            </a:r>
            <a:r>
              <a:rPr lang="fr-FR" sz="1600" i="0" dirty="0">
                <a:latin typeface="Calibri" pitchFamily="34" charset="0"/>
              </a:rPr>
              <a:t> </a:t>
            </a:r>
            <a:r>
              <a:rPr lang="fr-FR" sz="1600" i="0" dirty="0" err="1">
                <a:latin typeface="Calibri" pitchFamily="34" charset="0"/>
              </a:rPr>
              <a:t>obtained</a:t>
            </a:r>
            <a:r>
              <a:rPr lang="fr-FR" sz="1600" i="0" dirty="0">
                <a:latin typeface="Calibri" pitchFamily="34" charset="0"/>
              </a:rPr>
              <a:t> the </a:t>
            </a:r>
            <a:r>
              <a:rPr lang="fr-FR" sz="1600" i="0" dirty="0" err="1">
                <a:latin typeface="Calibri" pitchFamily="34" charset="0"/>
              </a:rPr>
              <a:t>degree</a:t>
            </a:r>
            <a:r>
              <a:rPr lang="fr-FR" sz="1600" i="0" dirty="0">
                <a:latin typeface="Calibri" pitchFamily="34" charset="0"/>
              </a:rPr>
              <a:t> </a:t>
            </a:r>
            <a:r>
              <a:rPr lang="fr-FR" sz="1600" i="0" dirty="0" err="1">
                <a:latin typeface="Calibri" pitchFamily="34" charset="0"/>
              </a:rPr>
              <a:t>entitling</a:t>
            </a:r>
            <a:r>
              <a:rPr lang="fr-FR" sz="1600" i="0" dirty="0">
                <a:latin typeface="Calibri" pitchFamily="34" charset="0"/>
              </a:rPr>
              <a:t> </a:t>
            </a:r>
            <a:r>
              <a:rPr lang="fr-FR" sz="1600" i="0" dirty="0" err="1">
                <a:latin typeface="Calibri" pitchFamily="34" charset="0"/>
              </a:rPr>
              <a:t>him</a:t>
            </a:r>
            <a:r>
              <a:rPr lang="fr-FR" sz="1600" i="0" dirty="0">
                <a:latin typeface="Calibri" pitchFamily="34" charset="0"/>
              </a:rPr>
              <a:t>/</a:t>
            </a:r>
            <a:r>
              <a:rPr lang="fr-FR" sz="1600" i="0" dirty="0" err="1">
                <a:latin typeface="Calibri" pitchFamily="34" charset="0"/>
              </a:rPr>
              <a:t>her</a:t>
            </a:r>
            <a:r>
              <a:rPr lang="fr-FR" sz="1600" i="0" dirty="0">
                <a:latin typeface="Calibri" pitchFamily="34" charset="0"/>
              </a:rPr>
              <a:t> to </a:t>
            </a:r>
            <a:r>
              <a:rPr lang="fr-FR" sz="1600" i="0" dirty="0" err="1">
                <a:latin typeface="Calibri" pitchFamily="34" charset="0"/>
              </a:rPr>
              <a:t>embark</a:t>
            </a:r>
            <a:r>
              <a:rPr lang="fr-FR" sz="1600" i="0" dirty="0">
                <a:latin typeface="Calibri" pitchFamily="34" charset="0"/>
              </a:rPr>
              <a:t> on a </a:t>
            </a:r>
            <a:r>
              <a:rPr lang="fr-FR" sz="1600" i="0" dirty="0" err="1">
                <a:latin typeface="Calibri" pitchFamily="34" charset="0"/>
              </a:rPr>
              <a:t>doctorate</a:t>
            </a:r>
            <a:r>
              <a:rPr lang="fr-FR" sz="1600" i="0" dirty="0">
                <a:latin typeface="Calibri" pitchFamily="34" charset="0"/>
              </a:rPr>
              <a:t>, </a:t>
            </a:r>
            <a:r>
              <a:rPr lang="fr-FR" sz="1600" i="0" dirty="0" err="1">
                <a:latin typeface="Calibri" pitchFamily="34" charset="0"/>
              </a:rPr>
              <a:t>eigher</a:t>
            </a:r>
            <a:r>
              <a:rPr lang="fr-FR" sz="1600" i="0" dirty="0">
                <a:latin typeface="Calibri" pitchFamily="34" charset="0"/>
              </a:rPr>
              <a:t> in the country in </a:t>
            </a:r>
            <a:r>
              <a:rPr lang="fr-FR" sz="1600" i="0" dirty="0" err="1">
                <a:latin typeface="Calibri" pitchFamily="34" charset="0"/>
              </a:rPr>
              <a:t>which</a:t>
            </a:r>
            <a:r>
              <a:rPr lang="fr-FR" sz="1600" i="0" dirty="0">
                <a:latin typeface="Calibri" pitchFamily="34" charset="0"/>
              </a:rPr>
              <a:t> the </a:t>
            </a:r>
            <a:r>
              <a:rPr lang="fr-FR" sz="1600" i="0" dirty="0" err="1">
                <a:latin typeface="Calibri" pitchFamily="34" charset="0"/>
              </a:rPr>
              <a:t>degree</a:t>
            </a:r>
            <a:r>
              <a:rPr lang="fr-FR" sz="1600" i="0" dirty="0">
                <a:latin typeface="Calibri" pitchFamily="34" charset="0"/>
              </a:rPr>
              <a:t> </a:t>
            </a:r>
            <a:r>
              <a:rPr lang="fr-FR" sz="1600" i="0" dirty="0" err="1">
                <a:latin typeface="Calibri" pitchFamily="34" charset="0"/>
              </a:rPr>
              <a:t>was</a:t>
            </a:r>
            <a:r>
              <a:rPr lang="fr-FR" sz="1600" i="0" dirty="0">
                <a:latin typeface="Calibri" pitchFamily="34" charset="0"/>
              </a:rPr>
              <a:t> </a:t>
            </a:r>
            <a:r>
              <a:rPr lang="fr-FR" sz="1600" i="0" dirty="0" err="1">
                <a:latin typeface="Calibri" pitchFamily="34" charset="0"/>
              </a:rPr>
              <a:t>obtained</a:t>
            </a:r>
            <a:r>
              <a:rPr lang="fr-FR" sz="1600" i="0" dirty="0">
                <a:latin typeface="Calibri" pitchFamily="34" charset="0"/>
              </a:rPr>
              <a:t> or in the country in </a:t>
            </a:r>
            <a:r>
              <a:rPr lang="fr-FR" sz="1600" i="0" dirty="0" err="1">
                <a:latin typeface="Calibri" pitchFamily="34" charset="0"/>
              </a:rPr>
              <a:t>which</a:t>
            </a:r>
            <a:r>
              <a:rPr lang="fr-FR" sz="1600" i="0" dirty="0">
                <a:latin typeface="Calibri" pitchFamily="34" charset="0"/>
              </a:rPr>
              <a:t> the </a:t>
            </a:r>
            <a:r>
              <a:rPr lang="fr-FR" sz="1600" i="0" dirty="0" err="1">
                <a:latin typeface="Calibri" pitchFamily="34" charset="0"/>
              </a:rPr>
              <a:t>researcher</a:t>
            </a:r>
            <a:r>
              <a:rPr lang="fr-FR" sz="1600" i="0" dirty="0">
                <a:latin typeface="Calibri" pitchFamily="34" charset="0"/>
              </a:rPr>
              <a:t> </a:t>
            </a:r>
            <a:r>
              <a:rPr lang="fr-FR" sz="1600" i="0" dirty="0" err="1">
                <a:latin typeface="Calibri" pitchFamily="34" charset="0"/>
              </a:rPr>
              <a:t>is</a:t>
            </a:r>
            <a:r>
              <a:rPr lang="fr-FR" sz="1600" i="0" dirty="0">
                <a:latin typeface="Calibri" pitchFamily="34" charset="0"/>
              </a:rPr>
              <a:t> </a:t>
            </a:r>
            <a:r>
              <a:rPr lang="fr-FR" sz="1600" i="0" dirty="0" err="1">
                <a:latin typeface="Calibri" pitchFamily="34" charset="0"/>
              </a:rPr>
              <a:t>recruted</a:t>
            </a:r>
            <a:r>
              <a:rPr lang="fr-FR" sz="1600" i="0" dirty="0">
                <a:latin typeface="Calibri" pitchFamily="34" charset="0"/>
              </a:rPr>
              <a:t>, </a:t>
            </a:r>
            <a:r>
              <a:rPr lang="fr-FR" sz="1600" i="0" dirty="0" err="1">
                <a:latin typeface="Calibri" pitchFamily="34" charset="0"/>
              </a:rPr>
              <a:t>even</a:t>
            </a:r>
            <a:r>
              <a:rPr lang="fr-FR" sz="1600" i="0" dirty="0">
                <a:latin typeface="Calibri" pitchFamily="34" charset="0"/>
              </a:rPr>
              <a:t> if a </a:t>
            </a:r>
            <a:r>
              <a:rPr lang="fr-FR" sz="1600" i="0" dirty="0" err="1">
                <a:latin typeface="Calibri" pitchFamily="34" charset="0"/>
              </a:rPr>
              <a:t>doctorate</a:t>
            </a:r>
            <a:r>
              <a:rPr lang="fr-FR" sz="1600" i="0" dirty="0">
                <a:latin typeface="Calibri" pitchFamily="34" charset="0"/>
              </a:rPr>
              <a:t> </a:t>
            </a:r>
            <a:r>
              <a:rPr lang="fr-FR" sz="1600" i="0" dirty="0" err="1">
                <a:latin typeface="Calibri" pitchFamily="34" charset="0"/>
              </a:rPr>
              <a:t>was</a:t>
            </a:r>
            <a:r>
              <a:rPr lang="fr-FR" sz="1600" i="0" dirty="0">
                <a:latin typeface="Calibri" pitchFamily="34" charset="0"/>
              </a:rPr>
              <a:t> </a:t>
            </a:r>
            <a:r>
              <a:rPr lang="fr-FR" sz="1600" i="0" dirty="0" err="1">
                <a:latin typeface="Calibri" pitchFamily="34" charset="0"/>
              </a:rPr>
              <a:t>never</a:t>
            </a:r>
            <a:r>
              <a:rPr lang="fr-FR" sz="1600" i="0" dirty="0">
                <a:latin typeface="Calibri" pitchFamily="34" charset="0"/>
              </a:rPr>
              <a:t> </a:t>
            </a:r>
            <a:r>
              <a:rPr lang="fr-FR" sz="1600" i="0" dirty="0" err="1">
                <a:latin typeface="Calibri" pitchFamily="34" charset="0"/>
              </a:rPr>
              <a:t>started</a:t>
            </a:r>
            <a:r>
              <a:rPr lang="fr-FR" sz="1600" i="0" dirty="0">
                <a:latin typeface="Calibri" pitchFamily="34" charset="0"/>
              </a:rPr>
              <a:t> or </a:t>
            </a:r>
            <a:r>
              <a:rPr lang="fr-FR" sz="1600" i="0" dirty="0" err="1">
                <a:latin typeface="Calibri" pitchFamily="34" charset="0"/>
              </a:rPr>
              <a:t>envisaged</a:t>
            </a:r>
            <a:endParaRPr lang="fr-FR" sz="1900" i="0" dirty="0">
              <a:latin typeface="Calibri" pitchFamily="34" charset="0"/>
            </a:endParaRPr>
          </a:p>
          <a:p>
            <a:pPr algn="just">
              <a:buClr>
                <a:srgbClr val="FFC000"/>
              </a:buClr>
              <a:buFont typeface="Wingdings" pitchFamily="2" charset="2"/>
              <a:buChar char="ü"/>
            </a:pPr>
            <a:r>
              <a:rPr lang="fr-FR" sz="1800" b="0" dirty="0">
                <a:latin typeface="Calibri" pitchFamily="34" charset="0"/>
              </a:rPr>
              <a:t>Must </a:t>
            </a:r>
            <a:r>
              <a:rPr lang="fr-FR" sz="1800" b="0" dirty="0" err="1" smtClean="0">
                <a:latin typeface="Calibri" pitchFamily="34" charset="0"/>
              </a:rPr>
              <a:t>undertake</a:t>
            </a:r>
            <a:r>
              <a:rPr lang="fr-FR" sz="1800" b="0" dirty="0" smtClean="0">
                <a:latin typeface="Calibri" pitchFamily="34" charset="0"/>
              </a:rPr>
              <a:t> </a:t>
            </a:r>
            <a:r>
              <a:rPr lang="fr-FR" sz="1800" dirty="0">
                <a:latin typeface="Calibri" pitchFamily="34" charset="0"/>
              </a:rPr>
              <a:t>transnational </a:t>
            </a:r>
            <a:r>
              <a:rPr lang="fr-FR" sz="1800" dirty="0" err="1">
                <a:latin typeface="Calibri" pitchFamily="34" charset="0"/>
              </a:rPr>
              <a:t>mobility</a:t>
            </a:r>
            <a:endParaRPr lang="fr-FR" sz="1800" dirty="0">
              <a:latin typeface="Calibri" pitchFamily="34" charset="0"/>
            </a:endParaRPr>
          </a:p>
          <a:p>
            <a:pPr algn="just">
              <a:buClr>
                <a:srgbClr val="FFC000"/>
              </a:buClr>
              <a:buFont typeface="Wingdings" pitchFamily="2" charset="2"/>
              <a:buChar char="ü"/>
            </a:pPr>
            <a:r>
              <a:rPr lang="fr-FR" sz="1800" dirty="0" err="1">
                <a:latin typeface="Calibri" pitchFamily="34" charset="0"/>
              </a:rPr>
              <a:t>Nationality</a:t>
            </a:r>
            <a:r>
              <a:rPr lang="fr-FR" sz="1800" b="0" dirty="0">
                <a:latin typeface="Calibri" pitchFamily="34" charset="0"/>
              </a:rPr>
              <a:t> : </a:t>
            </a:r>
            <a:r>
              <a:rPr lang="fr-FR" sz="1800" b="0" dirty="0" err="1">
                <a:latin typeface="Calibri" pitchFamily="34" charset="0"/>
              </a:rPr>
              <a:t>any</a:t>
            </a:r>
            <a:r>
              <a:rPr lang="fr-FR" sz="1800" b="0" dirty="0">
                <a:latin typeface="Calibri" pitchFamily="34" charset="0"/>
              </a:rPr>
              <a:t> (exception for the </a:t>
            </a:r>
            <a:r>
              <a:rPr lang="fr-FR" sz="1800" b="0" dirty="0" err="1">
                <a:latin typeface="Calibri" pitchFamily="34" charset="0"/>
              </a:rPr>
              <a:t>Reintegration</a:t>
            </a:r>
            <a:r>
              <a:rPr lang="fr-FR" sz="1800" b="0" dirty="0">
                <a:latin typeface="Calibri" pitchFamily="34" charset="0"/>
              </a:rPr>
              <a:t> Panel)</a:t>
            </a:r>
          </a:p>
          <a:p>
            <a:pPr algn="just">
              <a:buClr>
                <a:srgbClr val="FFC000"/>
              </a:buClr>
              <a:buFont typeface="Wingdings" pitchFamily="2" charset="2"/>
              <a:buChar char="ü"/>
            </a:pPr>
            <a:r>
              <a:rPr lang="fr-FR" sz="1800" dirty="0" err="1">
                <a:latin typeface="Calibri" pitchFamily="34" charset="0"/>
              </a:rPr>
              <a:t>Recruited</a:t>
            </a:r>
            <a:r>
              <a:rPr lang="fr-FR" sz="1800" dirty="0">
                <a:latin typeface="Calibri" pitchFamily="34" charset="0"/>
              </a:rPr>
              <a:t> by the </a:t>
            </a:r>
            <a:r>
              <a:rPr lang="fr-FR" sz="1800" dirty="0" err="1">
                <a:latin typeface="Calibri" pitchFamily="34" charset="0"/>
              </a:rPr>
              <a:t>beneficiary</a:t>
            </a:r>
            <a:r>
              <a:rPr lang="fr-FR" sz="1800" dirty="0">
                <a:latin typeface="Calibri" pitchFamily="34" charset="0"/>
              </a:rPr>
              <a:t> </a:t>
            </a:r>
            <a:r>
              <a:rPr lang="fr-FR" sz="1800" b="0" dirty="0" err="1">
                <a:latin typeface="Calibri" pitchFamily="34" charset="0"/>
              </a:rPr>
              <a:t>under</a:t>
            </a:r>
            <a:r>
              <a:rPr lang="fr-FR" sz="1800" b="0" dirty="0">
                <a:latin typeface="Calibri" pitchFamily="34" charset="0"/>
              </a:rPr>
              <a:t> the condition </a:t>
            </a:r>
            <a:r>
              <a:rPr lang="fr-FR" sz="1800" b="0" dirty="0" err="1">
                <a:latin typeface="Calibri" pitchFamily="34" charset="0"/>
              </a:rPr>
              <a:t>established</a:t>
            </a:r>
            <a:r>
              <a:rPr lang="fr-FR" sz="1800" b="0" dirty="0">
                <a:latin typeface="Calibri" pitchFamily="34" charset="0"/>
              </a:rPr>
              <a:t> in the Grant Agreement (</a:t>
            </a:r>
            <a:r>
              <a:rPr lang="fr-FR" sz="1800" b="0" dirty="0" err="1">
                <a:latin typeface="Calibri" pitchFamily="34" charset="0"/>
              </a:rPr>
              <a:t>contract</a:t>
            </a:r>
            <a:r>
              <a:rPr lang="fr-FR" sz="1800" b="0" dirty="0">
                <a:latin typeface="Calibri" pitchFamily="34" charset="0"/>
              </a:rPr>
              <a:t> of </a:t>
            </a:r>
            <a:r>
              <a:rPr lang="fr-FR" sz="1800" b="0" dirty="0" err="1">
                <a:latin typeface="Calibri" pitchFamily="34" charset="0"/>
              </a:rPr>
              <a:t>employment</a:t>
            </a:r>
            <a:r>
              <a:rPr lang="fr-FR" sz="1800" b="0" dirty="0">
                <a:latin typeface="Calibri" pitchFamily="34" charset="0"/>
              </a:rPr>
              <a:t>)</a:t>
            </a:r>
          </a:p>
          <a:p>
            <a:pPr algn="just"/>
            <a:endParaRPr lang="fr-FR" sz="1800" b="0" dirty="0">
              <a:latin typeface="Calibri" pitchFamily="34" charset="0"/>
            </a:endParaRPr>
          </a:p>
          <a:p>
            <a:pPr algn="just"/>
            <a:endParaRPr lang="fr-FR" sz="1800" b="0" dirty="0">
              <a:latin typeface="Calibri" pitchFamily="34" charset="0"/>
            </a:endParaRPr>
          </a:p>
        </p:txBody>
      </p:sp>
    </p:spTree>
    <p:extLst>
      <p:ext uri="{BB962C8B-B14F-4D97-AF65-F5344CB8AC3E}">
        <p14:creationId xmlns:p14="http://schemas.microsoft.com/office/powerpoint/2010/main" val="70746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(EF)</a:t>
            </a: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Espace réservé du contenu 2"/>
          <p:cNvSpPr>
            <a:spLocks noGrp="1"/>
          </p:cNvSpPr>
          <p:nvPr>
            <p:ph idx="1"/>
          </p:nvPr>
        </p:nvSpPr>
        <p:spPr>
          <a:xfrm>
            <a:off x="467544" y="1988840"/>
            <a:ext cx="8229600" cy="4536504"/>
          </a:xfrm>
        </p:spPr>
        <p:txBody>
          <a:bodyPr>
            <a:normAutofit lnSpcReduction="10000"/>
          </a:bodyPr>
          <a:lstStyle/>
          <a:p>
            <a:pPr marL="0" algn="just"/>
            <a:r>
              <a:rPr lang="fr-FR" sz="1800" dirty="0">
                <a:latin typeface="Calibri" pitchFamily="34" charset="0"/>
              </a:rPr>
              <a:t>The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is</a:t>
            </a:r>
            <a:r>
              <a:rPr lang="fr-FR" sz="1800" dirty="0">
                <a:latin typeface="Calibri" pitchFamily="34" charset="0"/>
              </a:rPr>
              <a:t> </a:t>
            </a:r>
            <a:r>
              <a:rPr lang="fr-FR" sz="1800" dirty="0" err="1">
                <a:latin typeface="Calibri" pitchFamily="34" charset="0"/>
              </a:rPr>
              <a:t>written</a:t>
            </a:r>
            <a:r>
              <a:rPr lang="fr-FR" sz="1800" dirty="0">
                <a:latin typeface="Calibri" pitchFamily="34" charset="0"/>
              </a:rPr>
              <a:t> by the </a:t>
            </a: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a </a:t>
            </a:r>
            <a:r>
              <a:rPr lang="fr-FR" sz="1800" dirty="0" err="1">
                <a:latin typeface="Calibri" pitchFamily="34" charset="0"/>
              </a:rPr>
              <a:t>concrete</a:t>
            </a:r>
            <a:r>
              <a:rPr lang="fr-FR" sz="1800" dirty="0">
                <a:latin typeface="Calibri" pitchFamily="34" charset="0"/>
              </a:rPr>
              <a:t> plan of training-</a:t>
            </a:r>
            <a:r>
              <a:rPr lang="fr-FR" sz="1800" dirty="0" err="1">
                <a:latin typeface="Calibri" pitchFamily="34" charset="0"/>
              </a:rPr>
              <a:t>through</a:t>
            </a:r>
            <a:r>
              <a:rPr lang="fr-FR" sz="1800" dirty="0">
                <a:latin typeface="Calibri" pitchFamily="34" charset="0"/>
              </a:rPr>
              <a:t>-</a:t>
            </a:r>
            <a:r>
              <a:rPr lang="fr-FR" sz="1800" dirty="0" err="1">
                <a:latin typeface="Calibri" pitchFamily="34" charset="0"/>
              </a:rPr>
              <a:t>research</a:t>
            </a:r>
            <a:r>
              <a:rPr lang="fr-FR" sz="1800" dirty="0">
                <a:latin typeface="Calibri" pitchFamily="34" charset="0"/>
              </a:rPr>
              <a:t> for 12-24 </a:t>
            </a:r>
            <a:r>
              <a:rPr lang="fr-FR" sz="1800" dirty="0" err="1">
                <a:latin typeface="Calibri" pitchFamily="34" charset="0"/>
              </a:rPr>
              <a:t>months</a:t>
            </a:r>
            <a:r>
              <a:rPr lang="fr-FR" sz="1800" dirty="0">
                <a:latin typeface="Calibri" pitchFamily="34" charset="0"/>
              </a:rPr>
              <a:t> </a:t>
            </a:r>
            <a:r>
              <a:rPr lang="fr-FR" sz="1800" dirty="0" smtClean="0">
                <a:latin typeface="Calibri" pitchFamily="34" charset="0"/>
              </a:rPr>
              <a:t>(12-36 </a:t>
            </a:r>
            <a:r>
              <a:rPr lang="fr-FR" sz="1800" dirty="0" err="1" smtClean="0">
                <a:latin typeface="Calibri" pitchFamily="34" charset="0"/>
              </a:rPr>
              <a:t>months</a:t>
            </a:r>
            <a:r>
              <a:rPr lang="fr-FR" sz="1800" dirty="0" smtClean="0">
                <a:latin typeface="Calibri" pitchFamily="34" charset="0"/>
              </a:rPr>
              <a:t> for CAR panel) at </a:t>
            </a:r>
            <a:r>
              <a:rPr lang="fr-FR" sz="1800" dirty="0">
                <a:latin typeface="Calibri" pitchFamily="34" charset="0"/>
              </a:rPr>
              <a:t>the host </a:t>
            </a:r>
            <a:r>
              <a:rPr lang="fr-FR" sz="1800" dirty="0" err="1">
                <a:latin typeface="Calibri" pitchFamily="34" charset="0"/>
              </a:rPr>
              <a:t>organisation’s</a:t>
            </a:r>
            <a:r>
              <a:rPr lang="fr-FR" sz="1800" dirty="0">
                <a:latin typeface="Calibri" pitchFamily="34" charset="0"/>
              </a:rPr>
              <a:t> </a:t>
            </a:r>
            <a:r>
              <a:rPr lang="fr-FR" sz="1800" dirty="0" err="1">
                <a:latin typeface="Calibri" pitchFamily="34" charset="0"/>
              </a:rPr>
              <a:t>premises</a:t>
            </a:r>
            <a:endParaRPr lang="fr-FR" sz="1800" dirty="0">
              <a:latin typeface="Calibri" pitchFamily="34" charset="0"/>
            </a:endParaRPr>
          </a:p>
          <a:p>
            <a:pPr algn="just"/>
            <a:endParaRPr lang="fr-FR" sz="1800" b="0" dirty="0">
              <a:latin typeface="Calibri" pitchFamily="34" charset="0"/>
            </a:endParaRPr>
          </a:p>
          <a:p>
            <a:pPr marL="0" algn="just"/>
            <a:r>
              <a:rPr lang="fr-FR" sz="1800" b="0" dirty="0" err="1">
                <a:latin typeface="Calibri" pitchFamily="34" charset="0"/>
              </a:rPr>
              <a:t>Realistic</a:t>
            </a:r>
            <a:r>
              <a:rPr lang="fr-FR" sz="1800" b="0" dirty="0">
                <a:latin typeface="Calibri" pitchFamily="34" charset="0"/>
              </a:rPr>
              <a:t> and </a:t>
            </a:r>
            <a:r>
              <a:rPr lang="fr-FR" sz="1800" b="0" dirty="0" err="1">
                <a:latin typeface="Calibri" pitchFamily="34" charset="0"/>
              </a:rPr>
              <a:t>well</a:t>
            </a:r>
            <a:r>
              <a:rPr lang="fr-FR" sz="1800" b="0" dirty="0">
                <a:latin typeface="Calibri" pitchFamily="34" charset="0"/>
              </a:rPr>
              <a:t>-</a:t>
            </a:r>
            <a:r>
              <a:rPr lang="fr-FR" sz="1800" b="0" dirty="0" err="1">
                <a:latin typeface="Calibri" pitchFamily="34" charset="0"/>
              </a:rPr>
              <a:t>defined</a:t>
            </a:r>
            <a:r>
              <a:rPr lang="fr-FR" sz="1800" b="0" dirty="0">
                <a:latin typeface="Calibri" pitchFamily="34" charset="0"/>
              </a:rPr>
              <a:t> objective in </a:t>
            </a:r>
            <a:r>
              <a:rPr lang="fr-FR" sz="1800" b="0" dirty="0" err="1">
                <a:latin typeface="Calibri" pitchFamily="34" charset="0"/>
              </a:rPr>
              <a:t>terms</a:t>
            </a:r>
            <a:r>
              <a:rPr lang="fr-FR" sz="1800" b="0" dirty="0">
                <a:latin typeface="Calibri" pitchFamily="34" charset="0"/>
              </a:rPr>
              <a:t> of </a:t>
            </a:r>
            <a:r>
              <a:rPr lang="fr-FR" sz="1800" b="0" dirty="0" err="1">
                <a:latin typeface="Calibri" pitchFamily="34" charset="0"/>
              </a:rPr>
              <a:t>career</a:t>
            </a:r>
            <a:r>
              <a:rPr lang="fr-FR" sz="1800" b="0" dirty="0">
                <a:latin typeface="Calibri" pitchFamily="34" charset="0"/>
              </a:rPr>
              <a:t> </a:t>
            </a:r>
            <a:r>
              <a:rPr lang="fr-FR" sz="1800" b="0" dirty="0" err="1">
                <a:latin typeface="Calibri" pitchFamily="34" charset="0"/>
              </a:rPr>
              <a:t>advancement</a:t>
            </a:r>
            <a:r>
              <a:rPr lang="fr-FR" sz="1800" b="0" dirty="0">
                <a:latin typeface="Calibri" pitchFamily="34" charset="0"/>
              </a:rPr>
              <a:t> (</a:t>
            </a:r>
            <a:r>
              <a:rPr lang="fr-FR" sz="1800" b="0" dirty="0" err="1">
                <a:latin typeface="Calibri" pitchFamily="34" charset="0"/>
              </a:rPr>
              <a:t>e.g</a:t>
            </a:r>
            <a:r>
              <a:rPr lang="fr-FR" sz="1800" b="0" dirty="0">
                <a:latin typeface="Calibri" pitchFamily="34" charset="0"/>
              </a:rPr>
              <a:t>. by </a:t>
            </a:r>
            <a:r>
              <a:rPr lang="fr-FR" sz="1800" b="0" dirty="0" err="1">
                <a:latin typeface="Calibri" pitchFamily="34" charset="0"/>
              </a:rPr>
              <a:t>attaining</a:t>
            </a:r>
            <a:r>
              <a:rPr lang="fr-FR" sz="1800" b="0" dirty="0">
                <a:latin typeface="Calibri" pitchFamily="34" charset="0"/>
              </a:rPr>
              <a:t> a </a:t>
            </a:r>
            <a:r>
              <a:rPr lang="fr-FR" sz="1800" b="0" dirty="0" err="1">
                <a:latin typeface="Calibri" pitchFamily="34" charset="0"/>
              </a:rPr>
              <a:t>leading</a:t>
            </a:r>
            <a:r>
              <a:rPr lang="fr-FR" sz="1800" b="0" dirty="0">
                <a:latin typeface="Calibri" pitchFamily="34" charset="0"/>
              </a:rPr>
              <a:t> </a:t>
            </a:r>
            <a:r>
              <a:rPr lang="fr-FR" sz="1800" b="0" dirty="0" err="1">
                <a:latin typeface="Calibri" pitchFamily="34" charset="0"/>
              </a:rPr>
              <a:t>independant</a:t>
            </a:r>
            <a:r>
              <a:rPr lang="fr-FR" sz="1800" b="0" dirty="0">
                <a:latin typeface="Calibri" pitchFamily="34" charset="0"/>
              </a:rPr>
              <a:t> position) or </a:t>
            </a:r>
            <a:r>
              <a:rPr lang="fr-FR" sz="1800" b="0" dirty="0" err="1">
                <a:latin typeface="Calibri" pitchFamily="34" charset="0"/>
              </a:rPr>
              <a:t>resuming</a:t>
            </a:r>
            <a:r>
              <a:rPr lang="fr-FR" sz="1800" b="0" dirty="0">
                <a:latin typeface="Calibri" pitchFamily="34" charset="0"/>
              </a:rPr>
              <a:t> a </a:t>
            </a:r>
            <a:r>
              <a:rPr lang="fr-FR" sz="1800" b="0" dirty="0" err="1">
                <a:latin typeface="Calibri" pitchFamily="34" charset="0"/>
              </a:rPr>
              <a:t>research</a:t>
            </a:r>
            <a:r>
              <a:rPr lang="fr-FR" sz="1800" b="0" dirty="0">
                <a:latin typeface="Calibri" pitchFamily="34" charset="0"/>
              </a:rPr>
              <a:t> carrer </a:t>
            </a:r>
            <a:r>
              <a:rPr lang="fr-FR" sz="1800" b="0" dirty="0" err="1">
                <a:latin typeface="Calibri" pitchFamily="34" charset="0"/>
              </a:rPr>
              <a:t>after</a:t>
            </a:r>
            <a:r>
              <a:rPr lang="fr-FR" sz="1800" b="0" dirty="0">
                <a:latin typeface="Calibri" pitchFamily="34" charset="0"/>
              </a:rPr>
              <a:t> a break</a:t>
            </a:r>
          </a:p>
          <a:p>
            <a:pPr algn="just"/>
            <a:endParaRPr lang="fr-FR" sz="1800" b="0" dirty="0">
              <a:latin typeface="Calibri" pitchFamily="34" charset="0"/>
            </a:endParaRPr>
          </a:p>
          <a:p>
            <a:pPr algn="just"/>
            <a:r>
              <a:rPr lang="fr-FR" sz="1600" dirty="0" err="1">
                <a:latin typeface="Calibri" pitchFamily="34" charset="0"/>
              </a:rPr>
              <a:t>Typical</a:t>
            </a:r>
            <a:r>
              <a:rPr lang="fr-FR" sz="1600" dirty="0">
                <a:latin typeface="Calibri" pitchFamily="34" charset="0"/>
              </a:rPr>
              <a:t> training </a:t>
            </a:r>
            <a:r>
              <a:rPr lang="fr-FR" sz="1600" dirty="0" err="1">
                <a:latin typeface="Calibri" pitchFamily="34" charset="0"/>
              </a:rPr>
              <a:t>activities</a:t>
            </a:r>
            <a:r>
              <a:rPr lang="fr-FR" sz="1600" dirty="0">
                <a:latin typeface="Calibri" pitchFamily="34" charset="0"/>
              </a:rPr>
              <a:t> </a:t>
            </a:r>
            <a:r>
              <a:rPr lang="fr-FR" sz="1600" dirty="0" err="1">
                <a:latin typeface="Calibri" pitchFamily="34" charset="0"/>
              </a:rPr>
              <a:t>may</a:t>
            </a:r>
            <a:r>
              <a:rPr lang="fr-FR" sz="1600" dirty="0">
                <a:latin typeface="Calibri" pitchFamily="34" charset="0"/>
              </a:rPr>
              <a:t> </a:t>
            </a:r>
            <a:r>
              <a:rPr lang="fr-FR" sz="1600" dirty="0" err="1">
                <a:latin typeface="Calibri" pitchFamily="34" charset="0"/>
              </a:rPr>
              <a:t>include</a:t>
            </a:r>
            <a:r>
              <a:rPr lang="fr-FR" sz="1600" dirty="0">
                <a:latin typeface="Calibri" pitchFamily="34" charset="0"/>
              </a:rPr>
              <a:t> </a:t>
            </a:r>
            <a:r>
              <a:rPr lang="fr-FR" sz="1600" b="0" dirty="0">
                <a:latin typeface="Calibri" pitchFamily="34" charset="0"/>
              </a:rPr>
              <a:t>: </a:t>
            </a:r>
          </a:p>
          <a:p>
            <a:pPr algn="just">
              <a:buClr>
                <a:srgbClr val="FFC000"/>
              </a:buClr>
              <a:buFont typeface="Wingdings" pitchFamily="2" charset="2"/>
              <a:buChar char="ü"/>
            </a:pPr>
            <a:r>
              <a:rPr lang="fr-FR" sz="1600" b="0" dirty="0" err="1">
                <a:latin typeface="Calibri" pitchFamily="34" charset="0"/>
              </a:rPr>
              <a:t>Primarly</a:t>
            </a:r>
            <a:r>
              <a:rPr lang="fr-FR" sz="1600" b="0" dirty="0">
                <a:latin typeface="Calibri" pitchFamily="34" charset="0"/>
              </a:rPr>
              <a:t> training-</a:t>
            </a:r>
            <a:r>
              <a:rPr lang="fr-FR" sz="1600" b="0" dirty="0" err="1">
                <a:latin typeface="Calibri" pitchFamily="34" charset="0"/>
              </a:rPr>
              <a:t>through</a:t>
            </a:r>
            <a:r>
              <a:rPr lang="fr-FR" sz="1600" b="0" dirty="0">
                <a:latin typeface="Calibri" pitchFamily="34" charset="0"/>
              </a:rPr>
              <a:t>-</a:t>
            </a:r>
            <a:r>
              <a:rPr lang="fr-FR" sz="1600" b="0" dirty="0" err="1">
                <a:latin typeface="Calibri" pitchFamily="34" charset="0"/>
              </a:rPr>
              <a:t>research</a:t>
            </a:r>
            <a:r>
              <a:rPr lang="fr-FR" sz="1600" b="0" dirty="0">
                <a:latin typeface="Calibri" pitchFamily="34" charset="0"/>
              </a:rPr>
              <a:t> : </a:t>
            </a:r>
            <a:r>
              <a:rPr lang="fr-FR" sz="1600" b="0" dirty="0" err="1">
                <a:latin typeface="Calibri" pitchFamily="34" charset="0"/>
              </a:rPr>
              <a:t>individual</a:t>
            </a:r>
            <a:r>
              <a:rPr lang="fr-FR" sz="1600" b="0" dirty="0">
                <a:latin typeface="Calibri" pitchFamily="34" charset="0"/>
              </a:rPr>
              <a:t> </a:t>
            </a:r>
            <a:r>
              <a:rPr lang="fr-FR" sz="1600" b="0" dirty="0" err="1">
                <a:latin typeface="Calibri" pitchFamily="34" charset="0"/>
              </a:rPr>
              <a:t>personalised</a:t>
            </a:r>
            <a:r>
              <a:rPr lang="fr-FR" sz="1600" b="0" dirty="0">
                <a:latin typeface="Calibri" pitchFamily="34" charset="0"/>
              </a:rPr>
              <a:t> action</a:t>
            </a:r>
          </a:p>
          <a:p>
            <a:pPr algn="just">
              <a:buClr>
                <a:srgbClr val="FFC000"/>
              </a:buClr>
              <a:buFont typeface="Wingdings" pitchFamily="2" charset="2"/>
              <a:buChar char="ü"/>
            </a:pPr>
            <a:r>
              <a:rPr lang="fr-FR" sz="1600" b="0" dirty="0">
                <a:latin typeface="Calibri" pitchFamily="34" charset="0"/>
              </a:rPr>
              <a:t>Hands-on training </a:t>
            </a:r>
            <a:r>
              <a:rPr lang="fr-FR" sz="1600" b="0" dirty="0" err="1">
                <a:latin typeface="Calibri" pitchFamily="34" charset="0"/>
              </a:rPr>
              <a:t>activities</a:t>
            </a:r>
            <a:r>
              <a:rPr lang="fr-FR" sz="1600" b="0" dirty="0">
                <a:latin typeface="Calibri" pitchFamily="34" charset="0"/>
              </a:rPr>
              <a:t> for </a:t>
            </a:r>
            <a:r>
              <a:rPr lang="fr-FR" sz="1600" b="0" dirty="0" err="1">
                <a:latin typeface="Calibri" pitchFamily="34" charset="0"/>
              </a:rPr>
              <a:t>developing</a:t>
            </a:r>
            <a:r>
              <a:rPr lang="fr-FR" sz="1600" b="0" dirty="0">
                <a:latin typeface="Calibri" pitchFamily="34" charset="0"/>
              </a:rPr>
              <a:t> </a:t>
            </a:r>
            <a:r>
              <a:rPr lang="fr-FR" sz="1600" b="0" dirty="0" err="1">
                <a:latin typeface="Calibri" pitchFamily="34" charset="0"/>
              </a:rPr>
              <a:t>scientific</a:t>
            </a:r>
            <a:r>
              <a:rPr lang="fr-FR" sz="1600" b="0" dirty="0">
                <a:latin typeface="Calibri" pitchFamily="34" charset="0"/>
              </a:rPr>
              <a:t> (new techniques, instruments,…) and </a:t>
            </a:r>
            <a:r>
              <a:rPr lang="fr-FR" sz="1600" b="0" dirty="0" err="1">
                <a:latin typeface="Calibri" pitchFamily="34" charset="0"/>
              </a:rPr>
              <a:t>transferable</a:t>
            </a:r>
            <a:r>
              <a:rPr lang="fr-FR" sz="1600" b="0" dirty="0">
                <a:latin typeface="Calibri" pitchFamily="34" charset="0"/>
              </a:rPr>
              <a:t> </a:t>
            </a:r>
            <a:r>
              <a:rPr lang="fr-FR" sz="1600" b="0" dirty="0" err="1">
                <a:latin typeface="Calibri" pitchFamily="34" charset="0"/>
              </a:rPr>
              <a:t>skills</a:t>
            </a:r>
            <a:endParaRPr lang="fr-FR" sz="1600" b="0" dirty="0">
              <a:latin typeface="Calibri" pitchFamily="34" charset="0"/>
            </a:endParaRPr>
          </a:p>
          <a:p>
            <a:pPr algn="just">
              <a:buClr>
                <a:srgbClr val="FFC000"/>
              </a:buClr>
              <a:buFont typeface="Wingdings" pitchFamily="2" charset="2"/>
              <a:buChar char="ü"/>
            </a:pPr>
            <a:r>
              <a:rPr lang="fr-FR" sz="1600" b="0" dirty="0">
                <a:latin typeface="Calibri" pitchFamily="34" charset="0"/>
              </a:rPr>
              <a:t>Inter-</a:t>
            </a:r>
            <a:r>
              <a:rPr lang="fr-FR" sz="1600" b="0" dirty="0" err="1">
                <a:latin typeface="Calibri" pitchFamily="34" charset="0"/>
              </a:rPr>
              <a:t>sectoral</a:t>
            </a:r>
            <a:r>
              <a:rPr lang="fr-FR" sz="1600" b="0" dirty="0">
                <a:latin typeface="Calibri" pitchFamily="34" charset="0"/>
              </a:rPr>
              <a:t> or </a:t>
            </a:r>
            <a:r>
              <a:rPr lang="fr-FR" sz="1600" b="0" dirty="0" err="1">
                <a:latin typeface="Calibri" pitchFamily="34" charset="0"/>
              </a:rPr>
              <a:t>interdisciplinary</a:t>
            </a:r>
            <a:r>
              <a:rPr lang="fr-FR" sz="1600" b="0" dirty="0">
                <a:latin typeface="Calibri" pitchFamily="34" charset="0"/>
              </a:rPr>
              <a:t> </a:t>
            </a:r>
            <a:r>
              <a:rPr lang="fr-FR" sz="1600" b="0" dirty="0" err="1">
                <a:latin typeface="Calibri" pitchFamily="34" charset="0"/>
              </a:rPr>
              <a:t>transfer</a:t>
            </a:r>
            <a:r>
              <a:rPr lang="fr-FR" sz="1600" b="0" dirty="0">
                <a:latin typeface="Calibri" pitchFamily="34" charset="0"/>
              </a:rPr>
              <a:t> of </a:t>
            </a:r>
            <a:r>
              <a:rPr lang="fr-FR" sz="1600" b="0" dirty="0" err="1">
                <a:latin typeface="Calibri" pitchFamily="34" charset="0"/>
              </a:rPr>
              <a:t>knowkedge</a:t>
            </a:r>
            <a:r>
              <a:rPr lang="fr-FR" sz="1600" b="0" dirty="0">
                <a:latin typeface="Calibri" pitchFamily="34" charset="0"/>
              </a:rPr>
              <a:t> (</a:t>
            </a:r>
            <a:r>
              <a:rPr lang="fr-FR" sz="1600" b="0" dirty="0" err="1">
                <a:latin typeface="Calibri" pitchFamily="34" charset="0"/>
              </a:rPr>
              <a:t>e.g</a:t>
            </a:r>
            <a:r>
              <a:rPr lang="fr-FR" sz="1600" b="0" dirty="0">
                <a:latin typeface="Calibri" pitchFamily="34" charset="0"/>
              </a:rPr>
              <a:t>. </a:t>
            </a:r>
            <a:r>
              <a:rPr lang="fr-FR" sz="1600" b="0" dirty="0" err="1">
                <a:latin typeface="Calibri" pitchFamily="34" charset="0"/>
              </a:rPr>
              <a:t>through</a:t>
            </a:r>
            <a:r>
              <a:rPr lang="fr-FR" sz="1600" b="0" dirty="0">
                <a:latin typeface="Calibri" pitchFamily="34" charset="0"/>
              </a:rPr>
              <a:t> </a:t>
            </a:r>
            <a:r>
              <a:rPr lang="fr-FR" sz="1600" b="0" dirty="0" err="1">
                <a:latin typeface="Calibri" pitchFamily="34" charset="0"/>
              </a:rPr>
              <a:t>secondments</a:t>
            </a:r>
            <a:r>
              <a:rPr lang="fr-FR" sz="1600" b="0" dirty="0">
                <a:latin typeface="Calibri" pitchFamily="34" charset="0"/>
              </a:rPr>
              <a:t>)</a:t>
            </a:r>
          </a:p>
          <a:p>
            <a:pPr algn="just">
              <a:buClr>
                <a:srgbClr val="FFC000"/>
              </a:buClr>
              <a:buFont typeface="Wingdings" pitchFamily="2" charset="2"/>
              <a:buChar char="ü"/>
            </a:pPr>
            <a:r>
              <a:rPr lang="fr-FR" sz="1600" b="0" dirty="0" err="1">
                <a:latin typeface="Calibri" pitchFamily="34" charset="0"/>
              </a:rPr>
              <a:t>Taking</a:t>
            </a:r>
            <a:r>
              <a:rPr lang="fr-FR" sz="1600" b="0" dirty="0">
                <a:latin typeface="Calibri" pitchFamily="34" charset="0"/>
              </a:rPr>
              <a:t> part in the </a:t>
            </a:r>
            <a:r>
              <a:rPr lang="fr-FR" sz="1600" b="0" dirty="0" err="1">
                <a:latin typeface="Calibri" pitchFamily="34" charset="0"/>
              </a:rPr>
              <a:t>research</a:t>
            </a:r>
            <a:r>
              <a:rPr lang="fr-FR" sz="1600" b="0" dirty="0">
                <a:latin typeface="Calibri" pitchFamily="34" charset="0"/>
              </a:rPr>
              <a:t> and </a:t>
            </a:r>
            <a:r>
              <a:rPr lang="fr-FR" sz="1600" b="0" dirty="0" err="1">
                <a:latin typeface="Calibri" pitchFamily="34" charset="0"/>
              </a:rPr>
              <a:t>financial</a:t>
            </a:r>
            <a:r>
              <a:rPr lang="fr-FR" sz="1600" b="0" dirty="0">
                <a:latin typeface="Calibri" pitchFamily="34" charset="0"/>
              </a:rPr>
              <a:t> </a:t>
            </a:r>
            <a:r>
              <a:rPr lang="fr-FR" sz="1600" b="0" dirty="0" smtClean="0">
                <a:latin typeface="Calibri" pitchFamily="34" charset="0"/>
              </a:rPr>
              <a:t>management </a:t>
            </a:r>
            <a:r>
              <a:rPr lang="fr-FR" sz="1600" b="0" dirty="0">
                <a:latin typeface="Calibri" pitchFamily="34" charset="0"/>
              </a:rPr>
              <a:t>of the action</a:t>
            </a:r>
          </a:p>
          <a:p>
            <a:pPr algn="just">
              <a:buClr>
                <a:srgbClr val="FFC000"/>
              </a:buClr>
              <a:buFont typeface="Wingdings" pitchFamily="2" charset="2"/>
              <a:buChar char="ü"/>
            </a:pPr>
            <a:r>
              <a:rPr lang="fr-FR" sz="1600" b="0" dirty="0">
                <a:latin typeface="Calibri" pitchFamily="34" charset="0"/>
              </a:rPr>
              <a:t>Organisation of </a:t>
            </a:r>
            <a:r>
              <a:rPr lang="fr-FR" sz="1600" b="0" dirty="0" err="1">
                <a:latin typeface="Calibri" pitchFamily="34" charset="0"/>
              </a:rPr>
              <a:t>scientific</a:t>
            </a:r>
            <a:r>
              <a:rPr lang="fr-FR" sz="1600" b="0" dirty="0">
                <a:latin typeface="Calibri" pitchFamily="34" charset="0"/>
              </a:rPr>
              <a:t>/training/</a:t>
            </a:r>
            <a:r>
              <a:rPr lang="fr-FR" sz="1600" b="0" dirty="0" err="1">
                <a:latin typeface="Calibri" pitchFamily="34" charset="0"/>
              </a:rPr>
              <a:t>dissemination</a:t>
            </a:r>
            <a:r>
              <a:rPr lang="fr-FR" sz="1600" b="0" dirty="0">
                <a:latin typeface="Calibri" pitchFamily="34" charset="0"/>
              </a:rPr>
              <a:t> </a:t>
            </a:r>
            <a:r>
              <a:rPr lang="fr-FR" sz="1600" b="0" dirty="0" err="1">
                <a:latin typeface="Calibri" pitchFamily="34" charset="0"/>
              </a:rPr>
              <a:t>events</a:t>
            </a:r>
            <a:endParaRPr lang="fr-FR" sz="1600" b="0" dirty="0">
              <a:latin typeface="Calibri" pitchFamily="34" charset="0"/>
            </a:endParaRPr>
          </a:p>
          <a:p>
            <a:pPr algn="just">
              <a:buClr>
                <a:srgbClr val="FFC000"/>
              </a:buClr>
              <a:buFont typeface="Wingdings" pitchFamily="2" charset="2"/>
              <a:buChar char="ü"/>
            </a:pPr>
            <a:r>
              <a:rPr lang="fr-FR" sz="1600" b="0" dirty="0">
                <a:latin typeface="Calibri" pitchFamily="34" charset="0"/>
              </a:rPr>
              <a:t>Communication, </a:t>
            </a:r>
            <a:r>
              <a:rPr lang="fr-FR" sz="1600" b="0" dirty="0" err="1">
                <a:latin typeface="Calibri" pitchFamily="34" charset="0"/>
              </a:rPr>
              <a:t>outreach</a:t>
            </a:r>
            <a:r>
              <a:rPr lang="fr-FR" sz="1600" b="0" dirty="0">
                <a:latin typeface="Calibri" pitchFamily="34" charset="0"/>
              </a:rPr>
              <a:t> </a:t>
            </a:r>
            <a:r>
              <a:rPr lang="fr-FR" sz="1600" b="0" dirty="0" err="1">
                <a:latin typeface="Calibri" pitchFamily="34" charset="0"/>
              </a:rPr>
              <a:t>activities</a:t>
            </a:r>
            <a:r>
              <a:rPr lang="fr-FR" sz="1600" b="0" dirty="0">
                <a:latin typeface="Calibri" pitchFamily="34" charset="0"/>
              </a:rPr>
              <a:t> and horizontal </a:t>
            </a:r>
            <a:r>
              <a:rPr lang="fr-FR" sz="1600" b="0" dirty="0" err="1">
                <a:latin typeface="Calibri" pitchFamily="34" charset="0"/>
              </a:rPr>
              <a:t>skills</a:t>
            </a:r>
            <a:endParaRPr lang="fr-FR" sz="1600" b="0" dirty="0">
              <a:latin typeface="Calibri" pitchFamily="34" charset="0"/>
            </a:endParaRPr>
          </a:p>
          <a:p>
            <a:pPr algn="just">
              <a:buClr>
                <a:srgbClr val="FFC000"/>
              </a:buClr>
              <a:buFont typeface="Wingdings" pitchFamily="2" charset="2"/>
              <a:buChar char="ü"/>
            </a:pPr>
            <a:r>
              <a:rPr lang="fr-FR" sz="1600" b="0" dirty="0">
                <a:latin typeface="Calibri" pitchFamily="34" charset="0"/>
              </a:rPr>
              <a:t>Training </a:t>
            </a:r>
            <a:r>
              <a:rPr lang="fr-FR" sz="1600" b="0" dirty="0" err="1">
                <a:latin typeface="Calibri" pitchFamily="34" charset="0"/>
              </a:rPr>
              <a:t>dedicated</a:t>
            </a:r>
            <a:r>
              <a:rPr lang="fr-FR" sz="1600" b="0" dirty="0">
                <a:latin typeface="Calibri" pitchFamily="34" charset="0"/>
              </a:rPr>
              <a:t> to </a:t>
            </a:r>
            <a:r>
              <a:rPr lang="fr-FR" sz="1600" b="0" dirty="0" err="1">
                <a:latin typeface="Calibri" pitchFamily="34" charset="0"/>
              </a:rPr>
              <a:t>gender</a:t>
            </a:r>
            <a:r>
              <a:rPr lang="fr-FR" sz="1600" b="0" dirty="0">
                <a:latin typeface="Calibri" pitchFamily="34" charset="0"/>
              </a:rPr>
              <a:t> issues</a:t>
            </a:r>
          </a:p>
          <a:p>
            <a:pPr algn="just"/>
            <a:endParaRPr lang="fr-FR" sz="1800" b="0" dirty="0">
              <a:latin typeface="Calibri" pitchFamily="34" charset="0"/>
            </a:endParaRPr>
          </a:p>
          <a:p>
            <a:pPr algn="just"/>
            <a:endParaRPr lang="fr-FR" sz="1800" b="0" dirty="0">
              <a:latin typeface="Calibri" pitchFamily="34" charset="0"/>
            </a:endParaRPr>
          </a:p>
        </p:txBody>
      </p:sp>
    </p:spTree>
    <p:extLst>
      <p:ext uri="{BB962C8B-B14F-4D97-AF65-F5344CB8AC3E}">
        <p14:creationId xmlns:p14="http://schemas.microsoft.com/office/powerpoint/2010/main" val="3679822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8460786"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491880" y="476672"/>
            <a:ext cx="2952328" cy="1015663"/>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Standard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European</a:t>
            </a: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 </a:t>
            </a:r>
            <a:r>
              <a:rPr kumimoji="0" lang="fr-FR" sz="20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fellowship</a:t>
            </a: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endParaRPr>
          </a:p>
        </p:txBody>
      </p:sp>
      <p:pic>
        <p:nvPicPr>
          <p:cNvPr id="7"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2784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235" y="1772816"/>
            <a:ext cx="80200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03848" y="836712"/>
            <a:ext cx="2952328" cy="461665"/>
          </a:xfrm>
          <a:prstGeom prst="rect">
            <a:avLst/>
          </a:prstGeom>
          <a:noFill/>
        </p:spPr>
        <p:txBody>
          <a:bodyPr wrap="square" rtlCol="0" anchor="ctr">
            <a:spAutoFit/>
          </a:bodyPr>
          <a:lstStyle/>
          <a:p>
            <a:pPr algn="ctr">
              <a:defRPr/>
            </a:pPr>
            <a:r>
              <a:rPr lang="fr-FR" b="1" dirty="0" err="1">
                <a:solidFill>
                  <a:srgbClr val="F7C943"/>
                </a:solidFill>
                <a:latin typeface="Calibri"/>
              </a:rPr>
              <a:t>Career</a:t>
            </a:r>
            <a:r>
              <a:rPr lang="fr-FR" b="1" dirty="0">
                <a:solidFill>
                  <a:srgbClr val="F7C943"/>
                </a:solidFill>
                <a:latin typeface="Calibri"/>
              </a:rPr>
              <a:t> Restart Panel</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9" name="Rectangle 8"/>
          <p:cNvSpPr/>
          <p:nvPr/>
        </p:nvSpPr>
        <p:spPr>
          <a:xfrm>
            <a:off x="6372200" y="2268264"/>
            <a:ext cx="1224136" cy="724608"/>
          </a:xfrm>
          <a:prstGeom prst="rect">
            <a:avLst/>
          </a:prstGeom>
          <a:solidFill>
            <a:srgbClr val="E7959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spAutoFit/>
          </a:bodyPr>
          <a:lstStyle/>
          <a:p>
            <a:pPr algn="ctr"/>
            <a:r>
              <a:rPr lang="fr-FR" sz="800" b="1" dirty="0" smtClean="0">
                <a:solidFill>
                  <a:schemeClr val="tx1"/>
                </a:solidFill>
              </a:rPr>
              <a:t>Not active in </a:t>
            </a:r>
            <a:r>
              <a:rPr lang="fr-FR" sz="800" b="1" dirty="0" err="1" smtClean="0">
                <a:solidFill>
                  <a:schemeClr val="tx1"/>
                </a:solidFill>
              </a:rPr>
              <a:t>research</a:t>
            </a:r>
            <a:r>
              <a:rPr lang="fr-FR" sz="800" b="1" dirty="0" smtClean="0">
                <a:solidFill>
                  <a:schemeClr val="tx1"/>
                </a:solidFill>
              </a:rPr>
              <a:t> for a </a:t>
            </a:r>
            <a:r>
              <a:rPr lang="fr-FR" sz="800" b="1" dirty="0" err="1" smtClean="0">
                <a:solidFill>
                  <a:schemeClr val="tx1"/>
                </a:solidFill>
              </a:rPr>
              <a:t>continuous</a:t>
            </a:r>
            <a:r>
              <a:rPr lang="fr-FR" sz="800" b="1" dirty="0" smtClean="0">
                <a:solidFill>
                  <a:schemeClr val="tx1"/>
                </a:solidFill>
              </a:rPr>
              <a:t> </a:t>
            </a:r>
            <a:r>
              <a:rPr lang="fr-FR" sz="800" b="1" dirty="0" err="1" smtClean="0">
                <a:solidFill>
                  <a:schemeClr val="tx1"/>
                </a:solidFill>
              </a:rPr>
              <a:t>period</a:t>
            </a:r>
            <a:r>
              <a:rPr lang="fr-FR" sz="800" b="1" dirty="0" smtClean="0">
                <a:solidFill>
                  <a:schemeClr val="tx1"/>
                </a:solidFill>
              </a:rPr>
              <a:t> of at least 12 </a:t>
            </a:r>
            <a:r>
              <a:rPr lang="fr-FR" sz="800" b="1" dirty="0" err="1" smtClean="0">
                <a:solidFill>
                  <a:schemeClr val="tx1"/>
                </a:solidFill>
              </a:rPr>
              <a:t>months</a:t>
            </a:r>
            <a:r>
              <a:rPr lang="fr-FR" sz="800" b="1" dirty="0" smtClean="0">
                <a:solidFill>
                  <a:schemeClr val="tx1"/>
                </a:solidFill>
              </a:rPr>
              <a:t> </a:t>
            </a:r>
            <a:r>
              <a:rPr lang="fr-FR" sz="800" b="1" dirty="0" err="1" smtClean="0">
                <a:solidFill>
                  <a:schemeClr val="tx1"/>
                </a:solidFill>
              </a:rPr>
              <a:t>within</a:t>
            </a:r>
            <a:r>
              <a:rPr lang="fr-FR" sz="800" b="1" dirty="0" smtClean="0">
                <a:solidFill>
                  <a:schemeClr val="tx1"/>
                </a:solidFill>
              </a:rPr>
              <a:t> the 18 </a:t>
            </a:r>
            <a:r>
              <a:rPr lang="fr-FR" sz="800" b="1" dirty="0" err="1" smtClean="0">
                <a:solidFill>
                  <a:schemeClr val="tx1"/>
                </a:solidFill>
              </a:rPr>
              <a:t>months</a:t>
            </a:r>
            <a:r>
              <a:rPr lang="fr-FR" sz="800" b="1" dirty="0" smtClean="0">
                <a:solidFill>
                  <a:schemeClr val="tx1"/>
                </a:solidFill>
              </a:rPr>
              <a:t> </a:t>
            </a:r>
            <a:r>
              <a:rPr lang="fr-FR" sz="800" b="1" dirty="0" err="1" smtClean="0">
                <a:solidFill>
                  <a:schemeClr val="tx1"/>
                </a:solidFill>
              </a:rPr>
              <a:t>prior</a:t>
            </a:r>
            <a:r>
              <a:rPr lang="fr-FR" sz="800" b="1" dirty="0" smtClean="0">
                <a:solidFill>
                  <a:schemeClr val="tx1"/>
                </a:solidFill>
              </a:rPr>
              <a:t> to  the deadline for </a:t>
            </a:r>
            <a:r>
              <a:rPr lang="fr-FR" sz="800" b="1" dirty="0" err="1" smtClean="0">
                <a:solidFill>
                  <a:schemeClr val="tx1"/>
                </a:solidFill>
              </a:rPr>
              <a:t>submission</a:t>
            </a:r>
            <a:endParaRPr lang="fr-FR" sz="800" b="1" dirty="0">
              <a:solidFill>
                <a:schemeClr val="tx1"/>
              </a:solidFill>
            </a:endParaRPr>
          </a:p>
        </p:txBody>
      </p:sp>
    </p:spTree>
    <p:extLst>
      <p:ext uri="{BB962C8B-B14F-4D97-AF65-F5344CB8AC3E}">
        <p14:creationId xmlns:p14="http://schemas.microsoft.com/office/powerpoint/2010/main" val="3526077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1772816"/>
            <a:ext cx="78105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419872" y="949951"/>
            <a:ext cx="2952328" cy="461665"/>
          </a:xfrm>
          <a:prstGeom prst="rect">
            <a:avLst/>
          </a:prstGeom>
          <a:noFill/>
        </p:spPr>
        <p:txBody>
          <a:bodyPr wrap="square" rtlCol="0" anchor="ctr">
            <a:spAutoFit/>
          </a:bodyPr>
          <a:lstStyle/>
          <a:p>
            <a:pPr algn="ctr">
              <a:defRPr/>
            </a:pPr>
            <a:r>
              <a:rPr lang="fr-FR" b="1" dirty="0" err="1">
                <a:solidFill>
                  <a:srgbClr val="F7C943"/>
                </a:solidFill>
                <a:latin typeface="Calibri"/>
              </a:rPr>
              <a:t>Reintegration</a:t>
            </a:r>
            <a:r>
              <a:rPr lang="fr-FR" b="1" dirty="0">
                <a:solidFill>
                  <a:srgbClr val="F7C943"/>
                </a:solidFill>
                <a:latin typeface="Calibri"/>
              </a:rPr>
              <a:t> Panel</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9" name="Rectangle 8"/>
          <p:cNvSpPr/>
          <p:nvPr/>
        </p:nvSpPr>
        <p:spPr>
          <a:xfrm>
            <a:off x="2915816" y="2636912"/>
            <a:ext cx="1440160" cy="601497"/>
          </a:xfrm>
          <a:prstGeom prst="rect">
            <a:avLst/>
          </a:prstGeom>
          <a:solidFill>
            <a:srgbClr val="E795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72000" rtlCol="0" anchor="ctr">
            <a:spAutoFit/>
          </a:bodyPr>
          <a:lstStyle/>
          <a:p>
            <a:pPr algn="ctr"/>
            <a:r>
              <a:rPr lang="fr-FR" sz="800" b="1" dirty="0" smtClean="0">
                <a:solidFill>
                  <a:schemeClr val="tx1"/>
                </a:solidFill>
              </a:rPr>
              <a:t>If not </a:t>
            </a:r>
            <a:r>
              <a:rPr lang="fr-FR" sz="800" b="1" dirty="0" err="1" smtClean="0">
                <a:solidFill>
                  <a:schemeClr val="tx1"/>
                </a:solidFill>
              </a:rPr>
              <a:t>European</a:t>
            </a:r>
            <a:r>
              <a:rPr lang="fr-FR" sz="800" b="1" dirty="0" smtClean="0">
                <a:solidFill>
                  <a:schemeClr val="tx1"/>
                </a:solidFill>
              </a:rPr>
              <a:t>, </a:t>
            </a:r>
            <a:r>
              <a:rPr lang="fr-FR" sz="800" b="1" dirty="0" err="1" smtClean="0">
                <a:solidFill>
                  <a:schemeClr val="tx1"/>
                </a:solidFill>
              </a:rPr>
              <a:t>researcher</a:t>
            </a:r>
            <a:r>
              <a:rPr lang="fr-FR" sz="800" b="1" dirty="0" smtClean="0">
                <a:solidFill>
                  <a:schemeClr val="tx1"/>
                </a:solidFill>
              </a:rPr>
              <a:t> must have been a long </a:t>
            </a:r>
            <a:r>
              <a:rPr lang="fr-FR" sz="800" b="1" dirty="0" err="1" smtClean="0">
                <a:solidFill>
                  <a:schemeClr val="tx1"/>
                </a:solidFill>
              </a:rPr>
              <a:t>term</a:t>
            </a:r>
            <a:r>
              <a:rPr lang="fr-FR" sz="800" b="1" dirty="0" smtClean="0">
                <a:solidFill>
                  <a:schemeClr val="tx1"/>
                </a:solidFill>
              </a:rPr>
              <a:t> EU </a:t>
            </a:r>
            <a:r>
              <a:rPr lang="fr-FR" sz="800" b="1" dirty="0" err="1" smtClean="0">
                <a:solidFill>
                  <a:schemeClr val="tx1"/>
                </a:solidFill>
              </a:rPr>
              <a:t>resident</a:t>
            </a:r>
            <a:r>
              <a:rPr lang="fr-FR" sz="800" b="1" dirty="0" smtClean="0">
                <a:solidFill>
                  <a:schemeClr val="tx1"/>
                </a:solidFill>
              </a:rPr>
              <a:t> (at least 5 </a:t>
            </a:r>
            <a:r>
              <a:rPr lang="fr-FR" sz="800" b="1" dirty="0" err="1" smtClean="0">
                <a:solidFill>
                  <a:schemeClr val="tx1"/>
                </a:solidFill>
              </a:rPr>
              <a:t>consecutive</a:t>
            </a:r>
            <a:r>
              <a:rPr lang="fr-FR" sz="800" b="1" dirty="0" smtClean="0">
                <a:solidFill>
                  <a:schemeClr val="tx1"/>
                </a:solidFill>
              </a:rPr>
              <a:t> </a:t>
            </a:r>
            <a:r>
              <a:rPr lang="fr-FR" sz="800" b="1" dirty="0" err="1" smtClean="0">
                <a:solidFill>
                  <a:schemeClr val="tx1"/>
                </a:solidFill>
              </a:rPr>
              <a:t>years</a:t>
            </a:r>
            <a:r>
              <a:rPr lang="fr-FR" sz="800" b="1" dirty="0" smtClean="0">
                <a:solidFill>
                  <a:schemeClr val="tx1"/>
                </a:solidFill>
              </a:rPr>
              <a:t>)</a:t>
            </a:r>
            <a:endParaRPr lang="fr-FR" sz="800" b="1" dirty="0">
              <a:solidFill>
                <a:schemeClr val="tx1"/>
              </a:solidFill>
            </a:endParaRPr>
          </a:p>
        </p:txBody>
      </p:sp>
    </p:spTree>
    <p:extLst>
      <p:ext uri="{BB962C8B-B14F-4D97-AF65-F5344CB8AC3E}">
        <p14:creationId xmlns:p14="http://schemas.microsoft.com/office/powerpoint/2010/main" val="90980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0825" y="1412875"/>
            <a:ext cx="8424863" cy="1006475"/>
          </a:xfrm>
        </p:spPr>
        <p:txBody>
          <a:bodyPr/>
          <a:lstStyle/>
          <a:p>
            <a:pPr marL="342900" indent="-342900"/>
            <a:r>
              <a:rPr lang="en-US" sz="2800" u="sng" dirty="0">
                <a:solidFill>
                  <a:srgbClr val="FFC000"/>
                </a:solidFill>
                <a:latin typeface="Calibri" pitchFamily="34" charset="0"/>
                <a:ea typeface="MS Gothic" pitchFamily="49" charset="-128"/>
              </a:rPr>
              <a:t>H2020: World class Science &amp; Enabling Innovation </a:t>
            </a:r>
            <a:r>
              <a:rPr lang="en-US" sz="2800" u="sng" dirty="0" smtClean="0">
                <a:solidFill>
                  <a:srgbClr val="FFC000"/>
                </a:solidFill>
                <a:latin typeface="Calibri" pitchFamily="34" charset="0"/>
                <a:ea typeface="MS Gothic" pitchFamily="49" charset="-128"/>
              </a:rPr>
              <a:t/>
            </a:r>
            <a:br>
              <a:rPr lang="en-US" sz="2800" u="sng" dirty="0" smtClean="0">
                <a:solidFill>
                  <a:srgbClr val="FFC000"/>
                </a:solidFill>
                <a:latin typeface="Calibri" pitchFamily="34" charset="0"/>
                <a:ea typeface="MS Gothic" pitchFamily="49" charset="-128"/>
              </a:rPr>
            </a:br>
            <a:r>
              <a:rPr lang="en-US" sz="2800" u="sng" dirty="0" smtClean="0">
                <a:solidFill>
                  <a:srgbClr val="FFC000"/>
                </a:solidFill>
                <a:latin typeface="Calibri" pitchFamily="34" charset="0"/>
                <a:ea typeface="MS Gothic" pitchFamily="49" charset="-128"/>
              </a:rPr>
              <a:t>80 </a:t>
            </a:r>
            <a:r>
              <a:rPr lang="en-US" sz="2800" u="sng" dirty="0">
                <a:solidFill>
                  <a:srgbClr val="FFC000"/>
                </a:solidFill>
                <a:latin typeface="Calibri" pitchFamily="34" charset="0"/>
                <a:ea typeface="MS Gothic" pitchFamily="49" charset="-128"/>
              </a:rPr>
              <a:t>billion EUR</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contenu 1"/>
          <p:cNvSpPr>
            <a:spLocks noGrp="1"/>
          </p:cNvSpPr>
          <p:nvPr>
            <p:ph idx="1"/>
          </p:nvPr>
        </p:nvSpPr>
        <p:spPr/>
        <p:txBody>
          <a:bodyPr/>
          <a:lstStyle/>
          <a:p>
            <a:endParaRPr lang="fr-FR" dirty="0"/>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201" y="2708920"/>
            <a:ext cx="5237755" cy="3132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C:\Users\vukelkr\Desktop\H2020 - pres logo.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94955" y="2708920"/>
            <a:ext cx="3324842" cy="3132000"/>
          </a:xfrm>
          <a:prstGeom prst="rect">
            <a:avLst/>
          </a:prstGeom>
          <a:noFill/>
          <a:ln w="25400">
            <a:solidFill>
              <a:srgbClr val="FFFFFF"/>
            </a:solidFill>
          </a:ln>
          <a:scene3d>
            <a:camera prst="orthographicFront"/>
            <a:lightRig rig="soft" dir="t"/>
          </a:scene3d>
          <a:sp3d prstMaterial="matte">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4369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3384376" cy="1296144"/>
          </a:xfrm>
        </p:spPr>
        <p:txBody>
          <a:bodyPr/>
          <a:lstStyle/>
          <a:p>
            <a:r>
              <a:rPr lang="fr-FR" dirty="0">
                <a:solidFill>
                  <a:schemeClr val="bg1"/>
                </a:solidFill>
              </a:rPr>
              <a:t>Society and Enterprise</a:t>
            </a:r>
          </a:p>
        </p:txBody>
      </p:sp>
      <p:pic>
        <p:nvPicPr>
          <p:cNvPr id="3" name="Picture 2"/>
          <p:cNvPicPr>
            <a:picLocks noChangeAspect="1" noChangeArrowheads="1"/>
          </p:cNvPicPr>
          <p:nvPr/>
        </p:nvPicPr>
        <p:blipFill>
          <a:blip r:embed="rId2" cstate="print"/>
          <a:srcRect l="849"/>
          <a:stretch>
            <a:fillRect/>
          </a:stretch>
        </p:blipFill>
        <p:spPr bwMode="auto">
          <a:xfrm>
            <a:off x="323528" y="1772816"/>
            <a:ext cx="8412440" cy="4613697"/>
          </a:xfrm>
          <a:prstGeom prst="rect">
            <a:avLst/>
          </a:prstGeom>
          <a:noFill/>
          <a:ln w="9525">
            <a:noFill/>
            <a:miter lim="800000"/>
            <a:headEnd/>
            <a:tailEnd/>
          </a:ln>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7" name="ZoneTexte 6"/>
          <p:cNvSpPr txBox="1"/>
          <p:nvPr/>
        </p:nvSpPr>
        <p:spPr>
          <a:xfrm>
            <a:off x="2915816" y="949951"/>
            <a:ext cx="3888432" cy="461665"/>
          </a:xfrm>
          <a:prstGeom prst="rect">
            <a:avLst/>
          </a:prstGeom>
          <a:noFill/>
        </p:spPr>
        <p:txBody>
          <a:bodyPr wrap="square" rtlCol="0" anchor="ctr">
            <a:spAutoFit/>
          </a:bodyPr>
          <a:lstStyle/>
          <a:p>
            <a:pPr algn="ctr">
              <a:defRPr/>
            </a:pPr>
            <a:r>
              <a:rPr lang="fr-FR" b="1" dirty="0">
                <a:solidFill>
                  <a:srgbClr val="F7C943"/>
                </a:solidFill>
                <a:latin typeface="Calibri"/>
              </a:rPr>
              <a:t>Society and entreprise panel</a:t>
            </a:r>
          </a:p>
        </p:txBody>
      </p:sp>
    </p:spTree>
    <p:extLst>
      <p:ext uri="{BB962C8B-B14F-4D97-AF65-F5344CB8AC3E}">
        <p14:creationId xmlns:p14="http://schemas.microsoft.com/office/powerpoint/2010/main" val="1595271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4283968" y="2636912"/>
            <a:ext cx="86409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8" name="Rectangle 7"/>
          <p:cNvSpPr/>
          <p:nvPr/>
        </p:nvSpPr>
        <p:spPr>
          <a:xfrm>
            <a:off x="395536" y="2492896"/>
            <a:ext cx="144016" cy="230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9" name="Rectangle 8"/>
          <p:cNvSpPr/>
          <p:nvPr/>
        </p:nvSpPr>
        <p:spPr>
          <a:xfrm>
            <a:off x="4211960" y="5085184"/>
            <a:ext cx="45365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0" name="ZoneTexte 9"/>
          <p:cNvSpPr txBox="1"/>
          <p:nvPr/>
        </p:nvSpPr>
        <p:spPr>
          <a:xfrm>
            <a:off x="3923928" y="2132856"/>
            <a:ext cx="4968552" cy="30469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rPr>
              <a:t>Features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spc="0" normalizeH="0" baseline="0" noProof="0" dirty="0">
              <a:ln>
                <a:noFill/>
              </a:ln>
              <a:solidFill>
                <a:srgbClr val="FFC000"/>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Outgoing phase in a Third Country (from 12 to 24 months)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Mandatory 12 month return phase to the beneficiary located in a MS or AC</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Mandatory letter of commitment from the partner </a:t>
            </a:r>
            <a:r>
              <a:rPr kumimoji="0" lang="en-US" sz="1600" b="0"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organisation</a:t>
            </a: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pic>
        <p:nvPicPr>
          <p:cNvPr id="11"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ZoneTexte 13"/>
          <p:cNvSpPr txBox="1"/>
          <p:nvPr/>
        </p:nvSpPr>
        <p:spPr>
          <a:xfrm>
            <a:off x="2915816" y="949951"/>
            <a:ext cx="3888432" cy="461665"/>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Global </a:t>
            </a:r>
            <a:r>
              <a:rPr kumimoji="0" lang="fr-FR" sz="2400" b="1" i="0" u="none" strike="noStrike" kern="1200" cap="none" spc="0" normalizeH="0" baseline="0" noProof="0" dirty="0" err="1">
                <a:ln>
                  <a:noFill/>
                </a:ln>
                <a:solidFill>
                  <a:srgbClr val="F7C943"/>
                </a:solidFill>
                <a:effectLst/>
                <a:uLnTx/>
                <a:uFillTx/>
                <a:latin typeface="Calibri"/>
                <a:ea typeface="ＭＳ Ｐゴシック" pitchFamily="34" charset="-128"/>
                <a:cs typeface="+mn-cs"/>
              </a:rPr>
              <a:t>Fellowships</a:t>
            </a:r>
            <a:endParaRPr kumimoji="0" lang="fr-FR" sz="2400" b="1" i="0" u="none" strike="noStrike" kern="1200" cap="none" spc="0" normalizeH="0" baseline="0" noProof="0" dirty="0">
              <a:ln>
                <a:noFill/>
              </a:ln>
              <a:solidFill>
                <a:srgbClr val="F7C943"/>
              </a:solidFill>
              <a:effectLst/>
              <a:uLnTx/>
              <a:uFillTx/>
              <a:latin typeface="Calibri"/>
              <a:ea typeface="ＭＳ Ｐゴシック" pitchFamily="34" charset="-128"/>
              <a:cs typeface="+mn-cs"/>
            </a:endParaRPr>
          </a:p>
        </p:txBody>
      </p:sp>
      <p:grpSp>
        <p:nvGrpSpPr>
          <p:cNvPr id="15" name="Groupe 14"/>
          <p:cNvGrpSpPr/>
          <p:nvPr/>
        </p:nvGrpSpPr>
        <p:grpSpPr>
          <a:xfrm>
            <a:off x="208199" y="2627598"/>
            <a:ext cx="4024747" cy="1602803"/>
            <a:chOff x="1242438" y="2996044"/>
            <a:chExt cx="4024747" cy="1602803"/>
          </a:xfrm>
        </p:grpSpPr>
        <p:grpSp>
          <p:nvGrpSpPr>
            <p:cNvPr id="16" name="Groupe 15"/>
            <p:cNvGrpSpPr>
              <a:grpSpLocks/>
            </p:cNvGrpSpPr>
            <p:nvPr/>
          </p:nvGrpSpPr>
          <p:grpSpPr bwMode="auto">
            <a:xfrm>
              <a:off x="1242438" y="2996044"/>
              <a:ext cx="3549650" cy="1584325"/>
              <a:chOff x="473491" y="3573016"/>
              <a:chExt cx="3548666" cy="1585113"/>
            </a:xfrm>
          </p:grpSpPr>
          <p:pic>
            <p:nvPicPr>
              <p:cNvPr id="18" name="Picture 6" descr="https://ec.europa.eu/digital-agenda/sites/digital-agenda/files/styles/large/public/worl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14" y="3573016"/>
                <a:ext cx="1179512"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partyka\Desktop\imagesCAZ24H2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095" y="3645074"/>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Connecteur droit avec flèche 19"/>
              <p:cNvCxnSpPr/>
              <p:nvPr/>
            </p:nvCxnSpPr>
            <p:spPr>
              <a:xfrm flipH="1">
                <a:off x="1686005" y="4011384"/>
                <a:ext cx="914147" cy="0"/>
              </a:xfrm>
              <a:prstGeom prst="straightConnector1">
                <a:avLst/>
              </a:prstGeom>
              <a:noFill/>
              <a:ln w="12700" cap="flat" cmpd="sng" algn="ctr">
                <a:solidFill>
                  <a:sysClr val="windowText" lastClr="000000"/>
                </a:solidFill>
                <a:prstDash val="solid"/>
                <a:miter lim="800000"/>
                <a:tailEnd type="arrow"/>
              </a:ln>
              <a:effectLst/>
            </p:spPr>
          </p:cxnSp>
          <p:cxnSp>
            <p:nvCxnSpPr>
              <p:cNvPr id="21" name="Connecteur droit avec flèche 20"/>
              <p:cNvCxnSpPr/>
              <p:nvPr/>
            </p:nvCxnSpPr>
            <p:spPr>
              <a:xfrm>
                <a:off x="2006591" y="4240098"/>
                <a:ext cx="915734" cy="0"/>
              </a:xfrm>
              <a:prstGeom prst="straightConnector1">
                <a:avLst/>
              </a:prstGeom>
              <a:noFill/>
              <a:ln w="12700" cap="flat" cmpd="sng" algn="ctr">
                <a:solidFill>
                  <a:sysClr val="windowText" lastClr="000000"/>
                </a:solidFill>
                <a:prstDash val="solid"/>
                <a:miter lim="800000"/>
                <a:tailEnd type="arrow"/>
              </a:ln>
              <a:effectLst/>
            </p:spPr>
          </p:cxnSp>
          <p:sp>
            <p:nvSpPr>
              <p:cNvPr id="22" name="ZoneTexte 9"/>
              <p:cNvSpPr txBox="1">
                <a:spLocks noChangeArrowheads="1"/>
              </p:cNvSpPr>
              <p:nvPr/>
            </p:nvSpPr>
            <p:spPr bwMode="auto">
              <a:xfrm>
                <a:off x="473491" y="4634909"/>
                <a:ext cx="1422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5B9BD5"/>
                    </a:solidFill>
                    <a:effectLst/>
                    <a:uLnTx/>
                    <a:uFillTx/>
                    <a:latin typeface="Calibri"/>
                    <a:ea typeface="ＭＳ Ｐゴシック" pitchFamily="34" charset="-128"/>
                    <a:cs typeface="Arial" charset="0"/>
                  </a:rPr>
                  <a:t>International </a:t>
                </a:r>
                <a:r>
                  <a:rPr kumimoji="0" lang="fr-FR" altLang="fr-FR" sz="1400" b="1" i="0" u="none" strike="noStrike" kern="1200" cap="none" spc="0" normalizeH="0" baseline="0" noProof="0" dirty="0" smtClean="0">
                    <a:ln>
                      <a:noFill/>
                    </a:ln>
                    <a:solidFill>
                      <a:srgbClr val="5B9BD5"/>
                    </a:solidFill>
                    <a:effectLst/>
                    <a:uLnTx/>
                    <a:uFillTx/>
                    <a:latin typeface="Calibri"/>
                    <a:ea typeface="ＭＳ Ｐゴシック" pitchFamily="34" charset="-128"/>
                    <a:cs typeface="Arial" charset="0"/>
                  </a:rPr>
                  <a:t>(Not MS / AC)</a:t>
                </a:r>
                <a:endParaRPr kumimoji="0" lang="fr-FR" altLang="fr-FR" sz="1400" b="1" i="0" u="none" strike="noStrike" kern="1200" cap="none" spc="0" normalizeH="0" baseline="0" noProof="0" dirty="0">
                  <a:ln>
                    <a:noFill/>
                  </a:ln>
                  <a:solidFill>
                    <a:srgbClr val="5B9BD5"/>
                  </a:solidFill>
                  <a:effectLst/>
                  <a:uLnTx/>
                  <a:uFillTx/>
                  <a:latin typeface="Calibri"/>
                  <a:ea typeface="ＭＳ Ｐゴシック" pitchFamily="34" charset="-128"/>
                  <a:cs typeface="Arial" charset="0"/>
                </a:endParaRPr>
              </a:p>
            </p:txBody>
          </p:sp>
          <p:sp>
            <p:nvSpPr>
              <p:cNvPr id="23" name="ZoneTexte 10"/>
              <p:cNvSpPr txBox="1">
                <a:spLocks noChangeArrowheads="1"/>
              </p:cNvSpPr>
              <p:nvPr/>
            </p:nvSpPr>
            <p:spPr bwMode="auto">
              <a:xfrm>
                <a:off x="1493681" y="3663103"/>
                <a:ext cx="1628259" cy="3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smtClean="0">
                    <a:ln>
                      <a:noFill/>
                    </a:ln>
                    <a:solidFill>
                      <a:srgbClr val="C00000"/>
                    </a:solidFill>
                    <a:effectLst/>
                    <a:uLnTx/>
                    <a:uFillTx/>
                    <a:latin typeface="Calibri"/>
                    <a:ea typeface="ＭＳ Ｐゴシック" pitchFamily="34" charset="-128"/>
                    <a:cs typeface="Arial" charset="0"/>
                  </a:rPr>
                  <a:t>Outgoing</a:t>
                </a:r>
                <a:r>
                  <a:rPr kumimoji="0" lang="fr-FR" altLang="fr-FR" sz="1400" b="1" i="0" u="none" strike="noStrike" kern="1200" cap="none" spc="0" normalizeH="0" baseline="0" noProof="0" dirty="0" smtClean="0">
                    <a:ln>
                      <a:noFill/>
                    </a:ln>
                    <a:solidFill>
                      <a:srgbClr val="C00000"/>
                    </a:solidFill>
                    <a:effectLst/>
                    <a:uLnTx/>
                    <a:uFillTx/>
                    <a:latin typeface="Calibri"/>
                    <a:ea typeface="ＭＳ Ｐゴシック" pitchFamily="34" charset="-128"/>
                    <a:cs typeface="Arial" charset="0"/>
                  </a:rPr>
                  <a:t> phase</a:t>
                </a:r>
                <a:endParaRPr kumimoji="0" lang="fr-FR" altLang="fr-FR" sz="1400" b="1" i="0" u="none" strike="noStrike" kern="1200" cap="none" spc="0" normalizeH="0" baseline="0" noProof="0" dirty="0">
                  <a:ln>
                    <a:noFill/>
                  </a:ln>
                  <a:solidFill>
                    <a:srgbClr val="C00000"/>
                  </a:solidFill>
                  <a:effectLst/>
                  <a:uLnTx/>
                  <a:uFillTx/>
                  <a:latin typeface="Calibri"/>
                  <a:ea typeface="ＭＳ Ｐゴシック" pitchFamily="34" charset="-128"/>
                  <a:cs typeface="Arial" charset="0"/>
                </a:endParaRPr>
              </a:p>
            </p:txBody>
          </p:sp>
          <p:sp>
            <p:nvSpPr>
              <p:cNvPr id="24" name="ZoneTexte 11"/>
              <p:cNvSpPr txBox="1">
                <a:spLocks noChangeArrowheads="1"/>
              </p:cNvSpPr>
              <p:nvPr/>
            </p:nvSpPr>
            <p:spPr bwMode="auto">
              <a:xfrm>
                <a:off x="1798394" y="4247507"/>
                <a:ext cx="1405773" cy="30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smtClean="0">
                    <a:ln>
                      <a:noFill/>
                    </a:ln>
                    <a:solidFill>
                      <a:srgbClr val="C00000"/>
                    </a:solidFill>
                    <a:effectLst/>
                    <a:uLnTx/>
                    <a:uFillTx/>
                    <a:latin typeface="Calibri"/>
                    <a:ea typeface="ＭＳ Ｐゴシック" pitchFamily="34" charset="-128"/>
                    <a:cs typeface="Arial" charset="0"/>
                  </a:rPr>
                  <a:t>Return phase</a:t>
                </a:r>
                <a:endParaRPr kumimoji="0" lang="fr-FR" altLang="fr-FR" sz="1400" b="1" i="0" u="none" strike="noStrike" kern="1200" cap="none" spc="0" normalizeH="0" baseline="0" noProof="0" dirty="0">
                  <a:ln>
                    <a:noFill/>
                  </a:ln>
                  <a:solidFill>
                    <a:srgbClr val="C00000"/>
                  </a:solidFill>
                  <a:effectLst/>
                  <a:uLnTx/>
                  <a:uFillTx/>
                  <a:latin typeface="Calibri"/>
                  <a:ea typeface="ＭＳ Ｐゴシック" pitchFamily="34" charset="-128"/>
                  <a:cs typeface="Arial" charset="0"/>
                </a:endParaRPr>
              </a:p>
            </p:txBody>
          </p:sp>
        </p:grpSp>
        <p:sp>
          <p:nvSpPr>
            <p:cNvPr id="17" name="ZoneTexte 9"/>
            <p:cNvSpPr txBox="1">
              <a:spLocks noChangeArrowheads="1"/>
            </p:cNvSpPr>
            <p:nvPr/>
          </p:nvSpPr>
          <p:spPr bwMode="auto">
            <a:xfrm>
              <a:off x="3317235" y="4075627"/>
              <a:ext cx="194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err="1" smtClean="0">
                  <a:ln>
                    <a:noFill/>
                  </a:ln>
                  <a:solidFill>
                    <a:srgbClr val="00B050"/>
                  </a:solidFill>
                  <a:effectLst/>
                  <a:uLnTx/>
                  <a:uFillTx/>
                  <a:latin typeface="Calibri"/>
                  <a:ea typeface="ＭＳ Ｐゴシック" pitchFamily="34" charset="-128"/>
                  <a:cs typeface="Arial" charset="0"/>
                </a:rPr>
                <a:t>Member</a:t>
              </a:r>
              <a:r>
                <a:rPr kumimoji="0" lang="fr-FR" altLang="fr-FR" sz="1400" b="1" i="0" u="none" strike="noStrike" kern="1200" cap="none" spc="0" normalizeH="0" baseline="0" noProof="0" dirty="0" smtClean="0">
                  <a:ln>
                    <a:noFill/>
                  </a:ln>
                  <a:solidFill>
                    <a:srgbClr val="00B050"/>
                  </a:solidFill>
                  <a:effectLst/>
                  <a:uLnTx/>
                  <a:uFillTx/>
                  <a:latin typeface="Calibri"/>
                  <a:ea typeface="ＭＳ Ｐゴシック" pitchFamily="34" charset="-128"/>
                  <a:cs typeface="Arial" charset="0"/>
                </a:rPr>
                <a:t> State / Associated Country</a:t>
              </a:r>
              <a:endParaRPr kumimoji="0" lang="fr-FR" altLang="fr-FR" sz="1400" b="1" i="0" u="none" strike="noStrike" kern="1200" cap="none" spc="0" normalizeH="0" baseline="0" noProof="0" dirty="0">
                <a:ln>
                  <a:noFill/>
                </a:ln>
                <a:solidFill>
                  <a:srgbClr val="00B050"/>
                </a:solidFill>
                <a:effectLst/>
                <a:uLnTx/>
                <a:uFillTx/>
                <a:latin typeface="Calibri"/>
                <a:ea typeface="ＭＳ Ｐゴシック" pitchFamily="34" charset="-128"/>
                <a:cs typeface="Arial" charset="0"/>
              </a:endParaRPr>
            </a:p>
          </p:txBody>
        </p:sp>
      </p:grpSp>
    </p:spTree>
    <p:extLst>
      <p:ext uri="{BB962C8B-B14F-4D97-AF65-F5344CB8AC3E}">
        <p14:creationId xmlns:p14="http://schemas.microsoft.com/office/powerpoint/2010/main" val="2195860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Espace réservé du contenu 2"/>
          <p:cNvSpPr>
            <a:spLocks noGrp="1"/>
          </p:cNvSpPr>
          <p:nvPr>
            <p:ph idx="1"/>
          </p:nvPr>
        </p:nvSpPr>
        <p:spPr>
          <a:xfrm>
            <a:off x="467544" y="1988840"/>
            <a:ext cx="8229600" cy="4536504"/>
          </a:xfrm>
        </p:spPr>
        <p:txBody>
          <a:bodyPr>
            <a:normAutofit/>
          </a:bodyPr>
          <a:lstStyle/>
          <a:p>
            <a:pPr algn="just"/>
            <a:r>
              <a:rPr lang="fr-FR" sz="1800" dirty="0">
                <a:latin typeface="Calibri" pitchFamily="34" charset="0"/>
              </a:rPr>
              <a:t>One </a:t>
            </a:r>
            <a:r>
              <a:rPr lang="fr-FR" sz="1800" dirty="0" err="1">
                <a:latin typeface="Calibri" pitchFamily="34" charset="0"/>
              </a:rPr>
              <a:t>experienced</a:t>
            </a:r>
            <a:r>
              <a:rPr lang="fr-FR" sz="1800" dirty="0">
                <a:latin typeface="Calibri" pitchFamily="34" charset="0"/>
              </a:rPr>
              <a:t> </a:t>
            </a:r>
            <a:r>
              <a:rPr lang="fr-FR" sz="1800" dirty="0" err="1">
                <a:latin typeface="Calibri" pitchFamily="34" charset="0"/>
              </a:rPr>
              <a:t>researcher</a:t>
            </a:r>
            <a:r>
              <a:rPr lang="fr-FR" sz="1800" dirty="0">
                <a:latin typeface="Calibri" pitchFamily="34" charset="0"/>
              </a:rPr>
              <a:t> </a:t>
            </a:r>
            <a:r>
              <a:rPr lang="fr-FR" sz="1800" dirty="0" err="1">
                <a:latin typeface="Calibri" pitchFamily="34" charset="0"/>
              </a:rPr>
              <a:t>applies</a:t>
            </a:r>
            <a:r>
              <a:rPr lang="fr-FR" sz="1800" dirty="0">
                <a:latin typeface="Calibri" pitchFamily="34" charset="0"/>
              </a:rPr>
              <a:t> </a:t>
            </a:r>
            <a:r>
              <a:rPr lang="fr-FR" sz="1800" dirty="0" err="1">
                <a:latin typeface="Calibri" pitchFamily="34" charset="0"/>
              </a:rPr>
              <a:t>jointly</a:t>
            </a:r>
            <a:r>
              <a:rPr lang="fr-FR" sz="1800" dirty="0">
                <a:latin typeface="Calibri" pitchFamily="34" charset="0"/>
              </a:rPr>
              <a:t> </a:t>
            </a:r>
            <a:r>
              <a:rPr lang="fr-FR" sz="1800" dirty="0" err="1">
                <a:latin typeface="Calibri" pitchFamily="34" charset="0"/>
              </a:rPr>
              <a:t>with</a:t>
            </a:r>
            <a:r>
              <a:rPr lang="fr-FR" sz="1800" dirty="0">
                <a:latin typeface="Calibri" pitchFamily="34" charset="0"/>
              </a:rPr>
              <a:t> one host institution </a:t>
            </a:r>
            <a:r>
              <a:rPr lang="fr-FR" sz="1800" dirty="0" err="1">
                <a:latin typeface="Calibri" pitchFamily="34" charset="0"/>
              </a:rPr>
              <a:t>located</a:t>
            </a:r>
            <a:r>
              <a:rPr lang="fr-FR" sz="1800" dirty="0">
                <a:latin typeface="Calibri" pitchFamily="34" charset="0"/>
              </a:rPr>
              <a:t> in a MS or AC for a </a:t>
            </a:r>
            <a:r>
              <a:rPr lang="fr-FR" sz="1800" dirty="0" err="1">
                <a:latin typeface="Calibri" pitchFamily="34" charset="0"/>
              </a:rPr>
              <a:t>research</a:t>
            </a:r>
            <a:r>
              <a:rPr lang="fr-FR" sz="1800" dirty="0">
                <a:latin typeface="Calibri" pitchFamily="34" charset="0"/>
              </a:rPr>
              <a:t>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that</a:t>
            </a:r>
            <a:r>
              <a:rPr lang="fr-FR" sz="1800" dirty="0">
                <a:latin typeface="Calibri" pitchFamily="34" charset="0"/>
              </a:rPr>
              <a:t> has an initial </a:t>
            </a:r>
            <a:r>
              <a:rPr lang="fr-FR" sz="1800" dirty="0" err="1">
                <a:latin typeface="Calibri" pitchFamily="34" charset="0"/>
              </a:rPr>
              <a:t>outgoing</a:t>
            </a:r>
            <a:r>
              <a:rPr lang="fr-FR" sz="1800" dirty="0">
                <a:latin typeface="Calibri" pitchFamily="34" charset="0"/>
              </a:rPr>
              <a:t> phase in Partner Organisation in a </a:t>
            </a:r>
            <a:r>
              <a:rPr lang="fr-FR" sz="1800" dirty="0" err="1">
                <a:latin typeface="Calibri" pitchFamily="34" charset="0"/>
              </a:rPr>
              <a:t>Third</a:t>
            </a:r>
            <a:r>
              <a:rPr lang="fr-FR" sz="1800" dirty="0">
                <a:latin typeface="Calibri" pitchFamily="34" charset="0"/>
              </a:rPr>
              <a:t> Country and the </a:t>
            </a:r>
            <a:r>
              <a:rPr lang="fr-FR" sz="1800" dirty="0" err="1">
                <a:latin typeface="Calibri" pitchFamily="34" charset="0"/>
              </a:rPr>
              <a:t>whole</a:t>
            </a:r>
            <a:r>
              <a:rPr lang="fr-FR" sz="1800" dirty="0">
                <a:latin typeface="Calibri" pitchFamily="34" charset="0"/>
              </a:rPr>
              <a:t> </a:t>
            </a:r>
            <a:r>
              <a:rPr lang="fr-FR" sz="1800" dirty="0" err="1">
                <a:latin typeface="Calibri" pitchFamily="34" charset="0"/>
              </a:rPr>
              <a:t>project</a:t>
            </a:r>
            <a:r>
              <a:rPr lang="fr-FR" sz="1800" dirty="0">
                <a:latin typeface="Calibri" pitchFamily="34" charset="0"/>
              </a:rPr>
              <a:t> </a:t>
            </a:r>
            <a:r>
              <a:rPr lang="fr-FR" sz="1800" dirty="0" err="1">
                <a:latin typeface="Calibri" pitchFamily="34" charset="0"/>
              </a:rPr>
              <a:t>can</a:t>
            </a:r>
            <a:r>
              <a:rPr lang="fr-FR" sz="1800" dirty="0">
                <a:latin typeface="Calibri" pitchFamily="34" charset="0"/>
              </a:rPr>
              <a:t> last </a:t>
            </a:r>
            <a:r>
              <a:rPr lang="fr-FR" sz="1800" dirty="0" err="1">
                <a:latin typeface="Calibri" pitchFamily="34" charset="0"/>
              </a:rPr>
              <a:t>between</a:t>
            </a:r>
            <a:r>
              <a:rPr lang="fr-FR" sz="1800" dirty="0">
                <a:latin typeface="Calibri" pitchFamily="34" charset="0"/>
              </a:rPr>
              <a:t> 24 and 36 </a:t>
            </a:r>
            <a:r>
              <a:rPr lang="fr-FR" sz="1800" dirty="0" err="1">
                <a:latin typeface="Calibri" pitchFamily="34" charset="0"/>
              </a:rPr>
              <a:t>months</a:t>
            </a:r>
            <a:endParaRPr lang="fr-FR" sz="1800" dirty="0">
              <a:latin typeface="Calibri" pitchFamily="34" charset="0"/>
            </a:endParaRPr>
          </a:p>
          <a:p>
            <a:pPr algn="just"/>
            <a:endParaRPr lang="fr-FR" sz="1800" b="0" dirty="0">
              <a:latin typeface="Calibri" pitchFamily="34" charset="0"/>
            </a:endParaRPr>
          </a:p>
          <a:p>
            <a:pPr algn="just"/>
            <a:r>
              <a:rPr lang="fr-FR" sz="1800" u="sng" dirty="0">
                <a:latin typeface="Calibri" pitchFamily="34" charset="0"/>
              </a:rPr>
              <a:t>Partner organisation</a:t>
            </a:r>
          </a:p>
          <a:p>
            <a:pPr algn="just">
              <a:buFont typeface="Wingdings" pitchFamily="2" charset="2"/>
              <a:buChar char="ü"/>
            </a:pPr>
            <a:r>
              <a:rPr lang="fr-FR" sz="1800" b="0" dirty="0">
                <a:latin typeface="Calibri" pitchFamily="34" charset="0"/>
              </a:rPr>
              <a:t>Location : </a:t>
            </a:r>
            <a:r>
              <a:rPr lang="fr-FR" sz="1800" b="0" dirty="0" err="1">
                <a:latin typeface="Calibri" pitchFamily="34" charset="0"/>
              </a:rPr>
              <a:t>Third</a:t>
            </a:r>
            <a:r>
              <a:rPr lang="fr-FR" sz="1800" b="0" dirty="0">
                <a:latin typeface="Calibri" pitchFamily="34" charset="0"/>
              </a:rPr>
              <a:t> Country (not MS or AC)</a:t>
            </a:r>
          </a:p>
          <a:p>
            <a:pPr algn="just">
              <a:buFont typeface="Wingdings" pitchFamily="2" charset="2"/>
              <a:buChar char="ü"/>
            </a:pPr>
            <a:r>
              <a:rPr lang="fr-FR" sz="1800" b="0" dirty="0" err="1">
                <a:latin typeface="Calibri" pitchFamily="34" charset="0"/>
              </a:rPr>
              <a:t>Sector</a:t>
            </a:r>
            <a:r>
              <a:rPr lang="fr-FR" sz="1800" b="0" dirty="0">
                <a:latin typeface="Calibri" pitchFamily="34" charset="0"/>
              </a:rPr>
              <a:t> : </a:t>
            </a:r>
            <a:r>
              <a:rPr lang="fr-FR" sz="1800" b="0" dirty="0" err="1">
                <a:latin typeface="Calibri" pitchFamily="34" charset="0"/>
              </a:rPr>
              <a:t>Academic</a:t>
            </a:r>
            <a:r>
              <a:rPr lang="fr-FR" sz="1800" b="0" dirty="0">
                <a:latin typeface="Calibri" pitchFamily="34" charset="0"/>
              </a:rPr>
              <a:t> or non-</a:t>
            </a:r>
            <a:r>
              <a:rPr lang="fr-FR" sz="1800" b="0" dirty="0" err="1">
                <a:latin typeface="Calibri" pitchFamily="34" charset="0"/>
              </a:rPr>
              <a:t>academic</a:t>
            </a:r>
            <a:endParaRPr lang="fr-FR" sz="1800" b="0" dirty="0">
              <a:latin typeface="Calibri" pitchFamily="34" charset="0"/>
            </a:endParaRPr>
          </a:p>
          <a:p>
            <a:pPr algn="just">
              <a:buFont typeface="Wingdings" pitchFamily="2" charset="2"/>
              <a:buChar char="ü"/>
            </a:pPr>
            <a:r>
              <a:rPr lang="fr-FR" sz="1800" b="0" dirty="0">
                <a:latin typeface="Calibri" pitchFamily="34" charset="0"/>
              </a:rPr>
              <a:t>International Organisations</a:t>
            </a:r>
          </a:p>
          <a:p>
            <a:pPr algn="just">
              <a:buFont typeface="Wingdings" pitchFamily="2" charset="2"/>
              <a:buChar char="ü"/>
            </a:pPr>
            <a:r>
              <a:rPr lang="fr-FR" sz="1800" b="0" dirty="0" err="1">
                <a:latin typeface="Calibri" pitchFamily="34" charset="0"/>
              </a:rPr>
              <a:t>Nominates</a:t>
            </a:r>
            <a:r>
              <a:rPr lang="fr-FR" sz="1800" b="0" dirty="0">
                <a:latin typeface="Calibri" pitchFamily="34" charset="0"/>
              </a:rPr>
              <a:t> a </a:t>
            </a:r>
            <a:r>
              <a:rPr lang="fr-FR" sz="1800" b="0" dirty="0" err="1">
                <a:latin typeface="Calibri" pitchFamily="34" charset="0"/>
              </a:rPr>
              <a:t>Supervisor</a:t>
            </a:r>
            <a:r>
              <a:rPr lang="fr-FR" sz="1800" b="0" dirty="0">
                <a:latin typeface="Calibri" pitchFamily="34" charset="0"/>
              </a:rPr>
              <a:t> for the </a:t>
            </a:r>
            <a:r>
              <a:rPr lang="fr-FR" sz="1800" b="0" dirty="0" err="1">
                <a:latin typeface="Calibri" pitchFamily="34" charset="0"/>
              </a:rPr>
              <a:t>researcher</a:t>
            </a:r>
            <a:endParaRPr lang="fr-FR" sz="1800" b="0" dirty="0">
              <a:latin typeface="Calibri" pitchFamily="34" charset="0"/>
            </a:endParaRPr>
          </a:p>
          <a:p>
            <a:pPr algn="just">
              <a:buFont typeface="Wingdings" pitchFamily="2" charset="2"/>
              <a:buChar char="ü"/>
            </a:pPr>
            <a:r>
              <a:rPr lang="fr-FR" sz="1800" b="0" dirty="0" err="1">
                <a:latin typeface="Calibri" pitchFamily="34" charset="0"/>
              </a:rPr>
              <a:t>Provides</a:t>
            </a:r>
            <a:r>
              <a:rPr lang="fr-FR" sz="1800" b="0" dirty="0">
                <a:latin typeface="Calibri" pitchFamily="34" charset="0"/>
              </a:rPr>
              <a:t> the </a:t>
            </a:r>
            <a:r>
              <a:rPr lang="fr-FR" sz="1800" b="0" dirty="0" err="1">
                <a:latin typeface="Calibri" pitchFamily="34" charset="0"/>
              </a:rPr>
              <a:t>Commitment</a:t>
            </a:r>
            <a:r>
              <a:rPr lang="fr-FR" sz="1800" b="0" dirty="0">
                <a:latin typeface="Calibri" pitchFamily="34" charset="0"/>
              </a:rPr>
              <a:t> </a:t>
            </a:r>
            <a:r>
              <a:rPr lang="fr-FR" sz="1800" b="0" dirty="0" err="1">
                <a:latin typeface="Calibri" pitchFamily="34" charset="0"/>
              </a:rPr>
              <a:t>Letter</a:t>
            </a:r>
            <a:r>
              <a:rPr lang="fr-FR" sz="1800" b="0" dirty="0">
                <a:latin typeface="Calibri" pitchFamily="34" charset="0"/>
              </a:rPr>
              <a:t> </a:t>
            </a:r>
            <a:r>
              <a:rPr lang="fr-FR" sz="1800" b="0" dirty="0" err="1">
                <a:latin typeface="Calibri" pitchFamily="34" charset="0"/>
              </a:rPr>
              <a:t>signed</a:t>
            </a:r>
            <a:r>
              <a:rPr lang="fr-FR" sz="1800" b="0" dirty="0">
                <a:latin typeface="Calibri" pitchFamily="34" charset="0"/>
              </a:rPr>
              <a:t> by the </a:t>
            </a:r>
            <a:r>
              <a:rPr lang="fr-FR" sz="1800" b="0" dirty="0" err="1">
                <a:latin typeface="Calibri" pitchFamily="34" charset="0"/>
              </a:rPr>
              <a:t>legal</a:t>
            </a:r>
            <a:r>
              <a:rPr lang="fr-FR" sz="1800" b="0" dirty="0">
                <a:latin typeface="Calibri" pitchFamily="34" charset="0"/>
              </a:rPr>
              <a:t> </a:t>
            </a:r>
            <a:r>
              <a:rPr lang="fr-FR" sz="1800" b="0" dirty="0" err="1">
                <a:latin typeface="Calibri" pitchFamily="34" charset="0"/>
              </a:rPr>
              <a:t>representative</a:t>
            </a:r>
            <a:endParaRPr lang="fr-FR" sz="1800" b="0" dirty="0">
              <a:latin typeface="Calibri" pitchFamily="34" charset="0"/>
            </a:endParaRPr>
          </a:p>
          <a:p>
            <a:pPr algn="just">
              <a:buFont typeface="Wingdings" pitchFamily="2" charset="2"/>
              <a:buChar char="ü"/>
            </a:pPr>
            <a:r>
              <a:rPr lang="fr-FR" sz="1800" b="0" dirty="0" err="1">
                <a:latin typeface="Calibri" pitchFamily="34" charset="0"/>
              </a:rPr>
              <a:t>Does</a:t>
            </a:r>
            <a:r>
              <a:rPr lang="fr-FR" sz="1800" b="0" dirty="0">
                <a:latin typeface="Calibri" pitchFamily="34" charset="0"/>
              </a:rPr>
              <a:t> not </a:t>
            </a:r>
            <a:r>
              <a:rPr lang="fr-FR" sz="1800" b="0" dirty="0" err="1">
                <a:latin typeface="Calibri" pitchFamily="34" charset="0"/>
              </a:rPr>
              <a:t>sign</a:t>
            </a:r>
            <a:r>
              <a:rPr lang="fr-FR" sz="1800" b="0" dirty="0">
                <a:latin typeface="Calibri" pitchFamily="34" charset="0"/>
              </a:rPr>
              <a:t> the Grant Agreement</a:t>
            </a:r>
          </a:p>
          <a:p>
            <a:pPr algn="just">
              <a:buFont typeface="Wingdings" pitchFamily="2" charset="2"/>
              <a:buChar char="ü"/>
            </a:pPr>
            <a:r>
              <a:rPr lang="fr-FR" sz="1800" b="0" dirty="0" err="1">
                <a:latin typeface="Calibri" pitchFamily="34" charset="0"/>
              </a:rPr>
              <a:t>Does</a:t>
            </a:r>
            <a:r>
              <a:rPr lang="fr-FR" sz="1800" b="0" dirty="0">
                <a:latin typeface="Calibri" pitchFamily="34" charset="0"/>
              </a:rPr>
              <a:t> not </a:t>
            </a:r>
            <a:r>
              <a:rPr lang="fr-FR" sz="1800" b="0" dirty="0" err="1">
                <a:latin typeface="Calibri" pitchFamily="34" charset="0"/>
              </a:rPr>
              <a:t>recruit</a:t>
            </a:r>
            <a:r>
              <a:rPr lang="fr-FR" sz="1800" b="0" dirty="0">
                <a:latin typeface="Calibri" pitchFamily="34" charset="0"/>
              </a:rPr>
              <a:t> the </a:t>
            </a:r>
            <a:r>
              <a:rPr lang="fr-FR" sz="1800" b="0" dirty="0" err="1">
                <a:latin typeface="Calibri" pitchFamily="34" charset="0"/>
              </a:rPr>
              <a:t>researcher</a:t>
            </a:r>
            <a:endParaRPr lang="fr-FR" sz="1800" b="0" dirty="0">
              <a:latin typeface="Calibri" pitchFamily="34" charset="0"/>
            </a:endParaRPr>
          </a:p>
          <a:p>
            <a:pPr algn="just">
              <a:buFont typeface="Wingdings" pitchFamily="2" charset="2"/>
              <a:buChar char="ü"/>
            </a:pPr>
            <a:r>
              <a:rPr lang="fr-FR" sz="1800" b="0" dirty="0" err="1">
                <a:latin typeface="Calibri" pitchFamily="34" charset="0"/>
              </a:rPr>
              <a:t>Does</a:t>
            </a:r>
            <a:r>
              <a:rPr lang="fr-FR" sz="1800" b="0" dirty="0">
                <a:latin typeface="Calibri" pitchFamily="34" charset="0"/>
              </a:rPr>
              <a:t> not </a:t>
            </a:r>
            <a:r>
              <a:rPr lang="fr-FR" sz="1800" b="0" dirty="0" err="1">
                <a:latin typeface="Calibri" pitchFamily="34" charset="0"/>
              </a:rPr>
              <a:t>directly</a:t>
            </a:r>
            <a:r>
              <a:rPr lang="fr-FR" sz="1800" b="0" dirty="0">
                <a:latin typeface="Calibri" pitchFamily="34" charset="0"/>
              </a:rPr>
              <a:t> claim </a:t>
            </a:r>
            <a:r>
              <a:rPr lang="fr-FR" sz="1800" b="0" dirty="0" err="1">
                <a:latin typeface="Calibri" pitchFamily="34" charset="0"/>
              </a:rPr>
              <a:t>costs</a:t>
            </a:r>
            <a:r>
              <a:rPr lang="fr-FR" sz="1800" b="0" dirty="0">
                <a:latin typeface="Calibri" pitchFamily="34" charset="0"/>
              </a:rPr>
              <a:t> </a:t>
            </a:r>
            <a:r>
              <a:rPr lang="fr-FR" sz="1800" b="0" dirty="0" err="1">
                <a:latin typeface="Calibri" pitchFamily="34" charset="0"/>
              </a:rPr>
              <a:t>from</a:t>
            </a:r>
            <a:r>
              <a:rPr lang="fr-FR" sz="1800" b="0" dirty="0">
                <a:latin typeface="Calibri" pitchFamily="34" charset="0"/>
              </a:rPr>
              <a:t> the action</a:t>
            </a:r>
          </a:p>
        </p:txBody>
      </p:sp>
      <p:sp>
        <p:nvSpPr>
          <p:cNvPr id="11" name="ZoneTexte 10"/>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Global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4135214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70750"/>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70750"/>
            <a:ext cx="1422878" cy="748884"/>
          </a:xfrm>
          <a:prstGeom prst="rect">
            <a:avLst/>
          </a:prstGeom>
          <a:noFill/>
        </p:spPr>
      </p:pic>
      <p:sp>
        <p:nvSpPr>
          <p:cNvPr id="8" name="Rectangle 7"/>
          <p:cNvSpPr/>
          <p:nvPr/>
        </p:nvSpPr>
        <p:spPr>
          <a:xfrm>
            <a:off x="0" y="10102"/>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p:cNvSpPr txBox="1"/>
          <p:nvPr/>
        </p:nvSpPr>
        <p:spPr>
          <a:xfrm>
            <a:off x="2627784" y="1166784"/>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Global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283650" name="Picture 2"/>
          <p:cNvPicPr>
            <a:picLocks noChangeAspect="1" noChangeArrowheads="1"/>
          </p:cNvPicPr>
          <p:nvPr/>
        </p:nvPicPr>
        <p:blipFill>
          <a:blip r:embed="rId4" cstate="print"/>
          <a:srcRect/>
          <a:stretch>
            <a:fillRect/>
          </a:stretch>
        </p:blipFill>
        <p:spPr bwMode="auto">
          <a:xfrm>
            <a:off x="467544" y="1998942"/>
            <a:ext cx="8554612" cy="3168352"/>
          </a:xfrm>
          <a:prstGeom prst="rect">
            <a:avLst/>
          </a:prstGeom>
          <a:noFill/>
          <a:ln w="9525">
            <a:noFill/>
            <a:miter lim="800000"/>
            <a:headEnd/>
            <a:tailEnd/>
          </a:ln>
        </p:spPr>
      </p:pic>
      <p:sp>
        <p:nvSpPr>
          <p:cNvPr id="2" name="Rectangle 1"/>
          <p:cNvSpPr/>
          <p:nvPr/>
        </p:nvSpPr>
        <p:spPr>
          <a:xfrm>
            <a:off x="1043608" y="4077072"/>
            <a:ext cx="6732525" cy="257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r>
              <a:rPr lang="fr-FR" sz="1200" dirty="0" smtClean="0">
                <a:solidFill>
                  <a:srgbClr val="0F5494"/>
                </a:solidFill>
                <a:latin typeface="+mj-lt"/>
              </a:rPr>
              <a:t>Long-</a:t>
            </a:r>
            <a:r>
              <a:rPr lang="fr-FR" sz="1200" dirty="0" err="1" smtClean="0">
                <a:solidFill>
                  <a:srgbClr val="0F5494"/>
                </a:solidFill>
                <a:latin typeface="+mj-lt"/>
              </a:rPr>
              <a:t>term</a:t>
            </a:r>
            <a:r>
              <a:rPr lang="fr-FR" sz="1200" dirty="0" smtClean="0">
                <a:solidFill>
                  <a:srgbClr val="0F5494"/>
                </a:solidFill>
                <a:latin typeface="+mj-lt"/>
              </a:rPr>
              <a:t> </a:t>
            </a:r>
            <a:r>
              <a:rPr lang="fr-FR" sz="1200" dirty="0" err="1" smtClean="0">
                <a:solidFill>
                  <a:srgbClr val="0F5494"/>
                </a:solidFill>
                <a:latin typeface="+mj-lt"/>
              </a:rPr>
              <a:t>residence</a:t>
            </a:r>
            <a:r>
              <a:rPr lang="fr-FR" sz="1200" dirty="0" smtClean="0">
                <a:solidFill>
                  <a:srgbClr val="0F5494"/>
                </a:solidFill>
                <a:latin typeface="+mj-lt"/>
              </a:rPr>
              <a:t> </a:t>
            </a:r>
            <a:r>
              <a:rPr lang="fr-FR" sz="1200" dirty="0" err="1" smtClean="0">
                <a:solidFill>
                  <a:srgbClr val="0F5494"/>
                </a:solidFill>
                <a:latin typeface="+mj-lt"/>
              </a:rPr>
              <a:t>means</a:t>
            </a:r>
            <a:r>
              <a:rPr lang="fr-FR" sz="1200" dirty="0" smtClean="0">
                <a:solidFill>
                  <a:srgbClr val="0F5494"/>
                </a:solidFill>
                <a:latin typeface="+mj-lt"/>
              </a:rPr>
              <a:t> </a:t>
            </a:r>
            <a:r>
              <a:rPr lang="en-US" sz="1200" b="1" dirty="0">
                <a:solidFill>
                  <a:srgbClr val="0F5494"/>
                </a:solidFill>
                <a:latin typeface="+mj-lt"/>
                <a:cs typeface="Arial" pitchFamily="34" charset="0"/>
              </a:rPr>
              <a:t>a period of legal and continuous residence of at least 5 consecutive yea</a:t>
            </a:r>
            <a:r>
              <a:rPr lang="en-US" sz="1100" b="1" dirty="0">
                <a:solidFill>
                  <a:srgbClr val="0F5494"/>
                </a:solidFill>
                <a:latin typeface="+mj-lt"/>
                <a:cs typeface="Arial" pitchFamily="34" charset="0"/>
              </a:rPr>
              <a:t>rs</a:t>
            </a:r>
            <a:r>
              <a:rPr lang="fr-FR" sz="1100" b="1" dirty="0" smtClean="0">
                <a:solidFill>
                  <a:srgbClr val="0F5494"/>
                </a:solidFill>
                <a:latin typeface="+mj-lt"/>
              </a:rPr>
              <a:t> </a:t>
            </a:r>
            <a:endParaRPr lang="fr-FR" sz="1100" b="1" dirty="0">
              <a:solidFill>
                <a:srgbClr val="0F5494"/>
              </a:solidFill>
              <a:latin typeface="+mj-lt"/>
            </a:endParaRPr>
          </a:p>
        </p:txBody>
      </p:sp>
    </p:spTree>
    <p:extLst>
      <p:ext uri="{BB962C8B-B14F-4D97-AF65-F5344CB8AC3E}">
        <p14:creationId xmlns:p14="http://schemas.microsoft.com/office/powerpoint/2010/main" val="1537705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88" y="1916832"/>
            <a:ext cx="79248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Global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Fellowships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
        <p:nvSpPr>
          <p:cNvPr id="4" name="Rectangle 3"/>
          <p:cNvSpPr/>
          <p:nvPr/>
        </p:nvSpPr>
        <p:spPr>
          <a:xfrm>
            <a:off x="3851920" y="2726402"/>
            <a:ext cx="1224136" cy="601497"/>
          </a:xfrm>
          <a:prstGeom prst="rect">
            <a:avLst/>
          </a:prstGeom>
          <a:solidFill>
            <a:srgbClr val="E7959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spAutoFit/>
          </a:bodyPr>
          <a:lstStyle/>
          <a:p>
            <a:pPr algn="ctr"/>
            <a:r>
              <a:rPr lang="fr-FR" sz="800" b="1" dirty="0" smtClean="0">
                <a:solidFill>
                  <a:schemeClr val="tx1"/>
                </a:solidFill>
              </a:rPr>
              <a:t>If not </a:t>
            </a:r>
            <a:r>
              <a:rPr lang="fr-FR" sz="800" b="1" dirty="0" err="1" smtClean="0">
                <a:solidFill>
                  <a:schemeClr val="tx1"/>
                </a:solidFill>
              </a:rPr>
              <a:t>European</a:t>
            </a:r>
            <a:r>
              <a:rPr lang="fr-FR" sz="800" b="1" dirty="0" smtClean="0">
                <a:solidFill>
                  <a:schemeClr val="tx1"/>
                </a:solidFill>
              </a:rPr>
              <a:t>, </a:t>
            </a:r>
            <a:r>
              <a:rPr lang="fr-FR" sz="800" b="1" dirty="0" err="1" smtClean="0">
                <a:solidFill>
                  <a:schemeClr val="tx1"/>
                </a:solidFill>
              </a:rPr>
              <a:t>researcher</a:t>
            </a:r>
            <a:r>
              <a:rPr lang="fr-FR" sz="800" b="1" dirty="0" smtClean="0">
                <a:solidFill>
                  <a:schemeClr val="tx1"/>
                </a:solidFill>
              </a:rPr>
              <a:t> must have been a long </a:t>
            </a:r>
            <a:r>
              <a:rPr lang="fr-FR" sz="800" b="1" dirty="0" err="1" smtClean="0">
                <a:solidFill>
                  <a:schemeClr val="tx1"/>
                </a:solidFill>
              </a:rPr>
              <a:t>term</a:t>
            </a:r>
            <a:r>
              <a:rPr lang="fr-FR" sz="800" b="1" dirty="0" smtClean="0">
                <a:solidFill>
                  <a:schemeClr val="tx1"/>
                </a:solidFill>
              </a:rPr>
              <a:t> EU </a:t>
            </a:r>
            <a:r>
              <a:rPr lang="fr-FR" sz="800" b="1" dirty="0" err="1" smtClean="0">
                <a:solidFill>
                  <a:schemeClr val="tx1"/>
                </a:solidFill>
              </a:rPr>
              <a:t>resident</a:t>
            </a:r>
            <a:r>
              <a:rPr lang="fr-FR" sz="800" b="1" dirty="0" smtClean="0">
                <a:solidFill>
                  <a:schemeClr val="tx1"/>
                </a:solidFill>
              </a:rPr>
              <a:t> (at least 5 </a:t>
            </a:r>
            <a:r>
              <a:rPr lang="fr-FR" sz="800" b="1" dirty="0" err="1" smtClean="0">
                <a:solidFill>
                  <a:schemeClr val="tx1"/>
                </a:solidFill>
              </a:rPr>
              <a:t>consecutive</a:t>
            </a:r>
            <a:r>
              <a:rPr lang="fr-FR" sz="800" b="1" dirty="0" smtClean="0">
                <a:solidFill>
                  <a:schemeClr val="tx1"/>
                </a:solidFill>
              </a:rPr>
              <a:t> </a:t>
            </a:r>
            <a:r>
              <a:rPr lang="fr-FR" sz="800" b="1" dirty="0" err="1" smtClean="0">
                <a:solidFill>
                  <a:schemeClr val="tx1"/>
                </a:solidFill>
              </a:rPr>
              <a:t>years</a:t>
            </a:r>
            <a:r>
              <a:rPr lang="fr-FR" sz="800" b="1" dirty="0" smtClean="0">
                <a:solidFill>
                  <a:schemeClr val="tx1"/>
                </a:solidFill>
              </a:rPr>
              <a:t>)</a:t>
            </a:r>
            <a:endParaRPr lang="fr-FR" sz="800" b="1" dirty="0">
              <a:solidFill>
                <a:schemeClr val="tx1"/>
              </a:solidFill>
            </a:endParaRPr>
          </a:p>
        </p:txBody>
      </p:sp>
    </p:spTree>
    <p:extLst>
      <p:ext uri="{BB962C8B-B14F-4D97-AF65-F5344CB8AC3E}">
        <p14:creationId xmlns:p14="http://schemas.microsoft.com/office/powerpoint/2010/main" val="2584880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Secondments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
        <p:nvSpPr>
          <p:cNvPr id="10" name="Espace réservé du contenu 2"/>
          <p:cNvSpPr>
            <a:spLocks noGrp="1"/>
          </p:cNvSpPr>
          <p:nvPr>
            <p:ph idx="1"/>
          </p:nvPr>
        </p:nvSpPr>
        <p:spPr>
          <a:xfrm>
            <a:off x="467544" y="1988840"/>
            <a:ext cx="8229600" cy="4536504"/>
          </a:xfrm>
        </p:spPr>
        <p:txBody>
          <a:bodyPr>
            <a:normAutofit/>
          </a:bodyPr>
          <a:lstStyle/>
          <a:p>
            <a:pPr algn="just"/>
            <a:r>
              <a:rPr lang="fr-FR" sz="1800" dirty="0" err="1">
                <a:latin typeface="Calibri" pitchFamily="34" charset="0"/>
              </a:rPr>
              <a:t>When</a:t>
            </a:r>
            <a:r>
              <a:rPr lang="fr-FR" sz="1800" dirty="0">
                <a:latin typeface="Calibri" pitchFamily="34" charset="0"/>
              </a:rPr>
              <a:t> : </a:t>
            </a:r>
            <a:r>
              <a:rPr lang="fr-FR" sz="1800" dirty="0" err="1">
                <a:latin typeface="Calibri" pitchFamily="34" charset="0"/>
              </a:rPr>
              <a:t>During</a:t>
            </a:r>
            <a:r>
              <a:rPr lang="fr-FR" sz="1800" dirty="0">
                <a:latin typeface="Calibri" pitchFamily="34" charset="0"/>
              </a:rPr>
              <a:t> the </a:t>
            </a:r>
            <a:r>
              <a:rPr lang="fr-FR" sz="1800" dirty="0" err="1">
                <a:latin typeface="Calibri" pitchFamily="34" charset="0"/>
              </a:rPr>
              <a:t>implementation</a:t>
            </a:r>
            <a:r>
              <a:rPr lang="fr-FR" sz="1800" dirty="0">
                <a:latin typeface="Calibri" pitchFamily="34" charset="0"/>
              </a:rPr>
              <a:t> of the </a:t>
            </a:r>
            <a:r>
              <a:rPr lang="fr-FR" sz="1800" dirty="0" err="1">
                <a:latin typeface="Calibri" pitchFamily="34" charset="0"/>
              </a:rPr>
              <a:t>project</a:t>
            </a:r>
            <a:endParaRPr lang="fr-FR" sz="1800" dirty="0">
              <a:latin typeface="Calibri" pitchFamily="34" charset="0"/>
            </a:endParaRPr>
          </a:p>
          <a:p>
            <a:pPr algn="just"/>
            <a:r>
              <a:rPr lang="fr-FR" sz="1800" b="0" dirty="0" err="1">
                <a:latin typeface="Calibri" pitchFamily="34" charset="0"/>
              </a:rPr>
              <a:t>Who</a:t>
            </a:r>
            <a:r>
              <a:rPr lang="fr-FR" sz="1800" b="0" dirty="0">
                <a:latin typeface="Calibri" pitchFamily="34" charset="0"/>
              </a:rPr>
              <a:t> : the </a:t>
            </a:r>
            <a:r>
              <a:rPr lang="fr-FR" sz="1800" b="0" dirty="0" err="1">
                <a:latin typeface="Calibri" pitchFamily="34" charset="0"/>
              </a:rPr>
              <a:t>Experienced</a:t>
            </a:r>
            <a:r>
              <a:rPr lang="fr-FR" sz="1800" b="0" dirty="0">
                <a:latin typeface="Calibri" pitchFamily="34" charset="0"/>
              </a:rPr>
              <a:t> </a:t>
            </a:r>
            <a:r>
              <a:rPr lang="fr-FR" sz="1800" b="0" dirty="0" err="1">
                <a:latin typeface="Calibri" pitchFamily="34" charset="0"/>
              </a:rPr>
              <a:t>Researcher</a:t>
            </a:r>
            <a:endParaRPr lang="fr-FR" sz="1800" b="0" dirty="0">
              <a:latin typeface="Calibri" pitchFamily="34" charset="0"/>
            </a:endParaRPr>
          </a:p>
          <a:p>
            <a:pPr algn="just"/>
            <a:r>
              <a:rPr lang="fr-FR" sz="1800" b="0" dirty="0" err="1">
                <a:latin typeface="Calibri" pitchFamily="34" charset="0"/>
              </a:rPr>
              <a:t>Where</a:t>
            </a:r>
            <a:r>
              <a:rPr lang="fr-FR" sz="1800" b="0" dirty="0">
                <a:latin typeface="Calibri" pitchFamily="34" charset="0"/>
              </a:rPr>
              <a:t> : to </a:t>
            </a:r>
            <a:r>
              <a:rPr lang="fr-FR" sz="1800" b="0" dirty="0" err="1">
                <a:latin typeface="Calibri" pitchFamily="34" charset="0"/>
              </a:rPr>
              <a:t>partner</a:t>
            </a:r>
            <a:r>
              <a:rPr lang="fr-FR" sz="1800" b="0" dirty="0">
                <a:latin typeface="Calibri" pitchFamily="34" charset="0"/>
              </a:rPr>
              <a:t> organisation – </a:t>
            </a:r>
            <a:r>
              <a:rPr lang="fr-FR" sz="1800" b="0" dirty="0" err="1">
                <a:latin typeface="Calibri" pitchFamily="34" charset="0"/>
              </a:rPr>
              <a:t>another</a:t>
            </a:r>
            <a:r>
              <a:rPr lang="fr-FR" sz="1800" b="0" dirty="0">
                <a:latin typeface="Calibri" pitchFamily="34" charset="0"/>
              </a:rPr>
              <a:t> institution </a:t>
            </a:r>
            <a:r>
              <a:rPr lang="fr-FR" sz="1800" b="0" dirty="0" err="1">
                <a:latin typeface="Calibri" pitchFamily="34" charset="0"/>
              </a:rPr>
              <a:t>including</a:t>
            </a:r>
            <a:r>
              <a:rPr lang="fr-FR" sz="1800" b="0" dirty="0">
                <a:latin typeface="Calibri" pitchFamily="34" charset="0"/>
              </a:rPr>
              <a:t> IO </a:t>
            </a:r>
            <a:r>
              <a:rPr lang="fr-FR" sz="1800" dirty="0" err="1">
                <a:latin typeface="Calibri" pitchFamily="34" charset="0"/>
              </a:rPr>
              <a:t>located</a:t>
            </a:r>
            <a:r>
              <a:rPr lang="fr-FR" sz="1800" dirty="0">
                <a:latin typeface="Calibri" pitchFamily="34" charset="0"/>
              </a:rPr>
              <a:t> in Europe </a:t>
            </a:r>
            <a:r>
              <a:rPr lang="fr-FR" sz="1800" b="0" dirty="0">
                <a:latin typeface="Calibri" pitchFamily="34" charset="0"/>
              </a:rPr>
              <a:t>(MS/AC) or to an </a:t>
            </a:r>
            <a:r>
              <a:rPr lang="fr-FR" sz="1800" b="0" dirty="0" smtClean="0">
                <a:latin typeface="Calibri" pitchFamily="34" charset="0"/>
              </a:rPr>
              <a:t>IEIO / to </a:t>
            </a:r>
            <a:r>
              <a:rPr lang="fr-FR" sz="1800" b="0" dirty="0" err="1" smtClean="0">
                <a:latin typeface="Calibri" pitchFamily="34" charset="0"/>
              </a:rPr>
              <a:t>beneficiary</a:t>
            </a:r>
            <a:r>
              <a:rPr lang="fr-FR" sz="1800" b="0" dirty="0" smtClean="0">
                <a:latin typeface="Calibri" pitchFamily="34" charset="0"/>
              </a:rPr>
              <a:t> at the </a:t>
            </a:r>
            <a:r>
              <a:rPr lang="fr-FR" sz="1800" b="0" dirty="0" err="1" smtClean="0">
                <a:latin typeface="Calibri" pitchFamily="34" charset="0"/>
              </a:rPr>
              <a:t>start</a:t>
            </a:r>
            <a:r>
              <a:rPr lang="fr-FR" sz="1800" b="0" dirty="0" smtClean="0">
                <a:latin typeface="Calibri" pitchFamily="34" charset="0"/>
              </a:rPr>
              <a:t> of a GF (</a:t>
            </a:r>
            <a:r>
              <a:rPr lang="fr-FR" sz="1800" dirty="0" smtClean="0">
                <a:latin typeface="Calibri" pitchFamily="34" charset="0"/>
              </a:rPr>
              <a:t>new 2018-2020</a:t>
            </a:r>
            <a:r>
              <a:rPr lang="fr-FR" sz="1800" b="0" dirty="0" smtClean="0">
                <a:latin typeface="Calibri" pitchFamily="34" charset="0"/>
              </a:rPr>
              <a:t>)</a:t>
            </a:r>
            <a:endParaRPr lang="fr-FR" sz="1800" b="0" dirty="0">
              <a:latin typeface="Calibri" pitchFamily="34" charset="0"/>
            </a:endParaRPr>
          </a:p>
          <a:p>
            <a:pPr algn="just"/>
            <a:r>
              <a:rPr lang="fr-FR" sz="1800" b="0" dirty="0">
                <a:latin typeface="Calibri" pitchFamily="34" charset="0"/>
              </a:rPr>
              <a:t>How long : </a:t>
            </a:r>
          </a:p>
          <a:p>
            <a:pPr algn="just"/>
            <a:endParaRPr lang="fr-FR" sz="1800" b="0" dirty="0">
              <a:latin typeface="Calibri" pitchFamily="34" charset="0"/>
            </a:endParaRPr>
          </a:p>
          <a:p>
            <a:pPr algn="just"/>
            <a:endParaRPr lang="fr-FR" sz="1800" b="0" dirty="0">
              <a:latin typeface="Calibri" pitchFamily="34" charset="0"/>
            </a:endParaRPr>
          </a:p>
          <a:p>
            <a:pPr algn="just"/>
            <a:endParaRPr lang="fr-FR" sz="1800" b="0" dirty="0">
              <a:latin typeface="Calibri" pitchFamily="34" charset="0"/>
            </a:endParaRPr>
          </a:p>
          <a:p>
            <a:pPr algn="just">
              <a:buClr>
                <a:srgbClr val="FFC000"/>
              </a:buClr>
              <a:buFont typeface="Wingdings" pitchFamily="2" charset="2"/>
              <a:buChar char="ü"/>
            </a:pPr>
            <a:r>
              <a:rPr lang="fr-FR" sz="1800" b="0" dirty="0" err="1">
                <a:latin typeface="Calibri" pitchFamily="34" charset="0"/>
              </a:rPr>
              <a:t>Clearly</a:t>
            </a:r>
            <a:r>
              <a:rPr lang="fr-FR" sz="1800" b="0" dirty="0">
                <a:latin typeface="Calibri" pitchFamily="34" charset="0"/>
              </a:rPr>
              <a:t> </a:t>
            </a:r>
            <a:r>
              <a:rPr lang="fr-FR" sz="1800" b="0" dirty="0" err="1">
                <a:latin typeface="Calibri" pitchFamily="34" charset="0"/>
              </a:rPr>
              <a:t>justified</a:t>
            </a:r>
            <a:r>
              <a:rPr lang="fr-FR" sz="1800" b="0" dirty="0">
                <a:latin typeface="Calibri" pitchFamily="34" charset="0"/>
              </a:rPr>
              <a:t> and </a:t>
            </a:r>
            <a:r>
              <a:rPr lang="fr-FR" sz="1800" b="0" dirty="0" err="1">
                <a:latin typeface="Calibri" pitchFamily="34" charset="0"/>
              </a:rPr>
              <a:t>described</a:t>
            </a:r>
            <a:r>
              <a:rPr lang="fr-FR" sz="1800" b="0" dirty="0">
                <a:latin typeface="Calibri" pitchFamily="34" charset="0"/>
              </a:rPr>
              <a:t> in Part B</a:t>
            </a:r>
          </a:p>
          <a:p>
            <a:pPr algn="just">
              <a:buClr>
                <a:srgbClr val="FFC000"/>
              </a:buClr>
              <a:buFont typeface="Wingdings" pitchFamily="2" charset="2"/>
              <a:buChar char="ü"/>
            </a:pPr>
            <a:r>
              <a:rPr lang="fr-FR" sz="1800" b="0" dirty="0">
                <a:latin typeface="Calibri" pitchFamily="34" charset="0"/>
              </a:rPr>
              <a:t>Single </a:t>
            </a:r>
            <a:r>
              <a:rPr lang="fr-FR" sz="1800" b="0" dirty="0" err="1">
                <a:latin typeface="Calibri" pitchFamily="34" charset="0"/>
              </a:rPr>
              <a:t>period</a:t>
            </a:r>
            <a:r>
              <a:rPr lang="fr-FR" sz="1800" b="0" dirty="0">
                <a:latin typeface="Calibri" pitchFamily="34" charset="0"/>
              </a:rPr>
              <a:t> or </a:t>
            </a:r>
            <a:r>
              <a:rPr lang="fr-FR" sz="1800" b="0" dirty="0" err="1">
                <a:latin typeface="Calibri" pitchFamily="34" charset="0"/>
              </a:rPr>
              <a:t>divided</a:t>
            </a:r>
            <a:r>
              <a:rPr lang="fr-FR" sz="1800" b="0" dirty="0">
                <a:latin typeface="Calibri" pitchFamily="34" charset="0"/>
              </a:rPr>
              <a:t> </a:t>
            </a:r>
            <a:r>
              <a:rPr lang="fr-FR" sz="1800" b="0" dirty="0" err="1">
                <a:latin typeface="Calibri" pitchFamily="34" charset="0"/>
              </a:rPr>
              <a:t>into</a:t>
            </a:r>
            <a:r>
              <a:rPr lang="fr-FR" sz="1800" b="0" dirty="0">
                <a:latin typeface="Calibri" pitchFamily="34" charset="0"/>
              </a:rPr>
              <a:t> </a:t>
            </a:r>
            <a:r>
              <a:rPr lang="fr-FR" sz="1800" b="0" dirty="0" err="1">
                <a:latin typeface="Calibri" pitchFamily="34" charset="0"/>
              </a:rPr>
              <a:t>shorter</a:t>
            </a:r>
            <a:r>
              <a:rPr lang="fr-FR" sz="1800" b="0" dirty="0">
                <a:latin typeface="Calibri" pitchFamily="34" charset="0"/>
              </a:rPr>
              <a:t> </a:t>
            </a:r>
            <a:r>
              <a:rPr lang="fr-FR" sz="1800" b="0" dirty="0" err="1">
                <a:latin typeface="Calibri" pitchFamily="34" charset="0"/>
              </a:rPr>
              <a:t>mobility</a:t>
            </a:r>
            <a:r>
              <a:rPr lang="fr-FR" sz="1800" b="0" dirty="0">
                <a:latin typeface="Calibri" pitchFamily="34" charset="0"/>
              </a:rPr>
              <a:t> </a:t>
            </a:r>
            <a:r>
              <a:rPr lang="fr-FR" sz="1800" b="0" dirty="0" err="1">
                <a:latin typeface="Calibri" pitchFamily="34" charset="0"/>
              </a:rPr>
              <a:t>periods</a:t>
            </a:r>
            <a:endParaRPr lang="fr-FR" sz="1800" b="0" dirty="0">
              <a:latin typeface="Calibri" pitchFamily="34" charset="0"/>
            </a:endParaRPr>
          </a:p>
          <a:p>
            <a:pPr algn="just">
              <a:buClr>
                <a:srgbClr val="FFC000"/>
              </a:buClr>
              <a:buFont typeface="Wingdings" pitchFamily="2" charset="2"/>
              <a:buChar char="ü"/>
            </a:pPr>
            <a:r>
              <a:rPr lang="fr-FR" sz="1800" b="0" dirty="0">
                <a:latin typeface="Calibri" pitchFamily="34" charset="0"/>
              </a:rPr>
              <a:t>Can </a:t>
            </a:r>
            <a:r>
              <a:rPr lang="fr-FR" sz="1800" b="0" dirty="0" err="1">
                <a:latin typeface="Calibri" pitchFamily="34" charset="0"/>
              </a:rPr>
              <a:t>be</a:t>
            </a:r>
            <a:r>
              <a:rPr lang="fr-FR" sz="1800" b="0" dirty="0">
                <a:latin typeface="Calibri" pitchFamily="34" charset="0"/>
              </a:rPr>
              <a:t> </a:t>
            </a:r>
            <a:r>
              <a:rPr lang="fr-FR" sz="1800" b="0" dirty="0" err="1">
                <a:latin typeface="Calibri" pitchFamily="34" charset="0"/>
              </a:rPr>
              <a:t>at</a:t>
            </a:r>
            <a:r>
              <a:rPr lang="fr-FR" sz="1800" b="0" dirty="0">
                <a:latin typeface="Calibri" pitchFamily="34" charset="0"/>
              </a:rPr>
              <a:t> more </a:t>
            </a:r>
            <a:r>
              <a:rPr lang="fr-FR" sz="1800" b="0" dirty="0" err="1">
                <a:latin typeface="Calibri" pitchFamily="34" charset="0"/>
              </a:rPr>
              <a:t>than</a:t>
            </a:r>
            <a:r>
              <a:rPr lang="fr-FR" sz="1800" b="0" dirty="0">
                <a:latin typeface="Calibri" pitchFamily="34" charset="0"/>
              </a:rPr>
              <a:t> one </a:t>
            </a:r>
            <a:r>
              <a:rPr lang="fr-FR" sz="1800" b="0" dirty="0" err="1">
                <a:latin typeface="Calibri" pitchFamily="34" charset="0"/>
              </a:rPr>
              <a:t>partner</a:t>
            </a:r>
            <a:r>
              <a:rPr lang="fr-FR" sz="1800" b="0" dirty="0">
                <a:latin typeface="Calibri" pitchFamily="34" charset="0"/>
              </a:rPr>
              <a:t> organisation</a:t>
            </a:r>
          </a:p>
          <a:p>
            <a:pPr algn="just">
              <a:buClr>
                <a:srgbClr val="FFC000"/>
              </a:buClr>
              <a:buFont typeface="Wingdings" pitchFamily="2" charset="2"/>
              <a:buChar char="ü"/>
            </a:pPr>
            <a:r>
              <a:rPr lang="fr-FR" sz="1800" b="0" dirty="0">
                <a:latin typeface="Calibri" pitchFamily="34" charset="0"/>
              </a:rPr>
              <a:t>Can </a:t>
            </a:r>
            <a:r>
              <a:rPr lang="fr-FR" sz="1800" b="0" dirty="0" err="1">
                <a:latin typeface="Calibri" pitchFamily="34" charset="0"/>
              </a:rPr>
              <a:t>be</a:t>
            </a:r>
            <a:r>
              <a:rPr lang="fr-FR" sz="1800" b="0" dirty="0">
                <a:latin typeface="Calibri" pitchFamily="34" charset="0"/>
              </a:rPr>
              <a:t> to an institution in the </a:t>
            </a:r>
            <a:r>
              <a:rPr lang="fr-FR" sz="1800" b="0" dirty="0" err="1">
                <a:latin typeface="Calibri" pitchFamily="34" charset="0"/>
              </a:rPr>
              <a:t>same</a:t>
            </a:r>
            <a:r>
              <a:rPr lang="fr-FR" sz="1800" b="0" dirty="0">
                <a:latin typeface="Calibri" pitchFamily="34" charset="0"/>
              </a:rPr>
              <a:t> country as the </a:t>
            </a:r>
            <a:r>
              <a:rPr lang="fr-FR" sz="1800" b="0" dirty="0" err="1">
                <a:latin typeface="Calibri" pitchFamily="34" charset="0"/>
              </a:rPr>
              <a:t>beneficiary</a:t>
            </a:r>
            <a:endParaRPr lang="fr-FR" sz="1800" b="0" dirty="0">
              <a:latin typeface="Calibri" pitchFamily="34" charset="0"/>
            </a:endParaRPr>
          </a:p>
          <a:p>
            <a:pPr algn="just">
              <a:buClr>
                <a:srgbClr val="FFC000"/>
              </a:buClr>
              <a:buFont typeface="Wingdings" pitchFamily="2" charset="2"/>
              <a:buChar char="ü"/>
            </a:pPr>
            <a:r>
              <a:rPr lang="fr-FR" sz="1800" b="0" dirty="0">
                <a:latin typeface="Calibri" pitchFamily="34" charset="0"/>
              </a:rPr>
              <a:t>Can </a:t>
            </a:r>
            <a:r>
              <a:rPr lang="fr-FR" sz="1800" b="0" dirty="0" err="1">
                <a:latin typeface="Calibri" pitchFamily="34" charset="0"/>
              </a:rPr>
              <a:t>be</a:t>
            </a:r>
            <a:r>
              <a:rPr lang="fr-FR" sz="1800" b="0" dirty="0">
                <a:latin typeface="Calibri" pitchFamily="34" charset="0"/>
              </a:rPr>
              <a:t> in the </a:t>
            </a:r>
            <a:r>
              <a:rPr lang="fr-FR" sz="1800" b="0" dirty="0" err="1">
                <a:latin typeface="Calibri" pitchFamily="34" charset="0"/>
              </a:rPr>
              <a:t>same</a:t>
            </a:r>
            <a:r>
              <a:rPr lang="fr-FR" sz="1800" b="0" dirty="0">
                <a:latin typeface="Calibri" pitchFamily="34" charset="0"/>
              </a:rPr>
              <a:t> </a:t>
            </a:r>
            <a:r>
              <a:rPr lang="fr-FR" sz="1800" b="0" dirty="0" err="1">
                <a:latin typeface="Calibri" pitchFamily="34" charset="0"/>
              </a:rPr>
              <a:t>sector</a:t>
            </a:r>
            <a:r>
              <a:rPr lang="fr-FR" sz="1800" b="0" dirty="0">
                <a:latin typeface="Calibri" pitchFamily="34" charset="0"/>
              </a:rPr>
              <a:t> (</a:t>
            </a:r>
            <a:r>
              <a:rPr lang="fr-FR" sz="1800" b="0" dirty="0" err="1">
                <a:latin typeface="Calibri" pitchFamily="34" charset="0"/>
              </a:rPr>
              <a:t>academic</a:t>
            </a:r>
            <a:r>
              <a:rPr lang="fr-FR" sz="1800" b="0" dirty="0">
                <a:latin typeface="Calibri" pitchFamily="34" charset="0"/>
              </a:rPr>
              <a:t>-</a:t>
            </a:r>
            <a:r>
              <a:rPr lang="fr-FR" sz="1800" b="0" dirty="0" err="1">
                <a:latin typeface="Calibri" pitchFamily="34" charset="0"/>
              </a:rPr>
              <a:t>academic</a:t>
            </a:r>
            <a:r>
              <a:rPr lang="fr-FR" sz="1800" b="0" dirty="0">
                <a:latin typeface="Calibri" pitchFamily="34" charset="0"/>
              </a:rPr>
              <a:t>)</a:t>
            </a:r>
            <a:endParaRPr lang="fr-FR" sz="1600" b="0" dirty="0">
              <a:latin typeface="Calibri" pitchFamily="34" charset="0"/>
            </a:endParaRPr>
          </a:p>
          <a:p>
            <a:pPr algn="just"/>
            <a:endParaRPr lang="fr-FR" sz="1800" b="0" dirty="0">
              <a:latin typeface="Calibri" pitchFamily="34" charset="0"/>
            </a:endParaRPr>
          </a:p>
          <a:p>
            <a:pPr algn="just"/>
            <a:endParaRPr lang="fr-FR" sz="1800" b="0" dirty="0">
              <a:latin typeface="Calibri" pitchFamily="34" charset="0"/>
            </a:endParaRPr>
          </a:p>
        </p:txBody>
      </p:sp>
      <p:pic>
        <p:nvPicPr>
          <p:cNvPr id="60417" name="Picture 1"/>
          <p:cNvPicPr>
            <a:picLocks noChangeAspect="1" noChangeArrowheads="1"/>
          </p:cNvPicPr>
          <p:nvPr/>
        </p:nvPicPr>
        <p:blipFill>
          <a:blip r:embed="rId4" cstate="print"/>
          <a:srcRect/>
          <a:stretch>
            <a:fillRect/>
          </a:stretch>
        </p:blipFill>
        <p:spPr bwMode="auto">
          <a:xfrm>
            <a:off x="1835696" y="3356992"/>
            <a:ext cx="4824536" cy="1198824"/>
          </a:xfrm>
          <a:prstGeom prst="rect">
            <a:avLst/>
          </a:prstGeom>
          <a:noFill/>
          <a:ln w="9525">
            <a:noFill/>
            <a:miter lim="800000"/>
            <a:headEnd/>
            <a:tailEnd/>
          </a:ln>
        </p:spPr>
      </p:pic>
    </p:spTree>
    <p:extLst>
      <p:ext uri="{BB962C8B-B14F-4D97-AF65-F5344CB8AC3E}">
        <p14:creationId xmlns:p14="http://schemas.microsoft.com/office/powerpoint/2010/main" val="3866070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Secondments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60417" name="Picture 1"/>
          <p:cNvPicPr>
            <a:picLocks noChangeAspect="1" noChangeArrowheads="1"/>
          </p:cNvPicPr>
          <p:nvPr/>
        </p:nvPicPr>
        <p:blipFill>
          <a:blip r:embed="rId4" cstate="print"/>
          <a:srcRect/>
          <a:stretch>
            <a:fillRect/>
          </a:stretch>
        </p:blipFill>
        <p:spPr bwMode="auto">
          <a:xfrm>
            <a:off x="1835696" y="3356992"/>
            <a:ext cx="4824536" cy="1198824"/>
          </a:xfrm>
          <a:prstGeom prst="rect">
            <a:avLst/>
          </a:prstGeom>
          <a:noFill/>
          <a:ln w="9525">
            <a:noFill/>
            <a:miter lim="800000"/>
            <a:headEnd/>
            <a:tailEnd/>
          </a:ln>
        </p:spPr>
      </p:pic>
      <p:pic>
        <p:nvPicPr>
          <p:cNvPr id="284674" name="Picture 2"/>
          <p:cNvPicPr>
            <a:picLocks noChangeAspect="1" noChangeArrowheads="1"/>
          </p:cNvPicPr>
          <p:nvPr/>
        </p:nvPicPr>
        <p:blipFill>
          <a:blip r:embed="rId5" cstate="print"/>
          <a:srcRect/>
          <a:stretch>
            <a:fillRect/>
          </a:stretch>
        </p:blipFill>
        <p:spPr bwMode="auto">
          <a:xfrm>
            <a:off x="323528" y="1844824"/>
            <a:ext cx="8820472" cy="4104456"/>
          </a:xfrm>
          <a:prstGeom prst="rect">
            <a:avLst/>
          </a:prstGeom>
          <a:noFill/>
          <a:ln w="9525">
            <a:noFill/>
            <a:miter lim="800000"/>
            <a:headEnd/>
            <a:tailEnd/>
          </a:ln>
        </p:spPr>
      </p:pic>
    </p:spTree>
    <p:extLst>
      <p:ext uri="{BB962C8B-B14F-4D97-AF65-F5344CB8AC3E}">
        <p14:creationId xmlns:p14="http://schemas.microsoft.com/office/powerpoint/2010/main" val="127938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0" y="1988840"/>
            <a:ext cx="795337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483768" y="4624265"/>
            <a:ext cx="792088" cy="38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solidFill>
                  <a:srgbClr val="0F5494"/>
                </a:solidFill>
                <a:latin typeface="Arial Black" panose="020B0A04020102020204" pitchFamily="34" charset="0"/>
              </a:rPr>
              <a:t>4 880</a:t>
            </a:r>
            <a:endParaRPr lang="fr-FR" sz="1300" b="1" dirty="0">
              <a:solidFill>
                <a:srgbClr val="0F5494"/>
              </a:solidFill>
              <a:latin typeface="Arial Black" panose="020B0A04020102020204" pitchFamily="34" charset="0"/>
            </a:endParaRPr>
          </a:p>
        </p:txBody>
      </p:sp>
      <p:sp>
        <p:nvSpPr>
          <p:cNvPr id="7" name="ZoneTexte 6"/>
          <p:cNvSpPr txBox="1"/>
          <p:nvPr/>
        </p:nvSpPr>
        <p:spPr>
          <a:xfrm>
            <a:off x="2627784" y="1156682"/>
            <a:ext cx="4132538" cy="400110"/>
          </a:xfrm>
          <a:prstGeom prst="rect">
            <a:avLst/>
          </a:prstGeom>
          <a:noFill/>
        </p:spPr>
        <p:txBody>
          <a:bodyPr wrap="square" rtlCol="0">
            <a:spAutoFit/>
          </a:bodyPr>
          <a:lstStyle/>
          <a:p>
            <a:pPr lvl="0" algn="ctr">
              <a:defRPr/>
            </a:pPr>
            <a:r>
              <a:rPr lang="fr-FR" sz="2000" b="1" dirty="0">
                <a:solidFill>
                  <a:srgbClr val="F7C943"/>
                </a:solidFill>
              </a:rPr>
              <a:t>EU Contribution</a:t>
            </a:r>
          </a:p>
        </p:txBody>
      </p:sp>
      <p:pic>
        <p:nvPicPr>
          <p:cNvPr id="8" name="Picture 1"/>
          <p:cNvPicPr>
            <a:picLocks noChangeAspect="1"/>
          </p:cNvPicPr>
          <p:nvPr/>
        </p:nvPicPr>
        <p:blipFill>
          <a:blip r:embed="rId5" cstate="print">
            <a:duotone>
              <a:prstClr val="black"/>
              <a:srgbClr val="CDE6FF">
                <a:tint val="45000"/>
                <a:satMod val="400000"/>
              </a:srgbClr>
            </a:duotone>
            <a:extLst>
              <a:ext uri="{28A0092B-C50C-407E-A947-70E740481C1C}">
                <a14:useLocalDpi xmlns:a14="http://schemas.microsoft.com/office/drawing/2010/main" val="0"/>
              </a:ext>
            </a:extLst>
          </a:blip>
          <a:stretch>
            <a:fillRect/>
          </a:stretch>
        </p:blipFill>
        <p:spPr>
          <a:xfrm>
            <a:off x="6372200" y="1025556"/>
            <a:ext cx="2106000" cy="1404000"/>
          </a:xfrm>
          <a:prstGeom prst="rect">
            <a:avLst/>
          </a:prstGeom>
        </p:spPr>
      </p:pic>
    </p:spTree>
    <p:extLst>
      <p:ext uri="{BB962C8B-B14F-4D97-AF65-F5344CB8AC3E}">
        <p14:creationId xmlns:p14="http://schemas.microsoft.com/office/powerpoint/2010/main" val="51082961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177" y="836712"/>
            <a:ext cx="5976664" cy="592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9260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IF – </a:t>
            </a:r>
            <a:r>
              <a:rPr lang="fr-FR" sz="2000" b="1" dirty="0" smtClean="0">
                <a:solidFill>
                  <a:srgbClr val="F7C943"/>
                </a:solidFill>
              </a:rPr>
              <a:t>2018</a:t>
            </a: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 </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Call</a:t>
            </a:r>
          </a:p>
        </p:txBody>
      </p:sp>
      <p:sp>
        <p:nvSpPr>
          <p:cNvPr id="8" name="Text Placeholder 4"/>
          <p:cNvSpPr txBox="1">
            <a:spLocks/>
          </p:cNvSpPr>
          <p:nvPr/>
        </p:nvSpPr>
        <p:spPr>
          <a:xfrm>
            <a:off x="683568" y="1772816"/>
            <a:ext cx="8013700" cy="42005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ＭＳ Ｐゴシック" pitchFamily="34" charset="-128"/>
                <a:cs typeface="+mn-cs"/>
              </a:rPr>
              <a:t> </a:t>
            </a:r>
            <a:r>
              <a:rPr kumimoji="0" lang="en-GB" altLang="fr-FR" sz="2400" b="0" i="0" u="none" strike="noStrike" kern="1200" cap="none" spc="0" normalizeH="0" baseline="0" noProof="0" dirty="0" smtClean="0">
                <a:ln>
                  <a:noFill/>
                </a:ln>
                <a:solidFill>
                  <a:srgbClr val="0F5494"/>
                </a:solidFill>
                <a:effectLst/>
                <a:uLnTx/>
                <a:uFillTx/>
                <a:latin typeface="Calibri" panose="020F0502020204030204" pitchFamily="34" charset="0"/>
                <a:ea typeface="ＭＳ Ｐゴシック" pitchFamily="34" charset="-128"/>
                <a:cs typeface="+mn-cs"/>
              </a:rPr>
              <a:t>H2020-MSCA-IF-2019</a:t>
            </a: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ＭＳ Ｐゴシック"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 </a:t>
            </a:r>
            <a:r>
              <a:rPr kumimoji="0" lang="en-GB" altLang="fr-FR" sz="2400" b="0"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Opened 11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April </a:t>
            </a:r>
            <a:r>
              <a:rPr kumimoji="0" lang="en-GB" altLang="fr-FR" sz="2400" b="0"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2019</a:t>
            </a: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 Deadline: </a:t>
            </a:r>
            <a:r>
              <a:rPr kumimoji="0" lang="en-GB" altLang="fr-FR" sz="2400" b="0"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11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September </a:t>
            </a:r>
            <a:r>
              <a:rPr kumimoji="0" lang="en-GB" altLang="fr-FR" sz="2400" b="0" i="0" u="none" strike="noStrike" kern="1200" cap="none" spc="0" normalizeH="0" baseline="0" noProof="0" dirty="0" smtClean="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2019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(17.00 – Brussels time)</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Results of the evaluation: </a:t>
            </a:r>
            <a:r>
              <a:rPr kumimoji="0" lang="en-GB" altLang="fr-FR" sz="2400" b="0" i="0" u="none" strike="noStrike" kern="1200" cap="none" spc="0" normalizeH="0" baseline="0" noProof="0" dirty="0">
                <a:ln>
                  <a:noFill/>
                </a:ln>
                <a:solidFill>
                  <a:srgbClr val="941333"/>
                </a:solidFill>
                <a:effectLst/>
                <a:uLnTx/>
                <a:uFillTx/>
                <a:latin typeface="Calibri" panose="020F0502020204030204" pitchFamily="34" charset="0"/>
                <a:ea typeface="Calibri" panose="020F0502020204030204" pitchFamily="34" charset="0"/>
                <a:cs typeface="Calibri" panose="020F0502020204030204" pitchFamily="34" charset="0"/>
              </a:rPr>
              <a:t>5 months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after the call deadline</a:t>
            </a: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Signing of grant agreements: </a:t>
            </a:r>
            <a:r>
              <a:rPr kumimoji="0" lang="en-GB" altLang="fr-FR" sz="2400" b="0" i="0" u="none" strike="noStrike" kern="1200" cap="none" spc="0" normalizeH="0" baseline="0" noProof="0" dirty="0">
                <a:ln>
                  <a:noFill/>
                </a:ln>
                <a:solidFill>
                  <a:srgbClr val="941333"/>
                </a:solidFill>
                <a:effectLst/>
                <a:uLnTx/>
                <a:uFillTx/>
                <a:latin typeface="Calibri" panose="020F0502020204030204" pitchFamily="34" charset="0"/>
                <a:ea typeface="Calibri" panose="020F0502020204030204" pitchFamily="34" charset="0"/>
                <a:cs typeface="Calibri" panose="020F0502020204030204" pitchFamily="34" charset="0"/>
              </a:rPr>
              <a:t>8 months </a:t>
            </a:r>
            <a:r>
              <a:rPr kumimoji="0" lang="en-GB" altLang="fr-FR" sz="2400" b="0" i="0" u="none" strike="noStrike" kern="1200" cap="none" spc="0" normalizeH="0" baseline="0" noProof="0" dirty="0">
                <a:ln>
                  <a:noFill/>
                </a:ln>
                <a:solidFill>
                  <a:srgbClr val="0F5494"/>
                </a:solidFill>
                <a:effectLst/>
                <a:uLnTx/>
                <a:uFillTx/>
                <a:latin typeface="Calibri" panose="020F0502020204030204" pitchFamily="34" charset="0"/>
                <a:ea typeface="Calibri" panose="020F0502020204030204" pitchFamily="34" charset="0"/>
                <a:cs typeface="Calibri" panose="020F0502020204030204" pitchFamily="34" charset="0"/>
              </a:rPr>
              <a:t>after the call deadline</a:t>
            </a:r>
          </a:p>
        </p:txBody>
      </p:sp>
      <p:graphicFrame>
        <p:nvGraphicFramePr>
          <p:cNvPr id="10" name="Tableau 9"/>
          <p:cNvGraphicFramePr>
            <a:graphicFrameLocks noGrp="1"/>
          </p:cNvGraphicFramePr>
          <p:nvPr>
            <p:extLst>
              <p:ext uri="{D42A27DB-BD31-4B8C-83A1-F6EECF244321}">
                <p14:modId xmlns:p14="http://schemas.microsoft.com/office/powerpoint/2010/main" val="2484281973"/>
              </p:ext>
            </p:extLst>
          </p:nvPr>
        </p:nvGraphicFramePr>
        <p:xfrm>
          <a:off x="1225549" y="3229451"/>
          <a:ext cx="6692901" cy="1267460"/>
        </p:xfrm>
        <a:graphic>
          <a:graphicData uri="http://schemas.openxmlformats.org/drawingml/2006/table">
            <a:tbl>
              <a:tblPr/>
              <a:tblGrid>
                <a:gridCol w="2158080">
                  <a:extLst>
                    <a:ext uri="{9D8B030D-6E8A-4147-A177-3AD203B41FA5}">
                      <a16:colId xmlns:a16="http://schemas.microsoft.com/office/drawing/2014/main" xmlns="" val="20000"/>
                    </a:ext>
                  </a:extLst>
                </a:gridCol>
                <a:gridCol w="1511607">
                  <a:extLst>
                    <a:ext uri="{9D8B030D-6E8A-4147-A177-3AD203B41FA5}">
                      <a16:colId xmlns:a16="http://schemas.microsoft.com/office/drawing/2014/main" xmlns="" val="20001"/>
                    </a:ext>
                  </a:extLst>
                </a:gridCol>
                <a:gridCol w="1511607">
                  <a:extLst>
                    <a:ext uri="{9D8B030D-6E8A-4147-A177-3AD203B41FA5}">
                      <a16:colId xmlns:a16="http://schemas.microsoft.com/office/drawing/2014/main" xmlns="" val="20002"/>
                    </a:ext>
                  </a:extLst>
                </a:gridCol>
                <a:gridCol w="1511607">
                  <a:extLst>
                    <a:ext uri="{9D8B030D-6E8A-4147-A177-3AD203B41FA5}">
                      <a16:colId xmlns:a16="http://schemas.microsoft.com/office/drawing/2014/main" xmlns="" val="20003"/>
                    </a:ext>
                  </a:extLst>
                </a:gridCol>
              </a:tblGrid>
              <a:tr h="316865">
                <a:tc>
                  <a:txBody>
                    <a:bodyPr/>
                    <a:lstStyle/>
                    <a:p>
                      <a:pPr algn="ctr" fontAlgn="ctr"/>
                      <a:r>
                        <a:rPr lang="fr-FR" sz="1200" b="1" i="0" u="none" strike="noStrike">
                          <a:solidFill>
                            <a:srgbClr val="FFFFFF"/>
                          </a:solidFill>
                          <a:effectLst/>
                          <a:latin typeface="Arial Black"/>
                        </a:rPr>
                        <a:t>Individual Fellowships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B"/>
                    </a:solidFill>
                  </a:tcPr>
                </a:tc>
                <a:tc>
                  <a:txBody>
                    <a:bodyPr/>
                    <a:lstStyle/>
                    <a:p>
                      <a:pPr algn="ctr" fontAlgn="ctr"/>
                      <a:r>
                        <a:rPr lang="fr-FR" sz="1200" b="1" i="0" u="none" strike="noStrike" dirty="0" smtClean="0">
                          <a:solidFill>
                            <a:srgbClr val="FFFFFF"/>
                          </a:solidFill>
                          <a:effectLst/>
                          <a:latin typeface="Arial Black"/>
                        </a:rPr>
                        <a:t>2017</a:t>
                      </a:r>
                      <a:endParaRPr lang="fr-FR" sz="1200" b="1" i="0" u="none" strike="noStrike" dirty="0">
                        <a:solidFill>
                          <a:srgbClr val="FFFFFF"/>
                        </a:solidFill>
                        <a:effectLst/>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B"/>
                    </a:solidFill>
                  </a:tcPr>
                </a:tc>
                <a:tc>
                  <a:txBody>
                    <a:bodyPr/>
                    <a:lstStyle/>
                    <a:p>
                      <a:pPr algn="ctr" fontAlgn="ctr"/>
                      <a:r>
                        <a:rPr lang="fr-FR" sz="1200" b="1" i="0" u="none" strike="noStrike" dirty="0" smtClean="0">
                          <a:solidFill>
                            <a:srgbClr val="FFFFFF"/>
                          </a:solidFill>
                          <a:effectLst/>
                          <a:latin typeface="Arial Black"/>
                        </a:rPr>
                        <a:t>2018</a:t>
                      </a:r>
                      <a:endParaRPr lang="fr-FR" sz="1200" b="1" i="0" u="none" strike="noStrike" dirty="0">
                        <a:solidFill>
                          <a:srgbClr val="FFFFFF"/>
                        </a:solidFill>
                        <a:effectLst/>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B"/>
                    </a:solidFill>
                  </a:tcPr>
                </a:tc>
                <a:tc>
                  <a:txBody>
                    <a:bodyPr/>
                    <a:lstStyle/>
                    <a:p>
                      <a:pPr algn="ctr" fontAlgn="ctr"/>
                      <a:r>
                        <a:rPr lang="fr-FR" sz="1200" b="1" i="0" u="none" strike="noStrike" dirty="0" smtClean="0">
                          <a:solidFill>
                            <a:srgbClr val="FFFFFF"/>
                          </a:solidFill>
                          <a:effectLst/>
                          <a:latin typeface="Arial Black"/>
                        </a:rPr>
                        <a:t>2019</a:t>
                      </a:r>
                      <a:endParaRPr lang="fr-FR" sz="1200" b="1" i="0" u="none" strike="noStrike" dirty="0">
                        <a:solidFill>
                          <a:srgbClr val="FFFFFF"/>
                        </a:solidFill>
                        <a:effectLst/>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3B"/>
                    </a:solidFill>
                  </a:tcPr>
                </a:tc>
                <a:extLst>
                  <a:ext uri="{0D108BD9-81ED-4DB2-BD59-A6C34878D82A}">
                    <a16:rowId xmlns:a16="http://schemas.microsoft.com/office/drawing/2014/main" xmlns="" val="10000"/>
                  </a:ext>
                </a:extLst>
              </a:tr>
              <a:tr h="316865">
                <a:tc>
                  <a:txBody>
                    <a:bodyPr/>
                    <a:lstStyle/>
                    <a:p>
                      <a:pPr algn="l" fontAlgn="ctr"/>
                      <a:r>
                        <a:rPr lang="fr-FR" sz="1100" b="0" i="0" u="none" strike="noStrike">
                          <a:solidFill>
                            <a:srgbClr val="000000"/>
                          </a:solidFill>
                          <a:effectLst/>
                          <a:latin typeface="Arial Black"/>
                        </a:rPr>
                        <a:t>European Fellowships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fr-FR" sz="1100" b="0" i="0" u="none" strike="noStrike" dirty="0">
                          <a:solidFill>
                            <a:srgbClr val="000000"/>
                          </a:solidFill>
                          <a:effectLst/>
                          <a:latin typeface="Arial Black"/>
                        </a:rPr>
                        <a:t>EUR </a:t>
                      </a:r>
                      <a:r>
                        <a:rPr lang="fr-FR" sz="1100" b="0" i="0" u="none" strike="noStrike" dirty="0" smtClean="0">
                          <a:solidFill>
                            <a:srgbClr val="000000"/>
                          </a:solidFill>
                          <a:effectLst/>
                          <a:latin typeface="Arial Black"/>
                        </a:rPr>
                        <a:t>205 </a:t>
                      </a:r>
                      <a:r>
                        <a:rPr lang="fr-FR" sz="1100" b="0" i="0" u="none" strike="noStrike" dirty="0">
                          <a:solidFill>
                            <a:srgbClr val="000000"/>
                          </a:solidFill>
                          <a:effectLst/>
                          <a:latin typeface="Arial Black"/>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fr-FR" sz="1100" b="0" i="0" u="none" strike="noStrike" dirty="0">
                          <a:solidFill>
                            <a:srgbClr val="000000"/>
                          </a:solidFill>
                          <a:effectLst/>
                          <a:latin typeface="Arial Black"/>
                        </a:rPr>
                        <a:t>EUR </a:t>
                      </a:r>
                      <a:r>
                        <a:rPr lang="fr-FR" sz="1100" b="0" i="0" u="none" strike="noStrike" dirty="0" smtClean="0">
                          <a:solidFill>
                            <a:srgbClr val="000000"/>
                          </a:solidFill>
                          <a:effectLst/>
                          <a:latin typeface="Arial Black"/>
                        </a:rPr>
                        <a:t>220 </a:t>
                      </a:r>
                      <a:r>
                        <a:rPr lang="fr-FR" sz="1100" b="0" i="0" u="none" strike="noStrike" dirty="0">
                          <a:solidFill>
                            <a:srgbClr val="000000"/>
                          </a:solidFill>
                          <a:effectLst/>
                          <a:latin typeface="Arial Black"/>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fr-FR" sz="1100" b="0" i="0" u="none" strike="noStrike" dirty="0">
                          <a:solidFill>
                            <a:srgbClr val="000000"/>
                          </a:solidFill>
                          <a:effectLst/>
                          <a:latin typeface="Arial Black"/>
                        </a:rPr>
                        <a:t>EUR </a:t>
                      </a:r>
                      <a:r>
                        <a:rPr lang="fr-FR" sz="1100" b="0" i="0" u="none" strike="noStrike" dirty="0" smtClean="0">
                          <a:solidFill>
                            <a:srgbClr val="000000"/>
                          </a:solidFill>
                          <a:effectLst/>
                          <a:latin typeface="Arial Black"/>
                        </a:rPr>
                        <a:t>236,49 </a:t>
                      </a:r>
                      <a:r>
                        <a:rPr lang="fr-FR" sz="1100" b="0" i="0" u="none" strike="noStrike" dirty="0">
                          <a:solidFill>
                            <a:srgbClr val="000000"/>
                          </a:solidFill>
                          <a:effectLst/>
                          <a:latin typeface="Arial Black"/>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1"/>
                  </a:ext>
                </a:extLst>
              </a:tr>
              <a:tr h="316865">
                <a:tc>
                  <a:txBody>
                    <a:bodyPr/>
                    <a:lstStyle/>
                    <a:p>
                      <a:pPr algn="r" fontAlgn="ctr"/>
                      <a:r>
                        <a:rPr lang="fr-FR" sz="1100" b="0" i="1" u="none" strike="noStrike">
                          <a:solidFill>
                            <a:srgbClr val="000000"/>
                          </a:solidFill>
                          <a:effectLst/>
                          <a:latin typeface="Arial"/>
                        </a:rPr>
                        <a:t>Society &amp; Entreprise panel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1" u="none" strike="noStrike">
                          <a:solidFill>
                            <a:srgbClr val="000000"/>
                          </a:solidFill>
                          <a:effectLst/>
                          <a:latin typeface="Arial"/>
                        </a:rPr>
                        <a:t>EUR 10 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1" u="none" strike="noStrike" dirty="0">
                          <a:solidFill>
                            <a:srgbClr val="000000"/>
                          </a:solidFill>
                          <a:effectLst/>
                          <a:latin typeface="Arial"/>
                        </a:rPr>
                        <a:t>EUR </a:t>
                      </a:r>
                      <a:r>
                        <a:rPr lang="fr-FR" sz="1100" b="0" i="1" u="none" strike="noStrike" dirty="0" smtClean="0">
                          <a:solidFill>
                            <a:srgbClr val="000000"/>
                          </a:solidFill>
                          <a:effectLst/>
                          <a:latin typeface="Arial"/>
                        </a:rPr>
                        <a:t>8 </a:t>
                      </a:r>
                      <a:r>
                        <a:rPr lang="fr-FR" sz="1100" b="0" i="1" u="none" strike="noStrike" dirty="0">
                          <a:solidFill>
                            <a:srgbClr val="000000"/>
                          </a:solidFill>
                          <a:effectLst/>
                          <a:latin typeface="Arial"/>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100" b="0" i="1" u="none" strike="noStrike">
                          <a:solidFill>
                            <a:srgbClr val="000000"/>
                          </a:solidFill>
                          <a:effectLst/>
                          <a:latin typeface="Arial"/>
                        </a:rPr>
                        <a:t>EUR 8 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6865">
                <a:tc>
                  <a:txBody>
                    <a:bodyPr/>
                    <a:lstStyle/>
                    <a:p>
                      <a:pPr algn="l" fontAlgn="ctr"/>
                      <a:r>
                        <a:rPr lang="fr-FR" sz="1100" b="0" i="0" u="none" strike="noStrike">
                          <a:solidFill>
                            <a:srgbClr val="000000"/>
                          </a:solidFill>
                          <a:effectLst/>
                          <a:latin typeface="Arial Black"/>
                        </a:rPr>
                        <a:t>Global Fellowships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fr-FR" sz="1100" b="0" i="0" u="none" strike="noStrike" dirty="0">
                          <a:solidFill>
                            <a:srgbClr val="000000"/>
                          </a:solidFill>
                          <a:effectLst/>
                          <a:latin typeface="Arial Black"/>
                        </a:rPr>
                        <a:t>EUR </a:t>
                      </a:r>
                      <a:r>
                        <a:rPr lang="fr-FR" sz="1100" b="0" i="0" u="none" strike="noStrike" dirty="0" smtClean="0">
                          <a:solidFill>
                            <a:srgbClr val="000000"/>
                          </a:solidFill>
                          <a:effectLst/>
                          <a:latin typeface="Arial Black"/>
                        </a:rPr>
                        <a:t>33,7 </a:t>
                      </a:r>
                      <a:r>
                        <a:rPr lang="fr-FR" sz="1100" b="0" i="0" u="none" strike="noStrike" dirty="0">
                          <a:solidFill>
                            <a:srgbClr val="000000"/>
                          </a:solidFill>
                          <a:effectLst/>
                          <a:latin typeface="Arial Black"/>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fr-FR" sz="1100" b="0" i="0" u="none" strike="noStrike" dirty="0">
                          <a:solidFill>
                            <a:srgbClr val="000000"/>
                          </a:solidFill>
                          <a:effectLst/>
                          <a:latin typeface="Arial Black"/>
                        </a:rPr>
                        <a:t>EUR </a:t>
                      </a:r>
                      <a:r>
                        <a:rPr lang="fr-FR" sz="1100" b="0" i="0" u="none" strike="noStrike" dirty="0" smtClean="0">
                          <a:solidFill>
                            <a:srgbClr val="000000"/>
                          </a:solidFill>
                          <a:effectLst/>
                          <a:latin typeface="Arial Black"/>
                        </a:rPr>
                        <a:t>45 </a:t>
                      </a:r>
                      <a:r>
                        <a:rPr lang="fr-FR" sz="1100" b="0" i="0" u="none" strike="noStrike" dirty="0">
                          <a:solidFill>
                            <a:srgbClr val="000000"/>
                          </a:solidFill>
                          <a:effectLst/>
                          <a:latin typeface="Arial Black"/>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fr-FR" sz="1100" b="0" i="0" u="none" strike="noStrike" dirty="0">
                          <a:solidFill>
                            <a:srgbClr val="000000"/>
                          </a:solidFill>
                          <a:effectLst/>
                          <a:latin typeface="Arial Black"/>
                        </a:rPr>
                        <a:t>EUR </a:t>
                      </a:r>
                      <a:r>
                        <a:rPr lang="fr-FR" sz="1100" b="0" i="0" u="none" strike="noStrike" dirty="0" smtClean="0">
                          <a:solidFill>
                            <a:srgbClr val="000000"/>
                          </a:solidFill>
                          <a:effectLst/>
                          <a:latin typeface="Arial Black"/>
                        </a:rPr>
                        <a:t>50 </a:t>
                      </a:r>
                      <a:r>
                        <a:rPr lang="fr-FR" sz="1100" b="0" i="0" u="none" strike="noStrike" dirty="0">
                          <a:solidFill>
                            <a:srgbClr val="000000"/>
                          </a:solidFill>
                          <a:effectLst/>
                          <a:latin typeface="Arial Black"/>
                        </a:rPr>
                        <a:t>million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675553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0825" y="1412875"/>
            <a:ext cx="8424863" cy="1006475"/>
          </a:xfrm>
        </p:spPr>
        <p:txBody>
          <a:bodyPr/>
          <a:lstStyle/>
          <a:p>
            <a:pPr marL="342900" indent="-342900"/>
            <a:r>
              <a:rPr lang="en-GB" sz="2800" u="sng" dirty="0">
                <a:solidFill>
                  <a:srgbClr val="FFC000"/>
                </a:solidFill>
                <a:latin typeface="Calibri" pitchFamily="34" charset="0"/>
                <a:ea typeface="MS Gothic" pitchFamily="49" charset="-128"/>
              </a:rPr>
              <a:t>MSCA - strategic programming approach</a:t>
            </a:r>
          </a:p>
        </p:txBody>
      </p:sp>
      <p:sp>
        <p:nvSpPr>
          <p:cNvPr id="15" name="Content Placeholder 2"/>
          <p:cNvSpPr>
            <a:spLocks noGrp="1"/>
          </p:cNvSpPr>
          <p:nvPr>
            <p:ph idx="1"/>
          </p:nvPr>
        </p:nvSpPr>
        <p:spPr>
          <a:xfrm>
            <a:off x="468313" y="2492375"/>
            <a:ext cx="8229600" cy="3417888"/>
          </a:xfrm>
        </p:spPr>
        <p:txBody>
          <a:bodyPr/>
          <a:lstStyle/>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Attract and retain </a:t>
            </a:r>
            <a:r>
              <a:rPr lang="en-GB" sz="1900" kern="0" dirty="0">
                <a:latin typeface="Calibri" pitchFamily="34" charset="0"/>
                <a:ea typeface="MS Gothic"/>
              </a:rPr>
              <a:t>research talent</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Develop state-of-the-art, </a:t>
            </a:r>
            <a:r>
              <a:rPr lang="en-GB" sz="1900" kern="0" dirty="0">
                <a:latin typeface="Calibri" pitchFamily="34" charset="0"/>
                <a:ea typeface="MS Gothic"/>
              </a:rPr>
              <a:t>innovative training schemes</a:t>
            </a:r>
            <a:r>
              <a:rPr lang="en-GB" sz="1900" b="0" kern="0" dirty="0">
                <a:latin typeface="Calibri" pitchFamily="34" charset="0"/>
                <a:ea typeface="MS Gothic"/>
              </a:rPr>
              <a:t>, consistent with the highly competitive and increasingly inter-disciplinary requirements of research and innovation</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Promote sustainable </a:t>
            </a:r>
            <a:r>
              <a:rPr lang="en-GB" sz="1900" kern="0" dirty="0">
                <a:latin typeface="Calibri" pitchFamily="34" charset="0"/>
                <a:ea typeface="MS Gothic"/>
              </a:rPr>
              <a:t>career development </a:t>
            </a:r>
            <a:r>
              <a:rPr lang="en-GB" sz="1900" b="0" kern="0" dirty="0">
                <a:latin typeface="Calibri" pitchFamily="34" charset="0"/>
                <a:ea typeface="MS Gothic"/>
              </a:rPr>
              <a:t>in research and innovation</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Focus on </a:t>
            </a:r>
            <a:r>
              <a:rPr lang="en-GB" sz="1900" kern="0" dirty="0">
                <a:latin typeface="Calibri" pitchFamily="34" charset="0"/>
                <a:ea typeface="MS Gothic"/>
              </a:rPr>
              <a:t>delivering new knowledge and skills</a:t>
            </a:r>
            <a:r>
              <a:rPr lang="en-GB" sz="1900" b="0" kern="0" dirty="0">
                <a:latin typeface="Calibri" pitchFamily="34" charset="0"/>
                <a:ea typeface="MS Gothic"/>
              </a:rPr>
              <a:t>, in line with the key driver identified in the strategic programming approach </a:t>
            </a:r>
          </a:p>
          <a:p>
            <a:pPr marL="357188" lvl="2" indent="-357188" algn="just" defTabSz="449263">
              <a:spcBef>
                <a:spcPts val="600"/>
              </a:spcBef>
              <a:spcAft>
                <a:spcPts val="600"/>
              </a:spcAft>
              <a:buClr>
                <a:srgbClr val="000000"/>
              </a:buClr>
              <a:buSzPct val="100000"/>
              <a:buFont typeface="Wingdings" pitchFamily="2" charset="2"/>
              <a:buChar char="Ø"/>
              <a:defRPr/>
            </a:pPr>
            <a:r>
              <a:rPr lang="en-GB" sz="1900" b="0" kern="0" dirty="0">
                <a:latin typeface="Calibri" pitchFamily="34" charset="0"/>
                <a:ea typeface="MS Gothic"/>
              </a:rPr>
              <a:t>Contribute to a </a:t>
            </a:r>
            <a:r>
              <a:rPr lang="en-GB" sz="1900" kern="0" dirty="0">
                <a:latin typeface="Calibri" pitchFamily="34" charset="0"/>
                <a:ea typeface="MS Gothic"/>
              </a:rPr>
              <a:t>strong partnership with MS </a:t>
            </a:r>
            <a:r>
              <a:rPr lang="en-GB" sz="1900" b="0" kern="0" dirty="0">
                <a:latin typeface="Calibri" pitchFamily="34" charset="0"/>
                <a:ea typeface="MS Gothic"/>
              </a:rPr>
              <a:t>via the co-funding mechanism</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556295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7746" name="Picture 2"/>
          <p:cNvPicPr>
            <a:picLocks noChangeAspect="1" noChangeArrowheads="1"/>
          </p:cNvPicPr>
          <p:nvPr/>
        </p:nvPicPr>
        <p:blipFill>
          <a:blip r:embed="rId4" cstate="print"/>
          <a:srcRect/>
          <a:stretch>
            <a:fillRect/>
          </a:stretch>
        </p:blipFill>
        <p:spPr bwMode="auto">
          <a:xfrm>
            <a:off x="755576" y="1844824"/>
            <a:ext cx="7782566" cy="4680520"/>
          </a:xfrm>
          <a:prstGeom prst="rect">
            <a:avLst/>
          </a:prstGeom>
          <a:noFill/>
          <a:ln w="9525">
            <a:noFill/>
            <a:miter lim="800000"/>
            <a:headEnd/>
            <a:tailEnd/>
          </a:ln>
        </p:spPr>
      </p:pic>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11768556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88840"/>
            <a:ext cx="86473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52643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rPr>
              <a:t>CALL</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88772" name="Picture 4"/>
          <p:cNvPicPr>
            <a:picLocks noChangeAspect="1" noChangeArrowheads="1"/>
          </p:cNvPicPr>
          <p:nvPr/>
        </p:nvPicPr>
        <p:blipFill>
          <a:blip r:embed="rId4" cstate="print"/>
          <a:srcRect/>
          <a:stretch>
            <a:fillRect/>
          </a:stretch>
        </p:blipFill>
        <p:spPr bwMode="auto">
          <a:xfrm>
            <a:off x="323528" y="1584176"/>
            <a:ext cx="8748303" cy="5085184"/>
          </a:xfrm>
          <a:prstGeom prst="rect">
            <a:avLst/>
          </a:prstGeom>
          <a:noFill/>
          <a:ln w="9525">
            <a:noFill/>
            <a:miter lim="800000"/>
            <a:headEnd/>
            <a:tailEnd/>
          </a:ln>
        </p:spPr>
      </p:pic>
      <p:sp>
        <p:nvSpPr>
          <p:cNvPr id="11" name="ZoneTexte 10"/>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Results</a:t>
            </a: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 - </a:t>
            </a:r>
            <a:r>
              <a:rPr kumimoji="0" lang="fr-FR" sz="2000" b="1" i="0" u="none" strike="noStrike" kern="1200" cap="none" spc="0" normalizeH="0" baseline="0" noProof="0" dirty="0" err="1">
                <a:ln>
                  <a:noFill/>
                </a:ln>
                <a:solidFill>
                  <a:srgbClr val="F7C943"/>
                </a:solidFill>
                <a:effectLst/>
                <a:uLnTx/>
                <a:uFillTx/>
                <a:latin typeface="Tahoma" pitchFamily="34" charset="0"/>
                <a:ea typeface="ＭＳ Ｐゴシック" pitchFamily="34" charset="-128"/>
                <a:cs typeface="+mn-cs"/>
              </a:rPr>
              <a:t>Statistics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96424121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1"/>
          <p:cNvSpPr>
            <a:spLocks noGrp="1"/>
          </p:cNvSpPr>
          <p:nvPr>
            <p:ph type="title"/>
          </p:nvPr>
        </p:nvSpPr>
        <p:spPr>
          <a:xfrm>
            <a:off x="611560" y="2492896"/>
            <a:ext cx="8229600" cy="935037"/>
          </a:xfrm>
        </p:spPr>
        <p:txBody>
          <a:bodyPr>
            <a:normAutofit fontScale="90000"/>
          </a:bodyPr>
          <a:lstStyle/>
          <a:p>
            <a:pPr eaLnBrk="1" hangingPunct="1"/>
            <a:r>
              <a:rPr lang="en-GB" sz="3600" b="1" u="sng" dirty="0">
                <a:solidFill>
                  <a:srgbClr val="FFC000"/>
                </a:solidFill>
                <a:latin typeface="Calibri" pitchFamily="34" charset="0"/>
                <a:ea typeface="MS Gothic" pitchFamily="49" charset="-128"/>
                <a:cs typeface="Arial" pitchFamily="34" charset="0"/>
              </a:rPr>
              <a:t>ITN</a:t>
            </a:r>
            <a:br>
              <a:rPr lang="en-GB" sz="3600" b="1" u="sng" dirty="0">
                <a:solidFill>
                  <a:srgbClr val="FFC000"/>
                </a:solidFill>
                <a:latin typeface="Calibri" pitchFamily="34" charset="0"/>
                <a:ea typeface="MS Gothic" pitchFamily="49" charset="-128"/>
                <a:cs typeface="Arial" pitchFamily="34" charset="0"/>
              </a:rPr>
            </a:br>
            <a:r>
              <a:rPr lang="en-GB" sz="3600" u="sng" dirty="0">
                <a:solidFill>
                  <a:srgbClr val="FFC000"/>
                </a:solidFill>
                <a:latin typeface="Calibri" pitchFamily="34" charset="0"/>
                <a:ea typeface="MS Gothic" pitchFamily="49" charset="-128"/>
                <a:cs typeface="Arial" pitchFamily="34" charset="0"/>
              </a:rPr>
              <a:t/>
            </a:r>
            <a:br>
              <a:rPr lang="en-GB" sz="3600" u="sng" dirty="0">
                <a:solidFill>
                  <a:srgbClr val="FFC000"/>
                </a:solidFill>
                <a:latin typeface="Calibri" pitchFamily="34" charset="0"/>
                <a:ea typeface="MS Gothic" pitchFamily="49" charset="-128"/>
                <a:cs typeface="Arial" pitchFamily="34" charset="0"/>
              </a:rPr>
            </a:br>
            <a:r>
              <a:rPr lang="en-GB" sz="3600" b="1" u="sng" dirty="0">
                <a:solidFill>
                  <a:srgbClr val="FFC000"/>
                </a:solidFill>
                <a:latin typeface="Calibri" pitchFamily="34" charset="0"/>
                <a:ea typeface="MS Gothic" pitchFamily="49" charset="-128"/>
                <a:cs typeface="Arial" pitchFamily="34" charset="0"/>
              </a:rPr>
              <a:t>Innovative Training Networks</a:t>
            </a:r>
            <a:endParaRPr lang="en-GB" sz="3600" b="1" u="sng" dirty="0">
              <a:solidFill>
                <a:srgbClr val="FFC000"/>
              </a:solidFill>
              <a:latin typeface="Calibri" pitchFamily="34" charset="0"/>
              <a:cs typeface="Arial" pitchFamily="34" charset="0"/>
            </a:endParaRPr>
          </a:p>
        </p:txBody>
      </p:sp>
      <p:pic>
        <p:nvPicPr>
          <p:cNvPr id="182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725144"/>
            <a:ext cx="2016224" cy="121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112787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467544" y="1628800"/>
            <a:ext cx="7624207" cy="4752527"/>
          </a:xfrm>
          <a:prstGeom prst="rect">
            <a:avLst/>
          </a:prstGeom>
          <a:noFill/>
          <a:ln>
            <a:noFill/>
          </a:ln>
          <a:effectLst/>
          <a:extLst/>
        </p:spPr>
        <p:txBody>
          <a:bodyPr/>
          <a:lstStyle>
            <a:lvl1pPr marL="1438275" indent="-257175" algn="l" rtl="0" eaLnBrk="0" fontAlgn="base" hangingPunct="0">
              <a:spcBef>
                <a:spcPct val="20000"/>
              </a:spcBef>
              <a:spcAft>
                <a:spcPct val="0"/>
              </a:spcAft>
              <a:buClr>
                <a:schemeClr val="bg1"/>
              </a:buClr>
              <a:buChar char="•"/>
              <a:tabLst>
                <a:tab pos="1343025" algn="l"/>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009FBA"/>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pitchFamily="34"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pitchFamily="34" charset="0"/>
              </a:defRPr>
            </a:lvl5pPr>
            <a:lvl6pPr marL="3922713" indent="-228600" algn="l" rtl="0" fontAlgn="base">
              <a:spcBef>
                <a:spcPct val="20000"/>
              </a:spcBef>
              <a:spcAft>
                <a:spcPct val="0"/>
              </a:spcAft>
              <a:buChar char="»"/>
              <a:tabLst>
                <a:tab pos="1343025" algn="l"/>
              </a:tabLst>
              <a:defRPr sz="2000">
                <a:solidFill>
                  <a:schemeClr val="tx1"/>
                </a:solidFill>
                <a:latin typeface="Arial" pitchFamily="34" charset="0"/>
              </a:defRPr>
            </a:lvl6pPr>
            <a:lvl7pPr marL="4379913" indent="-228600" algn="l" rtl="0" fontAlgn="base">
              <a:spcBef>
                <a:spcPct val="20000"/>
              </a:spcBef>
              <a:spcAft>
                <a:spcPct val="0"/>
              </a:spcAft>
              <a:buChar char="»"/>
              <a:tabLst>
                <a:tab pos="1343025" algn="l"/>
              </a:tabLst>
              <a:defRPr sz="2000">
                <a:solidFill>
                  <a:schemeClr val="tx1"/>
                </a:solidFill>
                <a:latin typeface="Arial" pitchFamily="34" charset="0"/>
              </a:defRPr>
            </a:lvl7pPr>
            <a:lvl8pPr marL="4837113" indent="-228600" algn="l" rtl="0" fontAlgn="base">
              <a:spcBef>
                <a:spcPct val="20000"/>
              </a:spcBef>
              <a:spcAft>
                <a:spcPct val="0"/>
              </a:spcAft>
              <a:buChar char="»"/>
              <a:tabLst>
                <a:tab pos="1343025" algn="l"/>
              </a:tabLst>
              <a:defRPr sz="2000">
                <a:solidFill>
                  <a:schemeClr val="tx1"/>
                </a:solidFill>
                <a:latin typeface="Arial" pitchFamily="34" charset="0"/>
              </a:defRPr>
            </a:lvl8pPr>
            <a:lvl9pPr marL="5294313" indent="-228600" algn="l" rtl="0" fontAlgn="base">
              <a:spcBef>
                <a:spcPct val="20000"/>
              </a:spcBef>
              <a:spcAft>
                <a:spcPct val="0"/>
              </a:spcAft>
              <a:buChar char="»"/>
              <a:tabLst>
                <a:tab pos="1343025" algn="l"/>
              </a:tabLst>
              <a:defRPr sz="2000">
                <a:solidFill>
                  <a:schemeClr val="tx1"/>
                </a:solidFill>
                <a:latin typeface="Arial" pitchFamily="34" charset="0"/>
              </a:defRPr>
            </a:lvl9pPr>
          </a:lstStyle>
          <a:p>
            <a:pPr marL="271463" marR="0" lvl="0" indent="-271463" algn="l" defTabSz="914400" rtl="0" eaLnBrk="0" fontAlgn="base" latinLnBrk="0" hangingPunct="0">
              <a:lnSpc>
                <a:spcPct val="100000"/>
              </a:lnSpc>
              <a:spcBef>
                <a:spcPct val="0"/>
              </a:spcBef>
              <a:spcAft>
                <a:spcPct val="30000"/>
              </a:spcAft>
              <a:buClr>
                <a:srgbClr val="FFFFFF"/>
              </a:buClr>
              <a:buSzTx/>
              <a:buFont typeface="Wingdings" pitchFamily="2" charset="2"/>
              <a:buNone/>
              <a:tabLst>
                <a:tab pos="1343025" algn="l"/>
              </a:tabLst>
              <a:defRPr/>
            </a:pPr>
            <a:r>
              <a:rPr kumimoji="0" lang="en-GB" sz="2000" b="1" i="0" u="none" strike="noStrike" kern="1200" cap="none" spc="0" normalizeH="0" baseline="0" noProof="0" dirty="0" smtClean="0">
                <a:ln>
                  <a:noFill/>
                </a:ln>
                <a:solidFill>
                  <a:srgbClr val="F7C943"/>
                </a:solidFill>
                <a:effectLst/>
                <a:uLnTx/>
                <a:uFillTx/>
                <a:latin typeface="Calibri"/>
                <a:ea typeface="+mn-ea"/>
                <a:cs typeface="Arial" pitchFamily="34" charset="0"/>
              </a:rPr>
              <a:t>Objectives</a:t>
            </a:r>
            <a:endParaRPr kumimoji="0" lang="en-GB" sz="1800" b="1" i="0" u="none" strike="noStrike" kern="1200" cap="none" spc="0" normalizeH="0" baseline="0" noProof="0" dirty="0">
              <a:ln>
                <a:noFill/>
              </a:ln>
              <a:solidFill>
                <a:srgbClr val="F7C943"/>
              </a:solidFill>
              <a:effectLst/>
              <a:uLnTx/>
              <a:uFillTx/>
              <a:latin typeface="Calibri"/>
              <a:ea typeface="+mn-ea"/>
              <a:cs typeface="Arial" pitchFamily="34" charset="0"/>
            </a:endParaRP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Train innovative early-stage researchers</a:t>
            </a: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Excellence in doctoral/early-stage research training</a:t>
            </a: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Provide skills to match public and private sector </a:t>
            </a:r>
            <a:r>
              <a:rPr kumimoji="0" lang="en-GB" sz="1400" b="0" i="0" u="none" strike="noStrike" kern="1200" cap="none" spc="0" normalizeH="0" baseline="0" noProof="0" dirty="0" smtClean="0">
                <a:ln>
                  <a:noFill/>
                </a:ln>
                <a:solidFill>
                  <a:srgbClr val="0F5494"/>
                </a:solidFill>
                <a:effectLst/>
                <a:uLnTx/>
                <a:uFillTx/>
                <a:latin typeface="Calibri"/>
                <a:ea typeface="+mn-ea"/>
                <a:cs typeface="Arial" pitchFamily="34" charset="0"/>
              </a:rPr>
              <a:t>needs</a:t>
            </a: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endParaRPr kumimoji="0" lang="fr-BE" sz="400" b="1" i="0" u="none" strike="noStrike" kern="1200" cap="none" spc="0" normalizeH="0" baseline="0" noProof="0" dirty="0">
              <a:ln>
                <a:noFill/>
              </a:ln>
              <a:solidFill>
                <a:srgbClr val="0F5494"/>
              </a:solidFill>
              <a:effectLst/>
              <a:uLnTx/>
              <a:uFillTx/>
              <a:latin typeface="Calibri"/>
              <a:ea typeface="+mn-ea"/>
              <a:cs typeface="Arial" pitchFamily="34" charset="0"/>
            </a:endParaRPr>
          </a:p>
          <a:p>
            <a:pPr marL="0" marR="0" lvl="0" indent="0" algn="l" defTabSz="914400" rtl="0" eaLnBrk="0" fontAlgn="base" latinLnBrk="0" hangingPunct="0">
              <a:lnSpc>
                <a:spcPct val="100000"/>
              </a:lnSpc>
              <a:spcBef>
                <a:spcPct val="0"/>
              </a:spcBef>
              <a:spcAft>
                <a:spcPct val="30000"/>
              </a:spcAft>
              <a:buClr>
                <a:srgbClr val="FFFFFF"/>
              </a:buClr>
              <a:buSzTx/>
              <a:buFontTx/>
              <a:buNone/>
              <a:tabLst>
                <a:tab pos="1343025" algn="l"/>
              </a:tabLst>
              <a:defRPr/>
            </a:pPr>
            <a:r>
              <a:rPr kumimoji="0" lang="fr-BE" sz="2000" b="1" i="0" u="none" strike="noStrike" kern="1200" cap="none" spc="0" normalizeH="0" baseline="0" noProof="0" dirty="0" smtClean="0">
                <a:ln>
                  <a:noFill/>
                </a:ln>
                <a:solidFill>
                  <a:srgbClr val="F7C943"/>
                </a:solidFill>
                <a:effectLst/>
                <a:uLnTx/>
                <a:uFillTx/>
                <a:latin typeface="Calibri"/>
                <a:ea typeface="+mn-ea"/>
                <a:cs typeface="Arial" pitchFamily="34" charset="0"/>
              </a:rPr>
              <a:t>Scope</a:t>
            </a:r>
          </a:p>
          <a:p>
            <a:pPr marL="285750" indent="-285750" defTabSz="457200" eaLnBrk="1" hangingPunct="1">
              <a:spcBef>
                <a:spcPct val="0"/>
              </a:spcBef>
              <a:spcAft>
                <a:spcPts val="600"/>
              </a:spcAft>
              <a:buClr>
                <a:srgbClr val="0F5494"/>
              </a:buClr>
              <a:buFont typeface="Wingdings" panose="05000000000000000000" pitchFamily="2" charset="2"/>
              <a:buChar char="Ø"/>
              <a:tabLst/>
              <a:defRPr/>
            </a:pPr>
            <a:r>
              <a:rPr lang="en-GB" sz="1400" b="1" i="0" dirty="0">
                <a:ea typeface="ＭＳ Ｐゴシック" pitchFamily="34" charset="-128"/>
                <a:cs typeface="Calibri" panose="020F0502020204030204" pitchFamily="34" charset="0"/>
              </a:rPr>
              <a:t>Excellence</a:t>
            </a:r>
            <a:r>
              <a:rPr lang="en-GB" sz="1400" i="0" dirty="0">
                <a:ea typeface="ＭＳ Ｐゴシック" pitchFamily="34" charset="-128"/>
                <a:cs typeface="Calibri" panose="020F0502020204030204" pitchFamily="34" charset="0"/>
              </a:rPr>
              <a:t>: International network of organisations applies and proposes a joint research training or doctoral programme</a:t>
            </a:r>
          </a:p>
          <a:p>
            <a:pPr marL="285750" indent="-285750" defTabSz="457200" eaLnBrk="1" hangingPunct="1">
              <a:spcBef>
                <a:spcPct val="0"/>
              </a:spcBef>
              <a:spcAft>
                <a:spcPts val="600"/>
              </a:spcAft>
              <a:buClr>
                <a:srgbClr val="0F5494"/>
              </a:buClr>
              <a:buFont typeface="Wingdings" panose="05000000000000000000" pitchFamily="2" charset="2"/>
              <a:buChar char="Ø"/>
              <a:tabLst/>
              <a:defRPr/>
            </a:pPr>
            <a:r>
              <a:rPr lang="fr-BE" sz="1400" b="1" i="0" dirty="0" err="1">
                <a:ea typeface="ＭＳ Ｐゴシック" pitchFamily="34" charset="-128"/>
                <a:cs typeface="Calibri" panose="020F0502020204030204" pitchFamily="34" charset="0"/>
              </a:rPr>
              <a:t>Bottom</a:t>
            </a:r>
            <a:r>
              <a:rPr lang="fr-BE" sz="1400" b="1" i="0" dirty="0">
                <a:ea typeface="ＭＳ Ｐゴシック" pitchFamily="34" charset="-128"/>
                <a:cs typeface="Calibri" panose="020F0502020204030204" pitchFamily="34" charset="0"/>
              </a:rPr>
              <a:t>-up </a:t>
            </a:r>
            <a:r>
              <a:rPr lang="fr-BE" sz="1400" i="0" dirty="0">
                <a:ea typeface="ＭＳ Ｐゴシック" pitchFamily="34" charset="-128"/>
                <a:cs typeface="Calibri" panose="020F0502020204030204" pitchFamily="34" charset="0"/>
              </a:rPr>
              <a:t>(no </a:t>
            </a:r>
            <a:r>
              <a:rPr lang="fr-BE" sz="1400" i="0" dirty="0" err="1">
                <a:ea typeface="ＭＳ Ｐゴシック" pitchFamily="34" charset="-128"/>
                <a:cs typeface="Calibri" panose="020F0502020204030204" pitchFamily="34" charset="0"/>
              </a:rPr>
              <a:t>pre-defined</a:t>
            </a:r>
            <a:r>
              <a:rPr lang="fr-BE" sz="1400" i="0" dirty="0">
                <a:ea typeface="ＭＳ Ｐゴシック" pitchFamily="34" charset="-128"/>
                <a:cs typeface="Calibri" panose="020F0502020204030204" pitchFamily="34" charset="0"/>
              </a:rPr>
              <a:t> topics)</a:t>
            </a:r>
            <a:endParaRPr lang="en-GB" sz="1400" i="0" dirty="0">
              <a:ea typeface="ＭＳ Ｐゴシック" pitchFamily="34" charset="-128"/>
              <a:cs typeface="Calibri" panose="020F0502020204030204" pitchFamily="34" charset="0"/>
            </a:endParaRPr>
          </a:p>
          <a:p>
            <a:pPr marL="285750" indent="-285750" defTabSz="457200" eaLnBrk="1" hangingPunct="1">
              <a:spcBef>
                <a:spcPct val="0"/>
              </a:spcBef>
              <a:spcAft>
                <a:spcPts val="600"/>
              </a:spcAft>
              <a:buClr>
                <a:srgbClr val="0F5494"/>
              </a:buClr>
              <a:buFont typeface="Wingdings" panose="05000000000000000000" pitchFamily="2" charset="2"/>
              <a:buChar char="Ø"/>
              <a:tabLst/>
              <a:defRPr/>
            </a:pPr>
            <a:r>
              <a:rPr lang="en-GB" sz="1400" b="1" i="0" dirty="0">
                <a:ea typeface="ＭＳ Ｐゴシック" pitchFamily="34" charset="-128"/>
                <a:cs typeface="Calibri" panose="020F0502020204030204" pitchFamily="34" charset="0"/>
              </a:rPr>
              <a:t>All domains*</a:t>
            </a:r>
            <a:r>
              <a:rPr lang="en-GB" sz="1400" i="0" dirty="0">
                <a:ea typeface="ＭＳ Ｐゴシック" pitchFamily="34" charset="-128"/>
                <a:cs typeface="Calibri" panose="020F0502020204030204" pitchFamily="34" charset="0"/>
              </a:rPr>
              <a:t>: CHE, ECO, ENG, ENV, LIF, MAT, PHY, SOC</a:t>
            </a:r>
          </a:p>
          <a:p>
            <a:pPr marL="285750" indent="-285750" defTabSz="457200" eaLnBrk="1" hangingPunct="1">
              <a:spcBef>
                <a:spcPct val="0"/>
              </a:spcBef>
              <a:spcAft>
                <a:spcPts val="600"/>
              </a:spcAft>
              <a:buClr>
                <a:srgbClr val="0F5494"/>
              </a:buClr>
              <a:buFont typeface="Wingdings" panose="05000000000000000000" pitchFamily="2" charset="2"/>
              <a:buChar char="Ø"/>
              <a:tabLst/>
              <a:defRPr/>
            </a:pPr>
            <a:r>
              <a:rPr lang="en-GB" sz="1400" b="1" i="0" dirty="0">
                <a:ea typeface="ＭＳ Ｐゴシック" pitchFamily="34" charset="-128"/>
                <a:cs typeface="Calibri" panose="020F0502020204030204" pitchFamily="34" charset="0"/>
              </a:rPr>
              <a:t>Multidisciplinary </a:t>
            </a:r>
            <a:r>
              <a:rPr lang="en-GB" sz="1400" i="0" dirty="0">
                <a:ea typeface="ＭＳ Ｐゴシック" pitchFamily="34" charset="-128"/>
                <a:cs typeface="Calibri" panose="020F0502020204030204" pitchFamily="34" charset="0"/>
              </a:rPr>
              <a:t>approach</a:t>
            </a:r>
          </a:p>
          <a:p>
            <a:pPr marL="285750" indent="-285750" defTabSz="457200" eaLnBrk="1" hangingPunct="1">
              <a:spcBef>
                <a:spcPct val="0"/>
              </a:spcBef>
              <a:spcAft>
                <a:spcPts val="600"/>
              </a:spcAft>
              <a:buClr>
                <a:srgbClr val="0F5494"/>
              </a:buClr>
              <a:buFont typeface="Wingdings" panose="05000000000000000000" pitchFamily="2" charset="2"/>
              <a:buChar char="Ø"/>
              <a:tabLst/>
              <a:defRPr/>
            </a:pPr>
            <a:r>
              <a:rPr lang="en-GB" sz="1400" i="0" dirty="0">
                <a:ea typeface="ＭＳ Ｐゴシック" pitchFamily="34" charset="-128"/>
                <a:cs typeface="Calibri" panose="020F0502020204030204" pitchFamily="34" charset="0"/>
              </a:rPr>
              <a:t>Meaningful exposure to </a:t>
            </a:r>
            <a:r>
              <a:rPr lang="en-GB" sz="1400" b="1" i="0" dirty="0">
                <a:ea typeface="ＭＳ Ｐゴシック" pitchFamily="34" charset="-128"/>
                <a:cs typeface="Calibri" panose="020F0502020204030204" pitchFamily="34" charset="0"/>
              </a:rPr>
              <a:t>non-academic </a:t>
            </a:r>
            <a:r>
              <a:rPr lang="en-GB" sz="1400" b="1" i="0" dirty="0" smtClean="0">
                <a:ea typeface="ＭＳ Ｐゴシック" pitchFamily="34" charset="-128"/>
                <a:cs typeface="Calibri" panose="020F0502020204030204" pitchFamily="34" charset="0"/>
              </a:rPr>
              <a:t>sector</a:t>
            </a:r>
          </a:p>
          <a:p>
            <a:pPr marL="285750" indent="-285750" defTabSz="457200" eaLnBrk="1" hangingPunct="1">
              <a:spcBef>
                <a:spcPct val="0"/>
              </a:spcBef>
              <a:spcAft>
                <a:spcPts val="600"/>
              </a:spcAft>
              <a:buClr>
                <a:srgbClr val="0F5494"/>
              </a:buClr>
              <a:buFont typeface="Wingdings" panose="05000000000000000000" pitchFamily="2" charset="2"/>
              <a:buChar char="Ø"/>
              <a:tabLst/>
              <a:defRPr/>
            </a:pPr>
            <a:endParaRPr kumimoji="0" lang="fr-BE" sz="400" b="1" i="0" u="none" strike="noStrike" kern="1200" cap="none" spc="0" normalizeH="0" baseline="0" noProof="0" dirty="0">
              <a:ln>
                <a:noFill/>
              </a:ln>
              <a:solidFill>
                <a:srgbClr val="0F5494"/>
              </a:solidFill>
              <a:effectLst/>
              <a:uLnTx/>
              <a:uFillTx/>
              <a:latin typeface="Calibri"/>
              <a:ea typeface="+mn-ea"/>
              <a:cs typeface="Arial" pitchFamily="34" charset="0"/>
            </a:endParaRPr>
          </a:p>
          <a:p>
            <a:pPr marL="271463" marR="0" lvl="0" indent="-271463" algn="l" defTabSz="914400" rtl="0" eaLnBrk="0" fontAlgn="base" latinLnBrk="0" hangingPunct="0">
              <a:lnSpc>
                <a:spcPct val="100000"/>
              </a:lnSpc>
              <a:spcBef>
                <a:spcPct val="0"/>
              </a:spcBef>
              <a:spcAft>
                <a:spcPct val="30000"/>
              </a:spcAft>
              <a:buClr>
                <a:srgbClr val="FFFFFF"/>
              </a:buClr>
              <a:buSzTx/>
              <a:buFont typeface="Wingdings" pitchFamily="2" charset="2"/>
              <a:buNone/>
              <a:tabLst>
                <a:tab pos="1343025" algn="l"/>
              </a:tabLst>
              <a:defRPr/>
            </a:pPr>
            <a:r>
              <a:rPr kumimoji="0" lang="en-GB" sz="2000" b="1" i="0" u="none" strike="noStrike" kern="1200" cap="none" spc="0" normalizeH="0" baseline="0" noProof="0" dirty="0" smtClean="0">
                <a:ln>
                  <a:noFill/>
                </a:ln>
                <a:solidFill>
                  <a:srgbClr val="F7C943"/>
                </a:solidFill>
                <a:effectLst/>
                <a:uLnTx/>
                <a:uFillTx/>
                <a:latin typeface="Calibri"/>
                <a:ea typeface="+mn-ea"/>
                <a:cs typeface="Arial" pitchFamily="34" charset="0"/>
              </a:rPr>
              <a:t>Expected </a:t>
            </a:r>
            <a:r>
              <a:rPr kumimoji="0" lang="en-GB" sz="2000" b="1" i="0" u="none" strike="noStrike" kern="1200" cap="none" spc="0" normalizeH="0" baseline="0" noProof="0" dirty="0">
                <a:ln>
                  <a:noFill/>
                </a:ln>
                <a:solidFill>
                  <a:srgbClr val="F7C943"/>
                </a:solidFill>
                <a:effectLst/>
                <a:uLnTx/>
                <a:uFillTx/>
                <a:latin typeface="Calibri"/>
                <a:ea typeface="+mn-ea"/>
                <a:cs typeface="Arial" pitchFamily="34" charset="0"/>
              </a:rPr>
              <a:t>impact</a:t>
            </a: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Improved career perspectives of researchers</a:t>
            </a: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Structured high-quality research / doctoral training</a:t>
            </a:r>
          </a:p>
          <a:p>
            <a:pPr marL="342900" marR="0" lvl="0" indent="-342900" algn="l" defTabSz="914400" rtl="0" eaLnBrk="0" fontAlgn="base" latinLnBrk="0" hangingPunct="0">
              <a:lnSpc>
                <a:spcPct val="100000"/>
              </a:lnSpc>
              <a:spcBef>
                <a:spcPct val="0"/>
              </a:spcBef>
              <a:spcAft>
                <a:spcPct val="30000"/>
              </a:spcAft>
              <a:buClr>
                <a:srgbClr val="0F5494"/>
              </a:buClr>
              <a:buSzTx/>
              <a:buFont typeface="Wingdings" panose="05000000000000000000" pitchFamily="2" charset="2"/>
              <a:buChar char="Ø"/>
              <a:tabLst>
                <a:tab pos="1343025" algn="l"/>
              </a:tabLst>
              <a:defRPr/>
            </a:pPr>
            <a:r>
              <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rPr>
              <a:t>Collaboration academia with non-academic sectors</a:t>
            </a:r>
          </a:p>
          <a:p>
            <a:pPr marL="342900" marR="0" lvl="0" indent="-342900" algn="l" defTabSz="914400" rtl="0" eaLnBrk="0" fontAlgn="base" latinLnBrk="0" hangingPunct="0">
              <a:lnSpc>
                <a:spcPct val="100000"/>
              </a:lnSpc>
              <a:spcBef>
                <a:spcPct val="0"/>
              </a:spcBef>
              <a:spcAft>
                <a:spcPct val="30000"/>
              </a:spcAft>
              <a:buClr>
                <a:srgbClr val="0F5494"/>
              </a:buClr>
              <a:buSzTx/>
              <a:buFontTx/>
              <a:buChar char="•"/>
              <a:tabLst>
                <a:tab pos="1343025" algn="l"/>
              </a:tabLst>
              <a:defRPr/>
            </a:pPr>
            <a:endPar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endParaRPr>
          </a:p>
          <a:p>
            <a:pPr marL="342900" marR="0" lvl="0" indent="-342900" algn="l" defTabSz="914400" rtl="0" eaLnBrk="0" fontAlgn="base" latinLnBrk="0" hangingPunct="0">
              <a:lnSpc>
                <a:spcPct val="100000"/>
              </a:lnSpc>
              <a:spcBef>
                <a:spcPct val="0"/>
              </a:spcBef>
              <a:spcAft>
                <a:spcPct val="30000"/>
              </a:spcAft>
              <a:buClr>
                <a:srgbClr val="0F5494"/>
              </a:buClr>
              <a:buSzTx/>
              <a:buFontTx/>
              <a:buNone/>
              <a:tabLst>
                <a:tab pos="1343025" algn="l"/>
              </a:tabLst>
              <a:defRPr/>
            </a:pPr>
            <a:endParaRPr kumimoji="0" lang="en-GB" sz="1400" b="0" i="0" u="none" strike="noStrike" kern="1200" cap="none" spc="0" normalizeH="0" baseline="0" noProof="0" dirty="0">
              <a:ln>
                <a:noFill/>
              </a:ln>
              <a:solidFill>
                <a:srgbClr val="0F5494"/>
              </a:solidFill>
              <a:effectLst/>
              <a:uLnTx/>
              <a:uFillTx/>
              <a:latin typeface="Calibri"/>
              <a:ea typeface="+mn-ea"/>
              <a:cs typeface="Arial" pitchFamily="34" charset="0"/>
            </a:endParaRPr>
          </a:p>
        </p:txBody>
      </p:sp>
      <p:pic>
        <p:nvPicPr>
          <p:cNvPr id="7"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2863452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3"/>
          <p:cNvSpPr>
            <a:spLocks noGrp="1"/>
          </p:cNvSpPr>
          <p:nvPr>
            <p:ph type="title"/>
          </p:nvPr>
        </p:nvSpPr>
        <p:spPr>
          <a:xfrm>
            <a:off x="395536" y="1772816"/>
            <a:ext cx="8609012" cy="488950"/>
          </a:xfrm>
        </p:spPr>
        <p:txBody>
          <a:bodyPr/>
          <a:lstStyle/>
          <a:p>
            <a:r>
              <a:rPr lang="en-GB" altLang="fr-FR" sz="2400" dirty="0">
                <a:latin typeface="Calibri" pitchFamily="34" charset="0"/>
              </a:rPr>
              <a:t>ITN typical activities</a:t>
            </a:r>
          </a:p>
        </p:txBody>
      </p:sp>
      <p:sp>
        <p:nvSpPr>
          <p:cNvPr id="23555" name="TextBox 4"/>
          <p:cNvSpPr txBox="1">
            <a:spLocks noChangeArrowheads="1"/>
          </p:cNvSpPr>
          <p:nvPr/>
        </p:nvSpPr>
        <p:spPr bwMode="auto">
          <a:xfrm>
            <a:off x="323528" y="2492896"/>
            <a:ext cx="7626746"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Core activity: Training through individual research projects</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Network-wide training activities </a:t>
            </a:r>
            <a:b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(e.g. seminars, workshops, summer schools).</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Training in key transferable skills </a:t>
            </a:r>
            <a:b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(e.g. entrepreneurship, management, IPR, communication, ethics, grant writing).</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Collaboration and exchange of knowledge within the network</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Communication &amp; Dissemination</a:t>
            </a:r>
          </a:p>
          <a:p>
            <a:pPr marL="285750" marR="0" lvl="0" indent="-28575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Public engagement</a:t>
            </a: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3253574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1"/>
          <p:cNvSpPr>
            <a:spLocks noChangeArrowheads="1"/>
          </p:cNvSpPr>
          <p:nvPr/>
        </p:nvSpPr>
        <p:spPr bwMode="auto">
          <a:xfrm>
            <a:off x="539552" y="2132856"/>
            <a:ext cx="69127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Researcher-months requested in proposal </a:t>
            </a: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Recruitment after the project starts.</a:t>
            </a: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Only</a:t>
            </a: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Early-Stage Researchers (ESRs):</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4 years of research experience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no PhD yet</a:t>
            </a: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Recruitment: </a:t>
            </a:r>
            <a:b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3 to </a:t>
            </a: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36 months (typical)</a:t>
            </a: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Mandatory </a:t>
            </a:r>
            <a:r>
              <a:rPr kumimoji="0" lang="en-GB" sz="20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trans-national mobility </a:t>
            </a:r>
            <a:r>
              <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at the time of recruitment.</a:t>
            </a: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175"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6" name="Rectangle 7"/>
          <p:cNvSpPr txBox="1">
            <a:spLocks noChangeArrowheads="1"/>
          </p:cNvSpPr>
          <p:nvPr/>
        </p:nvSpPr>
        <p:spPr bwMode="auto">
          <a:xfrm>
            <a:off x="611560" y="1628800"/>
            <a:ext cx="5141913"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Calibri" pitchFamily="34" charset="0"/>
                <a:ea typeface="+mj-ea"/>
                <a:cs typeface="Arial" pitchFamily="34" charset="0"/>
              </a:rPr>
              <a:t>Who can be recruited?</a:t>
            </a:r>
          </a:p>
        </p:txBody>
      </p:sp>
      <p:pic>
        <p:nvPicPr>
          <p:cNvPr id="7"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0" name="ZoneTexte 9"/>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2989329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37" name="TextBox 9"/>
          <p:cNvSpPr txBox="1">
            <a:spLocks noChangeArrowheads="1"/>
          </p:cNvSpPr>
          <p:nvPr/>
        </p:nvSpPr>
        <p:spPr bwMode="auto">
          <a:xfrm>
            <a:off x="467544" y="5445224"/>
            <a:ext cx="8358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Above this minimum: participants from any sector / country</a:t>
            </a:r>
          </a:p>
        </p:txBody>
      </p:sp>
      <p:sp>
        <p:nvSpPr>
          <p:cNvPr id="7" name="Rectangle 6"/>
          <p:cNvSpPr/>
          <p:nvPr/>
        </p:nvSpPr>
        <p:spPr>
          <a:xfrm>
            <a:off x="5276850" y="188640"/>
            <a:ext cx="3867150" cy="830263"/>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tab pos="1590675" algn="l"/>
              </a:tabLst>
              <a:defRPr/>
            </a:pP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EU 28 Member States (</a:t>
            </a:r>
            <a:r>
              <a:rPr kumimoji="0" lang="en-GB" sz="14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MS</a:t>
            </a: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a:t>
            </a:r>
            <a:endParaRPr kumimoji="0" lang="en-GB" sz="16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tab pos="1590675" algn="l"/>
              </a:tabLst>
              <a:defRPr/>
            </a:pP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Associated Countries (AC)</a:t>
            </a:r>
            <a:endParaRPr kumimoji="0" lang="en-GB" sz="16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tab pos="1590675" algn="l"/>
              </a:tabLst>
              <a:defRPr/>
            </a:pPr>
            <a:r>
              <a:rPr kumimoji="0" lang="en-GB" sz="1600" b="0" i="0" u="none" strike="noStrike" kern="1200" cap="none" spc="0" normalizeH="0" baseline="0" noProof="0" dirty="0">
                <a:ln>
                  <a:noFill/>
                </a:ln>
                <a:solidFill>
                  <a:srgbClr val="FFFFFF"/>
                </a:solidFill>
                <a:effectLst/>
                <a:uLnTx/>
                <a:uFillTx/>
                <a:latin typeface="Calibri" pitchFamily="34" charset="0"/>
                <a:ea typeface="Times New Roman" pitchFamily="18" charset="0"/>
                <a:cs typeface="Arial" pitchFamily="34" charset="0"/>
              </a:rPr>
              <a:t>Other Third Countries (OTC) </a:t>
            </a:r>
            <a:endParaRPr kumimoji="0" lang="en-GB" sz="1600" b="0"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20" name="AutoShape 88"/>
          <p:cNvSpPr>
            <a:spLocks noChangeArrowheads="1"/>
          </p:cNvSpPr>
          <p:nvPr/>
        </p:nvSpPr>
        <p:spPr bwMode="auto">
          <a:xfrm>
            <a:off x="395536" y="1916832"/>
            <a:ext cx="2176462" cy="820738"/>
          </a:xfrm>
          <a:prstGeom prst="roundRect">
            <a:avLst>
              <a:gd name="adj" fmla="val 16667"/>
            </a:avLst>
          </a:prstGeom>
          <a:solidFill>
            <a:srgbClr val="0A3CAA"/>
          </a:solidFill>
          <a:ln w="1905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ETN </a:t>
            </a:r>
          </a:p>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European </a:t>
            </a:r>
          </a:p>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Training Network</a:t>
            </a:r>
          </a:p>
        </p:txBody>
      </p:sp>
      <p:sp>
        <p:nvSpPr>
          <p:cNvPr id="21" name="AutoShape 88"/>
          <p:cNvSpPr>
            <a:spLocks noChangeArrowheads="1"/>
          </p:cNvSpPr>
          <p:nvPr/>
        </p:nvSpPr>
        <p:spPr bwMode="auto">
          <a:xfrm>
            <a:off x="395536" y="3068960"/>
            <a:ext cx="2176462" cy="820737"/>
          </a:xfrm>
          <a:prstGeom prst="roundRect">
            <a:avLst>
              <a:gd name="adj" fmla="val 16667"/>
            </a:avLst>
          </a:prstGeom>
          <a:solidFill>
            <a:srgbClr val="84095B"/>
          </a:solidFill>
          <a:ln w="19050" algn="ctr">
            <a:solidFill>
              <a:schemeClr val="bg1"/>
            </a:solidFill>
            <a:round/>
            <a:headEnd/>
            <a:tailEnd/>
          </a:ln>
          <a:effectLs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Industrial Doctorates</a:t>
            </a:r>
          </a:p>
        </p:txBody>
      </p:sp>
      <p:sp>
        <p:nvSpPr>
          <p:cNvPr id="22" name="AutoShape 88"/>
          <p:cNvSpPr>
            <a:spLocks noChangeArrowheads="1"/>
          </p:cNvSpPr>
          <p:nvPr/>
        </p:nvSpPr>
        <p:spPr bwMode="auto">
          <a:xfrm>
            <a:off x="395536" y="4293096"/>
            <a:ext cx="2166937" cy="804862"/>
          </a:xfrm>
          <a:prstGeom prst="roundRect">
            <a:avLst>
              <a:gd name="adj" fmla="val 16667"/>
            </a:avLst>
          </a:prstGeom>
          <a:solidFill>
            <a:srgbClr val="006600"/>
          </a:solidFill>
          <a:ln w="19050" algn="ctr">
            <a:solidFill>
              <a:schemeClr val="bg1"/>
            </a:solidFill>
            <a:round/>
            <a:headEnd/>
            <a:tailEnd/>
          </a:ln>
          <a:effectLs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EJD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 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Joint Doctorates</a:t>
            </a:r>
          </a:p>
        </p:txBody>
      </p:sp>
      <p:sp>
        <p:nvSpPr>
          <p:cNvPr id="23" name="TextBox 9"/>
          <p:cNvSpPr txBox="1">
            <a:spLocks noChangeArrowheads="1"/>
          </p:cNvSpPr>
          <p:nvPr/>
        </p:nvSpPr>
        <p:spPr bwMode="auto">
          <a:xfrm>
            <a:off x="2627784" y="1916832"/>
            <a:ext cx="6192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1"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Participants implement a joint research programme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3 beneficiaries </a:t>
            </a:r>
            <a:r>
              <a:rPr kumimoji="0" lang="fr-BE" altLang="fr-FR" sz="16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from</a:t>
            </a:r>
            <a: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any</a:t>
            </a:r>
            <a: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sector</a:t>
            </a:r>
            <a: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br>
              <a:rPr kumimoji="0" lang="fr-BE"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from 3 different MS/AC</a:t>
            </a:r>
          </a:p>
        </p:txBody>
      </p:sp>
      <p:sp>
        <p:nvSpPr>
          <p:cNvPr id="24" name="TextBox 9"/>
          <p:cNvSpPr txBox="1">
            <a:spLocks noChangeArrowheads="1"/>
          </p:cNvSpPr>
          <p:nvPr/>
        </p:nvSpPr>
        <p:spPr bwMode="auto">
          <a:xfrm>
            <a:off x="2627784" y="2924944"/>
            <a:ext cx="6129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1"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Doctoral programme with the non-academic sector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Min. 2 beneficiaries from 2 different MS/AC: </a:t>
            </a:r>
            <a:b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br>
            <a: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min. 1 from academic sector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 min. 1 from non-academic sector</a:t>
            </a:r>
          </a:p>
        </p:txBody>
      </p:sp>
      <p:sp>
        <p:nvSpPr>
          <p:cNvPr id="25" name="TextBox 9"/>
          <p:cNvSpPr txBox="1">
            <a:spLocks noChangeArrowheads="1"/>
          </p:cNvSpPr>
          <p:nvPr/>
        </p:nvSpPr>
        <p:spPr bwMode="auto">
          <a:xfrm>
            <a:off x="2699792" y="4221088"/>
            <a:ext cx="5724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1"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Doctoral programme to deliver joint degrees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Min. 3 beneficiaries</a:t>
            </a:r>
            <a:b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br>
            <a: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from academic sector awarding PhD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1600" b="1"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mn-cs"/>
              </a:rPr>
              <a:t>from 3 different MS/AC </a:t>
            </a:r>
          </a:p>
        </p:txBody>
      </p:sp>
      <p:sp>
        <p:nvSpPr>
          <p:cNvPr id="12" name="TextBox 21"/>
          <p:cNvSpPr txBox="1">
            <a:spLocks noChangeArrowheads="1"/>
          </p:cNvSpPr>
          <p:nvPr/>
        </p:nvSpPr>
        <p:spPr bwMode="auto">
          <a:xfrm>
            <a:off x="395536" y="5805264"/>
            <a:ext cx="8477250" cy="584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Research</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fields</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chosen</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freely</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by </a:t>
            </a:r>
            <a:r>
              <a:rPr kumimoji="0" lang="fr-BE" altLang="fr-FR" sz="16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applicants</a:t>
            </a: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r>
            <a:b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fr-BE"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a:t>
            </a:r>
            <a:r>
              <a:rPr kumimoji="0" lang="en-GB" altLang="fr-FR" sz="16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CHE, ECO, ENG, ENV, LIF, MAT, PHY, SOC)</a:t>
            </a:r>
          </a:p>
        </p:txBody>
      </p:sp>
      <p:pic>
        <p:nvPicPr>
          <p:cNvPr id="13"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4"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5" name="Rectangle 14"/>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6" name="ZoneTexte 15"/>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a:t>
            </a:r>
          </a:p>
        </p:txBody>
      </p:sp>
    </p:spTree>
    <p:extLst>
      <p:ext uri="{BB962C8B-B14F-4D97-AF65-F5344CB8AC3E}">
        <p14:creationId xmlns:p14="http://schemas.microsoft.com/office/powerpoint/2010/main" val="198993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 grpId="0"/>
      <p:bldP spid="20" grpId="0" animBg="1"/>
      <p:bldP spid="21" grpId="0" animBg="1"/>
      <p:bldP spid="22" grpId="0" animBg="1"/>
      <p:bldP spid="23" grpId="0"/>
      <p:bldP spid="24" grpId="0"/>
      <p:bldP spid="25"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bwMode="auto">
          <a:xfrm>
            <a:off x="395536" y="2852936"/>
            <a:ext cx="7929563" cy="1568450"/>
          </a:xfrm>
          <a:prstGeom prst="roundRect">
            <a:avLst>
              <a:gd name="adj" fmla="val 12428"/>
            </a:avLst>
          </a:prstGeom>
          <a:solidFill>
            <a:schemeClr val="accent2">
              <a:lumMod val="20000"/>
              <a:lumOff val="80000"/>
              <a:alpha val="31000"/>
            </a:schemeClr>
          </a:solidFill>
          <a:ln>
            <a:no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21507" name="TextBox 5"/>
          <p:cNvSpPr txBox="1">
            <a:spLocks noChangeArrowheads="1"/>
          </p:cNvSpPr>
          <p:nvPr/>
        </p:nvSpPr>
        <p:spPr bwMode="auto">
          <a:xfrm>
            <a:off x="395536" y="2348880"/>
            <a:ext cx="8619653" cy="369332"/>
          </a:xfrm>
          <a:prstGeom prst="rect">
            <a:avLst/>
          </a:prstGeom>
          <a:noFill/>
          <a:ln>
            <a:noFill/>
          </a:ln>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Participants implement a joint research training programme</a:t>
            </a:r>
          </a:p>
        </p:txBody>
      </p:sp>
      <p:sp>
        <p:nvSpPr>
          <p:cNvPr id="236548" name="AutoShape 40"/>
          <p:cNvSpPr>
            <a:spLocks noChangeArrowheads="1"/>
          </p:cNvSpPr>
          <p:nvPr/>
        </p:nvSpPr>
        <p:spPr bwMode="auto">
          <a:xfrm>
            <a:off x="323528" y="1484784"/>
            <a:ext cx="3816424" cy="803275"/>
          </a:xfrm>
          <a:prstGeom prst="roundRect">
            <a:avLst>
              <a:gd name="adj" fmla="val 16667"/>
            </a:avLst>
          </a:prstGeom>
          <a:solidFill>
            <a:srgbClr val="0A3CAA"/>
          </a:solidFill>
          <a:ln w="19050" algn="ctr">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ETN – European </a:t>
            </a:r>
          </a:p>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Training Network</a:t>
            </a:r>
          </a:p>
        </p:txBody>
      </p:sp>
      <p:sp>
        <p:nvSpPr>
          <p:cNvPr id="2" name="TextBox 1"/>
          <p:cNvSpPr txBox="1"/>
          <p:nvPr/>
        </p:nvSpPr>
        <p:spPr>
          <a:xfrm>
            <a:off x="395536" y="2924944"/>
            <a:ext cx="7815262" cy="127727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Mandatory</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3 beneficiaries from 3 different MS/AC</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Each beneficiary recruits and hosts at least 1 ESR</a:t>
            </a:r>
            <a:endPar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Max 540 person-months (e.g. 15 ESRs x 36 months)</a:t>
            </a:r>
          </a:p>
        </p:txBody>
      </p:sp>
      <p:sp>
        <p:nvSpPr>
          <p:cNvPr id="9" name="TextBox 8"/>
          <p:cNvSpPr txBox="1"/>
          <p:nvPr/>
        </p:nvSpPr>
        <p:spPr>
          <a:xfrm>
            <a:off x="395536" y="4437211"/>
            <a:ext cx="8455025" cy="1892826"/>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Other</a:t>
            </a:r>
            <a:r>
              <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features</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Non-academic participation essential</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PhD enrolment typically expected (not mandatory)</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Secondments to other countries/sector/disciplines </a:t>
            </a:r>
            <a:r>
              <a:rPr kumimoji="0" lang="en-GB" sz="14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(≤30% time)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Joint supervision recommended</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BE"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Partner organisations (</a:t>
            </a:r>
            <a:r>
              <a:rPr kumimoji="0" lang="fr-BE" sz="1800" b="0" i="0" u="none" strike="noStrike" kern="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any</a:t>
            </a:r>
            <a:r>
              <a:rPr kumimoji="0" lang="fr-BE"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country/</a:t>
            </a:r>
            <a:r>
              <a:rPr kumimoji="0" lang="fr-BE" sz="1800" b="0" i="0" u="none" strike="noStrike" kern="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sector</a:t>
            </a:r>
            <a:r>
              <a:rPr kumimoji="0" lang="fr-BE"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a:t>
            </a:r>
            <a:endParaRPr kumimoji="0" lang="en-GB" sz="1800" b="0" i="0" u="none" strike="noStrike" kern="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endParaRPr>
          </a:p>
        </p:txBody>
      </p:sp>
      <p:pic>
        <p:nvPicPr>
          <p:cNvPr id="8"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1"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2" name="Rectangle 11"/>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3" name="ZoneTexte 12"/>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ETN</a:t>
            </a:r>
          </a:p>
        </p:txBody>
      </p:sp>
    </p:spTree>
    <p:extLst>
      <p:ext uri="{BB962C8B-B14F-4D97-AF65-F5344CB8AC3E}">
        <p14:creationId xmlns:p14="http://schemas.microsoft.com/office/powerpoint/2010/main" val="2836802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bwMode="auto">
          <a:xfrm>
            <a:off x="3007530" y="3537113"/>
            <a:ext cx="216029" cy="539987"/>
            <a:chOff x="4348492" y="3134473"/>
            <a:chExt cx="178062" cy="425496"/>
          </a:xfrm>
          <a:solidFill>
            <a:srgbClr val="0F5494"/>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bwMode="auto">
          <a:xfrm>
            <a:off x="3239473" y="3537113"/>
            <a:ext cx="216029" cy="539987"/>
            <a:chOff x="4348492" y="3134473"/>
            <a:chExt cx="178062" cy="425496"/>
          </a:xfrm>
          <a:solidFill>
            <a:srgbClr val="0F5494"/>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18"/>
          <p:cNvGrpSpPr/>
          <p:nvPr/>
        </p:nvGrpSpPr>
        <p:grpSpPr bwMode="auto">
          <a:xfrm>
            <a:off x="3469388" y="3537113"/>
            <a:ext cx="216029" cy="539987"/>
            <a:chOff x="4348492" y="3134473"/>
            <a:chExt cx="178062" cy="425496"/>
          </a:xfrm>
          <a:solidFill>
            <a:srgbClr val="0F5494"/>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6" name="Group 44"/>
          <p:cNvGrpSpPr/>
          <p:nvPr/>
        </p:nvGrpSpPr>
        <p:grpSpPr bwMode="auto">
          <a:xfrm>
            <a:off x="4569389" y="4008326"/>
            <a:ext cx="216029" cy="539987"/>
            <a:chOff x="4348492" y="3134473"/>
            <a:chExt cx="178062" cy="425496"/>
          </a:xfrm>
          <a:solidFill>
            <a:srgbClr val="0F5494"/>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47"/>
          <p:cNvGrpSpPr/>
          <p:nvPr/>
        </p:nvGrpSpPr>
        <p:grpSpPr bwMode="auto">
          <a:xfrm>
            <a:off x="2007338" y="4010410"/>
            <a:ext cx="216029" cy="539987"/>
            <a:chOff x="4348492" y="3134473"/>
            <a:chExt cx="178062" cy="425496"/>
          </a:xfrm>
          <a:solidFill>
            <a:srgbClr val="0F5494"/>
          </a:solidFill>
        </p:grpSpPr>
        <p:sp>
          <p:nvSpPr>
            <p:cNvPr id="49" name="Chord 48"/>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0" name="Oval 49"/>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2" name="Group 50"/>
          <p:cNvGrpSpPr/>
          <p:nvPr/>
        </p:nvGrpSpPr>
        <p:grpSpPr bwMode="auto">
          <a:xfrm>
            <a:off x="4796141" y="4004554"/>
            <a:ext cx="216029" cy="539987"/>
            <a:chOff x="4348492" y="3134473"/>
            <a:chExt cx="178062" cy="425496"/>
          </a:xfrm>
          <a:solidFill>
            <a:srgbClr val="0F5494"/>
          </a:solidFill>
        </p:grpSpPr>
        <p:sp>
          <p:nvSpPr>
            <p:cNvPr id="52" name="Chord 51"/>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3" name="Oval 52"/>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37577" name="Picture 18" descr="Flag of the United Kingdom.svg"/>
          <p:cNvPicPr preferRelativeResize="0">
            <a:picLocks noChangeArrowheads="1"/>
          </p:cNvPicPr>
          <p:nvPr/>
        </p:nvPicPr>
        <p:blipFill>
          <a:blip r:embed="rId3" cstate="print"/>
          <a:srcRect/>
          <a:stretch>
            <a:fillRect/>
          </a:stretch>
        </p:blipFill>
        <p:spPr bwMode="auto">
          <a:xfrm>
            <a:off x="3760788" y="2590800"/>
            <a:ext cx="325437" cy="215900"/>
          </a:xfrm>
          <a:prstGeom prst="rect">
            <a:avLst/>
          </a:prstGeom>
          <a:solidFill>
            <a:srgbClr val="0070C0"/>
          </a:solidFill>
          <a:ln w="9525">
            <a:solidFill>
              <a:schemeClr val="tx1"/>
            </a:solidFill>
            <a:miter lim="800000"/>
            <a:headEnd/>
            <a:tailEnd/>
          </a:ln>
        </p:spPr>
      </p:pic>
      <p:pic>
        <p:nvPicPr>
          <p:cNvPr id="237578" name="Picture 16" descr="Flag of Spain.svg"/>
          <p:cNvPicPr preferRelativeResize="0">
            <a:picLocks noChangeArrowheads="1"/>
          </p:cNvPicPr>
          <p:nvPr/>
        </p:nvPicPr>
        <p:blipFill>
          <a:blip r:embed="rId4" cstate="print"/>
          <a:srcRect/>
          <a:stretch>
            <a:fillRect/>
          </a:stretch>
        </p:blipFill>
        <p:spPr bwMode="auto">
          <a:xfrm>
            <a:off x="1792288" y="3557588"/>
            <a:ext cx="323850" cy="215900"/>
          </a:xfrm>
          <a:prstGeom prst="rect">
            <a:avLst/>
          </a:prstGeom>
          <a:noFill/>
          <a:ln w="9525">
            <a:solidFill>
              <a:schemeClr val="tx1"/>
            </a:solidFill>
            <a:miter lim="800000"/>
            <a:headEnd/>
            <a:tailEnd/>
          </a:ln>
        </p:spPr>
      </p:pic>
      <p:pic>
        <p:nvPicPr>
          <p:cNvPr id="237579" name="Picture 10" descr="Flag of Denmark.svg"/>
          <p:cNvPicPr preferRelativeResize="0">
            <a:picLocks noChangeArrowheads="1"/>
          </p:cNvPicPr>
          <p:nvPr/>
        </p:nvPicPr>
        <p:blipFill>
          <a:blip r:embed="rId5" cstate="print"/>
          <a:srcRect/>
          <a:stretch>
            <a:fillRect/>
          </a:stretch>
        </p:blipFill>
        <p:spPr bwMode="auto">
          <a:xfrm>
            <a:off x="5905500" y="3448050"/>
            <a:ext cx="323850" cy="215900"/>
          </a:xfrm>
          <a:prstGeom prst="rect">
            <a:avLst/>
          </a:prstGeom>
          <a:noFill/>
          <a:ln w="9525">
            <a:solidFill>
              <a:schemeClr val="tx1"/>
            </a:solidFill>
            <a:miter lim="800000"/>
            <a:headEnd/>
            <a:tailEnd/>
          </a:ln>
        </p:spPr>
      </p:pic>
      <p:grpSp>
        <p:nvGrpSpPr>
          <p:cNvPr id="23" name="Group 65"/>
          <p:cNvGrpSpPr/>
          <p:nvPr/>
        </p:nvGrpSpPr>
        <p:grpSpPr bwMode="auto">
          <a:xfrm>
            <a:off x="2226409" y="5395764"/>
            <a:ext cx="216029" cy="539987"/>
            <a:chOff x="4348492" y="3134473"/>
            <a:chExt cx="178062" cy="435021"/>
          </a:xfrm>
          <a:solidFill>
            <a:srgbClr val="0F5494"/>
          </a:solidFill>
        </p:grpSpPr>
        <p:sp>
          <p:nvSpPr>
            <p:cNvPr id="67" name="Chord 66"/>
            <p:cNvSpPr/>
            <p:nvPr/>
          </p:nvSpPr>
          <p:spPr bwMode="auto">
            <a:xfrm>
              <a:off x="4348492" y="3222601"/>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8" name="Oval 6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4" name="Group 75"/>
          <p:cNvGrpSpPr/>
          <p:nvPr/>
        </p:nvGrpSpPr>
        <p:grpSpPr bwMode="auto">
          <a:xfrm>
            <a:off x="3989386" y="6102369"/>
            <a:ext cx="216029" cy="539987"/>
            <a:chOff x="4348492" y="3134473"/>
            <a:chExt cx="178062" cy="425496"/>
          </a:xfrm>
          <a:solidFill>
            <a:srgbClr val="0F5494"/>
          </a:solidFill>
        </p:grpSpPr>
        <p:sp>
          <p:nvSpPr>
            <p:cNvPr id="77" name="Chord 7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8" name="Oval 7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37582" name="Picture 24" descr="Flag of Norway.svg"/>
          <p:cNvPicPr preferRelativeResize="0">
            <a:picLocks noChangeArrowheads="1"/>
          </p:cNvPicPr>
          <p:nvPr/>
        </p:nvPicPr>
        <p:blipFill>
          <a:blip r:embed="rId6" cstate="print"/>
          <a:srcRect/>
          <a:stretch>
            <a:fillRect/>
          </a:stretch>
        </p:blipFill>
        <p:spPr bwMode="auto">
          <a:xfrm>
            <a:off x="3832225" y="5715000"/>
            <a:ext cx="323850" cy="215900"/>
          </a:xfrm>
          <a:prstGeom prst="rect">
            <a:avLst/>
          </a:prstGeom>
          <a:noFill/>
          <a:ln w="9525">
            <a:solidFill>
              <a:schemeClr val="tx1"/>
            </a:solidFill>
            <a:miter lim="800000"/>
            <a:headEnd/>
            <a:tailEnd/>
          </a:ln>
        </p:spPr>
      </p:pic>
      <p:pic>
        <p:nvPicPr>
          <p:cNvPr id="237583" name="Picture 38" descr="Flag of Turkey.svg"/>
          <p:cNvPicPr preferRelativeResize="0">
            <a:picLocks noChangeArrowheads="1"/>
          </p:cNvPicPr>
          <p:nvPr/>
        </p:nvPicPr>
        <p:blipFill>
          <a:blip r:embed="rId7" cstate="print"/>
          <a:srcRect/>
          <a:stretch>
            <a:fillRect/>
          </a:stretch>
        </p:blipFill>
        <p:spPr bwMode="auto">
          <a:xfrm>
            <a:off x="1846263" y="4843463"/>
            <a:ext cx="323850" cy="215900"/>
          </a:xfrm>
          <a:prstGeom prst="rect">
            <a:avLst/>
          </a:prstGeom>
          <a:noFill/>
          <a:ln w="9525">
            <a:solidFill>
              <a:schemeClr val="tx1"/>
            </a:solidFill>
            <a:miter lim="800000"/>
            <a:headEnd/>
            <a:tailEnd/>
          </a:ln>
        </p:spPr>
      </p:pic>
      <p:grpSp>
        <p:nvGrpSpPr>
          <p:cNvPr id="30" name="Group 88"/>
          <p:cNvGrpSpPr/>
          <p:nvPr/>
        </p:nvGrpSpPr>
        <p:grpSpPr bwMode="auto">
          <a:xfrm>
            <a:off x="4222566" y="6102369"/>
            <a:ext cx="216029" cy="539987"/>
            <a:chOff x="4348492" y="3134473"/>
            <a:chExt cx="178062" cy="425496"/>
          </a:xfrm>
          <a:solidFill>
            <a:srgbClr val="0F5494"/>
          </a:solidFill>
        </p:grpSpPr>
        <p:sp>
          <p:nvSpPr>
            <p:cNvPr id="90" name="Chord 8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1" name="Oval 9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37585" name="Picture 30" descr="Flag of Portugal.svg"/>
          <p:cNvPicPr preferRelativeResize="0">
            <a:picLocks noChangeArrowheads="1"/>
          </p:cNvPicPr>
          <p:nvPr/>
        </p:nvPicPr>
        <p:blipFill>
          <a:blip r:embed="rId8" cstate="print"/>
          <a:srcRect/>
          <a:stretch>
            <a:fillRect/>
          </a:stretch>
        </p:blipFill>
        <p:spPr bwMode="auto">
          <a:xfrm>
            <a:off x="6811963" y="5845175"/>
            <a:ext cx="323850" cy="215900"/>
          </a:xfrm>
          <a:prstGeom prst="rect">
            <a:avLst/>
          </a:prstGeom>
          <a:noFill/>
          <a:ln w="9525">
            <a:solidFill>
              <a:schemeClr val="tx1"/>
            </a:solidFill>
            <a:miter lim="800000"/>
            <a:headEnd/>
            <a:tailEnd/>
          </a:ln>
        </p:spPr>
      </p:pic>
      <p:pic>
        <p:nvPicPr>
          <p:cNvPr id="237586" name="Picture 36" descr="Flag of Slovakia.svg"/>
          <p:cNvPicPr preferRelativeResize="0">
            <a:picLocks noChangeArrowheads="1"/>
          </p:cNvPicPr>
          <p:nvPr/>
        </p:nvPicPr>
        <p:blipFill>
          <a:blip r:embed="rId9" cstate="print"/>
          <a:srcRect/>
          <a:stretch>
            <a:fillRect/>
          </a:stretch>
        </p:blipFill>
        <p:spPr bwMode="auto">
          <a:xfrm>
            <a:off x="7439025" y="4465638"/>
            <a:ext cx="323850" cy="215900"/>
          </a:xfrm>
          <a:prstGeom prst="rect">
            <a:avLst/>
          </a:prstGeom>
          <a:noFill/>
          <a:ln w="9525">
            <a:solidFill>
              <a:schemeClr val="tx1"/>
            </a:solidFill>
            <a:miter lim="800000"/>
            <a:headEnd/>
            <a:tailEnd/>
          </a:ln>
        </p:spPr>
      </p:pic>
      <p:grpSp>
        <p:nvGrpSpPr>
          <p:cNvPr id="31" name="Group 22"/>
          <p:cNvGrpSpPr/>
          <p:nvPr/>
        </p:nvGrpSpPr>
        <p:grpSpPr bwMode="auto">
          <a:xfrm>
            <a:off x="2958288" y="2688390"/>
            <a:ext cx="1080143" cy="791981"/>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solidFill>
                <a:srgbClr val="0070C0"/>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2" name="Group 23"/>
          <p:cNvGrpSpPr/>
          <p:nvPr/>
        </p:nvGrpSpPr>
        <p:grpSpPr bwMode="auto">
          <a:xfrm>
            <a:off x="819150" y="3517227"/>
            <a:ext cx="1008134" cy="791981"/>
            <a:chOff x="968374" y="3924301"/>
            <a:chExt cx="860424" cy="707218"/>
          </a:xfrm>
          <a:solidFill>
            <a:srgbClr val="C00000"/>
          </a:solidFill>
        </p:grpSpPr>
        <p:sp>
          <p:nvSpPr>
            <p:cNvPr id="25" name="Trapezoid 24"/>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6" name="Rectangle 25"/>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7" name="Right Triangle 26"/>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8" name="Right Triangle 27"/>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9" name="Right Triangle 28"/>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3" name="Group 35"/>
          <p:cNvGrpSpPr/>
          <p:nvPr/>
        </p:nvGrpSpPr>
        <p:grpSpPr bwMode="auto">
          <a:xfrm>
            <a:off x="5071978" y="3540242"/>
            <a:ext cx="1080143" cy="791981"/>
            <a:chOff x="3950121" y="1860119"/>
            <a:chExt cx="914188" cy="848420"/>
          </a:xfrm>
          <a:solidFill>
            <a:srgbClr val="0F5494"/>
          </a:solidFill>
        </p:grpSpPr>
        <p:sp>
          <p:nvSpPr>
            <p:cNvPr id="37" name="Trapezoid 36"/>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8" name="Rectangle 37"/>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9" name="Isosceles Triangle 38"/>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0" name="Trapezoid 39"/>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1" name="Trapezoid 40"/>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2" name="Trapezoid 41"/>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3" name="Rectangle 42"/>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4" name="Rectangle 43"/>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4" name="Group 56"/>
          <p:cNvGrpSpPr/>
          <p:nvPr/>
        </p:nvGrpSpPr>
        <p:grpSpPr bwMode="auto">
          <a:xfrm>
            <a:off x="1035879" y="4931345"/>
            <a:ext cx="1080143" cy="791981"/>
            <a:chOff x="3950121" y="1860119"/>
            <a:chExt cx="914188" cy="848420"/>
          </a:xfrm>
          <a:solidFill>
            <a:srgbClr val="0F5494"/>
          </a:solidFill>
        </p:grpSpPr>
        <p:sp>
          <p:nvSpPr>
            <p:cNvPr id="58" name="Trapezoid 57"/>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Rectangle 58"/>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Isosceles Triangle 59"/>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Trapezoid 61"/>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Trapezoid 62"/>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4" name="Rectangle 63"/>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5" name="Rectangle 64"/>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5" name="Group 69"/>
          <p:cNvGrpSpPr/>
          <p:nvPr/>
        </p:nvGrpSpPr>
        <p:grpSpPr bwMode="auto">
          <a:xfrm>
            <a:off x="2870100" y="5644573"/>
            <a:ext cx="1008134" cy="791981"/>
            <a:chOff x="968374" y="3924301"/>
            <a:chExt cx="860424" cy="707218"/>
          </a:xfrm>
          <a:solidFill>
            <a:srgbClr val="C00000"/>
          </a:solidFill>
        </p:grpSpPr>
        <p:sp>
          <p:nvSpPr>
            <p:cNvPr id="71" name="Trapezoid 70"/>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2" name="Rectangle 71"/>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3" name="Right Triangle 72"/>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4" name="Right Triangle 73"/>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5" name="Right Triangle 74"/>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6" name="Group 91"/>
          <p:cNvGrpSpPr/>
          <p:nvPr/>
        </p:nvGrpSpPr>
        <p:grpSpPr bwMode="auto">
          <a:xfrm>
            <a:off x="6630220" y="4556881"/>
            <a:ext cx="1080143" cy="791981"/>
            <a:chOff x="3950121" y="1860119"/>
            <a:chExt cx="914188" cy="848420"/>
          </a:xfrm>
          <a:solidFill>
            <a:schemeClr val="accent1">
              <a:lumMod val="75000"/>
            </a:schemeClr>
          </a:solidFill>
        </p:grpSpPr>
        <p:sp>
          <p:nvSpPr>
            <p:cNvPr id="93" name="Trapezoid 92"/>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4" name="Rectangle 93"/>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5" name="Isosceles Triangle 94"/>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6" name="Trapezoid 95"/>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7" name="Trapezoid 96"/>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8" name="Trapezoid 97"/>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9" name="Rectangle 98"/>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0" name="Rectangle 99"/>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5" name="Group 100"/>
          <p:cNvGrpSpPr/>
          <p:nvPr/>
        </p:nvGrpSpPr>
        <p:grpSpPr bwMode="auto">
          <a:xfrm>
            <a:off x="5844912" y="5805669"/>
            <a:ext cx="1008134" cy="791981"/>
            <a:chOff x="968374" y="3924301"/>
            <a:chExt cx="860424" cy="707218"/>
          </a:xfrm>
          <a:solidFill>
            <a:schemeClr val="accent1">
              <a:lumMod val="75000"/>
            </a:schemeClr>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37594" name="Oval 82"/>
          <p:cNvSpPr>
            <a:spLocks noChangeArrowheads="1"/>
          </p:cNvSpPr>
          <p:nvPr/>
        </p:nvSpPr>
        <p:spPr bwMode="auto">
          <a:xfrm>
            <a:off x="3467100" y="4789488"/>
            <a:ext cx="117475" cy="136525"/>
          </a:xfrm>
          <a:prstGeom prst="ellipse">
            <a:avLst/>
          </a:prstGeom>
          <a:noFill/>
          <a:ln w="9525">
            <a:noFill/>
            <a:round/>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37595" name="Rectangle 1"/>
          <p:cNvSpPr>
            <a:spLocks noChangeArrowheads="1"/>
          </p:cNvSpPr>
          <p:nvPr/>
        </p:nvSpPr>
        <p:spPr bwMode="auto">
          <a:xfrm>
            <a:off x="2614613" y="4319588"/>
            <a:ext cx="1955800" cy="414337"/>
          </a:xfrm>
          <a:prstGeom prst="rect">
            <a:avLst/>
          </a:prstGeom>
          <a:solidFill>
            <a:schemeClr val="bg1">
              <a:alpha val="74901"/>
            </a:schemeClr>
          </a:solid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2" name="Rectangle 111"/>
          <p:cNvSpPr/>
          <p:nvPr/>
        </p:nvSpPr>
        <p:spPr bwMode="auto">
          <a:xfrm>
            <a:off x="5915025" y="5337175"/>
            <a:ext cx="2809875" cy="522288"/>
          </a:xfrm>
          <a:prstGeom prst="rect">
            <a:avLst/>
          </a:prstGeom>
          <a:noFill/>
          <a:ln>
            <a:noFill/>
          </a:ln>
          <a:effectLst/>
          <a:extLst/>
        </p:spPr>
        <p:txBody>
          <a:bodyPr anchor="ctr"/>
          <a:lstStyle/>
          <a:p>
            <a:pPr marL="3175" marR="0" lvl="0" indent="0" algn="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cxnSp>
        <p:nvCxnSpPr>
          <p:cNvPr id="237597" name="Straight Connector 21"/>
          <p:cNvCxnSpPr>
            <a:cxnSpLocks noChangeShapeType="1"/>
          </p:cNvCxnSpPr>
          <p:nvPr/>
        </p:nvCxnSpPr>
        <p:spPr bwMode="auto">
          <a:xfrm>
            <a:off x="4173538" y="3170238"/>
            <a:ext cx="898525" cy="457200"/>
          </a:xfrm>
          <a:prstGeom prst="line">
            <a:avLst/>
          </a:prstGeom>
          <a:noFill/>
          <a:ln w="38100" algn="ctr">
            <a:solidFill>
              <a:srgbClr val="0F5494"/>
            </a:solidFill>
            <a:round/>
            <a:headEnd/>
            <a:tailEnd/>
          </a:ln>
        </p:spPr>
      </p:cxnSp>
      <p:cxnSp>
        <p:nvCxnSpPr>
          <p:cNvPr id="237598" name="Straight Connector 107"/>
          <p:cNvCxnSpPr>
            <a:cxnSpLocks noChangeShapeType="1"/>
          </p:cNvCxnSpPr>
          <p:nvPr/>
        </p:nvCxnSpPr>
        <p:spPr bwMode="auto">
          <a:xfrm>
            <a:off x="2413000" y="5175250"/>
            <a:ext cx="746125" cy="493713"/>
          </a:xfrm>
          <a:prstGeom prst="line">
            <a:avLst/>
          </a:prstGeom>
          <a:noFill/>
          <a:ln w="38100" algn="ctr">
            <a:solidFill>
              <a:srgbClr val="0F5494"/>
            </a:solidFill>
            <a:round/>
            <a:headEnd/>
            <a:tailEnd/>
          </a:ln>
        </p:spPr>
      </p:cxnSp>
      <p:cxnSp>
        <p:nvCxnSpPr>
          <p:cNvPr id="237599" name="Straight Connector 110"/>
          <p:cNvCxnSpPr>
            <a:cxnSpLocks noChangeShapeType="1"/>
          </p:cNvCxnSpPr>
          <p:nvPr/>
        </p:nvCxnSpPr>
        <p:spPr bwMode="auto">
          <a:xfrm flipH="1">
            <a:off x="4254500" y="4465638"/>
            <a:ext cx="1331913" cy="1182687"/>
          </a:xfrm>
          <a:prstGeom prst="line">
            <a:avLst/>
          </a:prstGeom>
          <a:noFill/>
          <a:ln w="38100" algn="ctr">
            <a:solidFill>
              <a:srgbClr val="0F5494"/>
            </a:solidFill>
            <a:round/>
            <a:headEnd/>
            <a:tailEnd/>
          </a:ln>
        </p:spPr>
      </p:cxnSp>
      <p:cxnSp>
        <p:nvCxnSpPr>
          <p:cNvPr id="237600" name="Straight Connector 112"/>
          <p:cNvCxnSpPr>
            <a:cxnSpLocks noChangeShapeType="1"/>
          </p:cNvCxnSpPr>
          <p:nvPr/>
        </p:nvCxnSpPr>
        <p:spPr bwMode="auto">
          <a:xfrm>
            <a:off x="1268413" y="4487863"/>
            <a:ext cx="466725" cy="311150"/>
          </a:xfrm>
          <a:prstGeom prst="line">
            <a:avLst/>
          </a:prstGeom>
          <a:noFill/>
          <a:ln w="38100" algn="ctr">
            <a:solidFill>
              <a:srgbClr val="0F5494"/>
            </a:solidFill>
            <a:round/>
            <a:headEnd/>
            <a:tailEnd/>
          </a:ln>
        </p:spPr>
      </p:cxnSp>
      <p:cxnSp>
        <p:nvCxnSpPr>
          <p:cNvPr id="237601" name="Straight Connector 113"/>
          <p:cNvCxnSpPr>
            <a:cxnSpLocks noChangeShapeType="1"/>
          </p:cNvCxnSpPr>
          <p:nvPr/>
        </p:nvCxnSpPr>
        <p:spPr bwMode="auto">
          <a:xfrm flipH="1">
            <a:off x="2138363" y="3030538"/>
            <a:ext cx="673100" cy="430212"/>
          </a:xfrm>
          <a:prstGeom prst="line">
            <a:avLst/>
          </a:prstGeom>
          <a:noFill/>
          <a:ln w="38100" algn="ctr">
            <a:solidFill>
              <a:srgbClr val="0F5494"/>
            </a:solidFill>
            <a:round/>
            <a:headEnd/>
            <a:tailEnd/>
          </a:ln>
        </p:spPr>
      </p:cxnSp>
      <p:cxnSp>
        <p:nvCxnSpPr>
          <p:cNvPr id="237602" name="Straight Arrow Connector 32"/>
          <p:cNvCxnSpPr>
            <a:cxnSpLocks noChangeShapeType="1"/>
          </p:cNvCxnSpPr>
          <p:nvPr/>
        </p:nvCxnSpPr>
        <p:spPr bwMode="auto">
          <a:xfrm>
            <a:off x="5737225" y="4487863"/>
            <a:ext cx="298450" cy="912812"/>
          </a:xfrm>
          <a:prstGeom prst="straightConnector1">
            <a:avLst/>
          </a:prstGeom>
          <a:noFill/>
          <a:ln w="19050" algn="ctr">
            <a:solidFill>
              <a:srgbClr val="0070C0"/>
            </a:solidFill>
            <a:prstDash val="sysDash"/>
            <a:round/>
            <a:headEnd/>
            <a:tailEnd/>
          </a:ln>
        </p:spPr>
      </p:cxnSp>
      <p:cxnSp>
        <p:nvCxnSpPr>
          <p:cNvPr id="237603" name="Straight Arrow Connector 114"/>
          <p:cNvCxnSpPr>
            <a:cxnSpLocks noChangeShapeType="1"/>
          </p:cNvCxnSpPr>
          <p:nvPr/>
        </p:nvCxnSpPr>
        <p:spPr bwMode="auto">
          <a:xfrm flipV="1">
            <a:off x="4438650" y="5648325"/>
            <a:ext cx="1466850" cy="180975"/>
          </a:xfrm>
          <a:prstGeom prst="straightConnector1">
            <a:avLst/>
          </a:prstGeom>
          <a:noFill/>
          <a:ln w="19050" algn="ctr">
            <a:solidFill>
              <a:srgbClr val="0070C0"/>
            </a:solidFill>
            <a:prstDash val="sysDash"/>
            <a:round/>
            <a:headEnd/>
            <a:tailEnd/>
          </a:ln>
        </p:spPr>
      </p:cxnSp>
      <p:sp>
        <p:nvSpPr>
          <p:cNvPr id="107" name="TextBox 5"/>
          <p:cNvSpPr txBox="1">
            <a:spLocks noChangeArrowheads="1"/>
          </p:cNvSpPr>
          <p:nvPr/>
        </p:nvSpPr>
        <p:spPr bwMode="auto">
          <a:xfrm>
            <a:off x="2506663" y="1693863"/>
            <a:ext cx="6675437" cy="831850"/>
          </a:xfrm>
          <a:prstGeom prst="rect">
            <a:avLst/>
          </a:prstGeom>
          <a:noFill/>
          <a:ln>
            <a:noFill/>
          </a:ln>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Participants implement a joint research training programme</a:t>
            </a:r>
          </a:p>
        </p:txBody>
      </p:sp>
      <p:sp>
        <p:nvSpPr>
          <p:cNvPr id="101" name="AutoShape 40"/>
          <p:cNvSpPr>
            <a:spLocks noChangeArrowheads="1"/>
          </p:cNvSpPr>
          <p:nvPr/>
        </p:nvSpPr>
        <p:spPr bwMode="auto">
          <a:xfrm>
            <a:off x="395536" y="1844824"/>
            <a:ext cx="2088232" cy="587251"/>
          </a:xfrm>
          <a:prstGeom prst="roundRect">
            <a:avLst>
              <a:gd name="adj" fmla="val 16667"/>
            </a:avLst>
          </a:prstGeom>
          <a:solidFill>
            <a:srgbClr val="0A3CAA"/>
          </a:solidFill>
          <a:ln w="19050" algn="ctr">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tab pos="538163" algn="l"/>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ETN</a:t>
            </a:r>
          </a:p>
        </p:txBody>
      </p:sp>
      <p:pic>
        <p:nvPicPr>
          <p:cNvPr id="109" name="Picture 2" descr="Résultat de recherche d'images pour &quot;logo european commission&quot;"/>
          <p:cNvPicPr>
            <a:picLocks noChangeAspect="1" noChangeArrowheads="1"/>
          </p:cNvPicPr>
          <p:nvPr/>
        </p:nvPicPr>
        <p:blipFill>
          <a:blip r:embed="rId10" cstate="print"/>
          <a:srcRect/>
          <a:stretch>
            <a:fillRect/>
          </a:stretch>
        </p:blipFill>
        <p:spPr bwMode="auto">
          <a:xfrm>
            <a:off x="755576" y="260648"/>
            <a:ext cx="936104" cy="650592"/>
          </a:xfrm>
          <a:prstGeom prst="rect">
            <a:avLst/>
          </a:prstGeom>
          <a:noFill/>
        </p:spPr>
      </p:pic>
      <p:pic>
        <p:nvPicPr>
          <p:cNvPr id="110" name="Picture 6" descr="Résultat de recherche d'images pour &quot;marie sklodowska curie actions PCN horizon 2020&quot;"/>
          <p:cNvPicPr>
            <a:picLocks noChangeAspect="1" noChangeArrowheads="1"/>
          </p:cNvPicPr>
          <p:nvPr/>
        </p:nvPicPr>
        <p:blipFill>
          <a:blip r:embed="rId11" cstate="print"/>
          <a:srcRect/>
          <a:stretch>
            <a:fillRect/>
          </a:stretch>
        </p:blipFill>
        <p:spPr bwMode="auto">
          <a:xfrm>
            <a:off x="7236296" y="260648"/>
            <a:ext cx="1422878" cy="748884"/>
          </a:xfrm>
          <a:prstGeom prst="rect">
            <a:avLst/>
          </a:prstGeom>
          <a:noFill/>
        </p:spPr>
      </p:pic>
      <p:sp>
        <p:nvSpPr>
          <p:cNvPr id="111" name="Rectangle 110"/>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13" name="ZoneTexte 112"/>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ETN</a:t>
            </a:r>
          </a:p>
        </p:txBody>
      </p:sp>
    </p:spTree>
    <p:extLst>
      <p:ext uri="{BB962C8B-B14F-4D97-AF65-F5344CB8AC3E}">
        <p14:creationId xmlns:p14="http://schemas.microsoft.com/office/powerpoint/2010/main" val="2481598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p:nvPr>
        </p:nvSpPr>
        <p:spPr>
          <a:xfrm>
            <a:off x="179388" y="1484313"/>
            <a:ext cx="8228012" cy="1006475"/>
          </a:xfrm>
        </p:spPr>
        <p:txBody>
          <a:bodyPr/>
          <a:lstStyle/>
          <a:p>
            <a:pPr marL="342900" indent="-342900"/>
            <a:r>
              <a:rPr lang="en-GB" sz="2800" u="sng" dirty="0">
                <a:solidFill>
                  <a:srgbClr val="FFC000"/>
                </a:solidFill>
                <a:latin typeface="Calibri" pitchFamily="34" charset="0"/>
                <a:ea typeface="MS Gothic" pitchFamily="49" charset="-128"/>
              </a:rPr>
              <a:t>Key features of the MSCA part</a:t>
            </a:r>
          </a:p>
        </p:txBody>
      </p:sp>
      <p:sp>
        <p:nvSpPr>
          <p:cNvPr id="6" name="Content Placeholder 2"/>
          <p:cNvSpPr>
            <a:spLocks noGrp="1"/>
          </p:cNvSpPr>
          <p:nvPr>
            <p:ph idx="1"/>
          </p:nvPr>
        </p:nvSpPr>
        <p:spPr>
          <a:xfrm>
            <a:off x="468313" y="2349500"/>
            <a:ext cx="8229600" cy="3417888"/>
          </a:xfrm>
        </p:spPr>
        <p:txBody>
          <a:bodyPr>
            <a:normAutofit fontScale="92500" lnSpcReduction="10000"/>
          </a:bodyPr>
          <a:lstStyle/>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Open to all domains of </a:t>
            </a:r>
            <a:r>
              <a:rPr lang="en-GB" sz="1800" dirty="0">
                <a:latin typeface="Calibri" pitchFamily="34" charset="0"/>
                <a:ea typeface="MS Gothic" pitchFamily="49" charset="-128"/>
              </a:rPr>
              <a:t>research and innovation </a:t>
            </a:r>
            <a:r>
              <a:rPr lang="en-GB" sz="1800" b="0" dirty="0">
                <a:latin typeface="Calibri" pitchFamily="34" charset="0"/>
                <a:ea typeface="MS Gothic" pitchFamily="49" charset="-128"/>
              </a:rPr>
              <a:t>from basic research up to market take-up and innovation services </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Entirely </a:t>
            </a:r>
            <a:r>
              <a:rPr lang="en-GB" sz="1800" dirty="0">
                <a:latin typeface="Calibri" pitchFamily="34" charset="0"/>
                <a:ea typeface="MS Gothic" pitchFamily="49" charset="-128"/>
              </a:rPr>
              <a:t>bottom-up</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Participation of </a:t>
            </a:r>
            <a:r>
              <a:rPr lang="en-GB" sz="1800" dirty="0">
                <a:latin typeface="Calibri" pitchFamily="34" charset="0"/>
                <a:ea typeface="MS Gothic" pitchFamily="49" charset="-128"/>
              </a:rPr>
              <a:t>non-academic sector </a:t>
            </a:r>
            <a:r>
              <a:rPr lang="en-GB" sz="1800" b="0" dirty="0">
                <a:latin typeface="Calibri" pitchFamily="34" charset="0"/>
                <a:ea typeface="MS Gothic" pitchFamily="49" charset="-128"/>
              </a:rPr>
              <a:t>strongly encouraged, especially industry and SMEs</a:t>
            </a:r>
          </a:p>
          <a:p>
            <a:pPr marL="357188" lvl="2" indent="-357188" defTabSz="449263">
              <a:spcBef>
                <a:spcPts val="600"/>
              </a:spcBef>
              <a:spcAft>
                <a:spcPts val="600"/>
              </a:spcAft>
              <a:buClr>
                <a:srgbClr val="000000"/>
              </a:buClr>
              <a:buSzTx/>
              <a:buFont typeface="Wingdings" pitchFamily="2" charset="2"/>
              <a:buChar char="Ø"/>
            </a:pPr>
            <a:r>
              <a:rPr lang="en-GB" sz="1800" dirty="0">
                <a:latin typeface="Calibri" pitchFamily="34" charset="0"/>
                <a:ea typeface="MS Gothic" pitchFamily="49" charset="-128"/>
              </a:rPr>
              <a:t>Mobility</a:t>
            </a:r>
            <a:r>
              <a:rPr lang="en-GB" sz="1800" b="0" dirty="0">
                <a:latin typeface="Calibri" pitchFamily="34" charset="0"/>
                <a:ea typeface="MS Gothic" pitchFamily="49" charset="-128"/>
              </a:rPr>
              <a:t> as the key requirement - funding on condition participants move from one country to another</a:t>
            </a: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Promotion of attractive </a:t>
            </a:r>
            <a:r>
              <a:rPr lang="en-GB" sz="1800" dirty="0">
                <a:latin typeface="Calibri" pitchFamily="34" charset="0"/>
                <a:ea typeface="MS Gothic" pitchFamily="49" charset="-128"/>
              </a:rPr>
              <a:t>working and employment </a:t>
            </a:r>
            <a:r>
              <a:rPr lang="en-GB" sz="1800" dirty="0" smtClean="0">
                <a:latin typeface="Calibri" pitchFamily="34" charset="0"/>
                <a:ea typeface="MS Gothic" pitchFamily="49" charset="-128"/>
              </a:rPr>
              <a:t>conditions</a:t>
            </a:r>
            <a:endParaRPr lang="en-GB" sz="1800" dirty="0">
              <a:latin typeface="Calibri" pitchFamily="34" charset="0"/>
              <a:ea typeface="MS Gothic" pitchFamily="49" charset="-128"/>
            </a:endParaRPr>
          </a:p>
          <a:p>
            <a:pPr marL="357188" lvl="2" indent="-357188" defTabSz="449263">
              <a:spcBef>
                <a:spcPts val="600"/>
              </a:spcBef>
              <a:spcAft>
                <a:spcPts val="600"/>
              </a:spcAft>
              <a:buClr>
                <a:srgbClr val="000000"/>
              </a:buClr>
              <a:buSzTx/>
              <a:buFont typeface="Wingdings" pitchFamily="2" charset="2"/>
              <a:buChar char="Ø"/>
            </a:pPr>
            <a:r>
              <a:rPr lang="en-GB" sz="1800" b="0" dirty="0">
                <a:latin typeface="Calibri" pitchFamily="34" charset="0"/>
                <a:ea typeface="MS Gothic" pitchFamily="49" charset="-128"/>
              </a:rPr>
              <a:t>Particular attention to </a:t>
            </a:r>
            <a:r>
              <a:rPr lang="en-GB" sz="1800" dirty="0">
                <a:latin typeface="Calibri" pitchFamily="34" charset="0"/>
                <a:ea typeface="MS Gothic" pitchFamily="49" charset="-128"/>
              </a:rPr>
              <a:t>gender</a:t>
            </a:r>
            <a:r>
              <a:rPr lang="en-GB" sz="1800" b="0" dirty="0">
                <a:latin typeface="Calibri" pitchFamily="34" charset="0"/>
                <a:ea typeface="MS Gothic" pitchFamily="49" charset="-128"/>
              </a:rPr>
              <a:t> balance</a:t>
            </a:r>
          </a:p>
          <a:p>
            <a:pPr marL="357188" lvl="2" indent="-357188" defTabSz="449263">
              <a:spcBef>
                <a:spcPts val="600"/>
              </a:spcBef>
              <a:spcAft>
                <a:spcPts val="600"/>
              </a:spcAft>
              <a:buClr>
                <a:srgbClr val="000000"/>
              </a:buClr>
              <a:buSzTx/>
              <a:buFont typeface="Wingdings" pitchFamily="2" charset="2"/>
              <a:buChar char="Ø"/>
            </a:pPr>
            <a:r>
              <a:rPr lang="en-GB" sz="1800" dirty="0">
                <a:latin typeface="Calibri" pitchFamily="34" charset="0"/>
                <a:ea typeface="MS Gothic" pitchFamily="49" charset="-128"/>
              </a:rPr>
              <a:t>Budget</a:t>
            </a:r>
            <a:r>
              <a:rPr lang="en-GB" sz="1800" b="0" dirty="0">
                <a:latin typeface="Calibri" pitchFamily="34" charset="0"/>
                <a:ea typeface="MS Gothic" pitchFamily="49" charset="-128"/>
              </a:rPr>
              <a:t> 2014/2020 : </a:t>
            </a:r>
            <a:r>
              <a:rPr lang="en-GB" sz="1800" dirty="0">
                <a:latin typeface="Calibri" pitchFamily="34" charset="0"/>
                <a:ea typeface="MS Gothic" pitchFamily="49" charset="-128"/>
              </a:rPr>
              <a:t>6 162 billion €</a:t>
            </a:r>
          </a:p>
        </p:txBody>
      </p:sp>
      <p:sp>
        <p:nvSpPr>
          <p:cNvPr id="4" name="Rectangle 3"/>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907976" y="4130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388696" y="413048"/>
            <a:ext cx="1422878" cy="748884"/>
          </a:xfrm>
          <a:prstGeom prst="rect">
            <a:avLst/>
          </a:prstGeom>
          <a:noFill/>
        </p:spPr>
      </p:pic>
      <p:pic>
        <p:nvPicPr>
          <p:cNvPr id="2" name="Image 1"/>
          <p:cNvPicPr>
            <a:picLocks noChangeAspect="1"/>
          </p:cNvPicPr>
          <p:nvPr/>
        </p:nvPicPr>
        <p:blipFill>
          <a:blip r:embed="rId4"/>
          <a:stretch>
            <a:fillRect/>
          </a:stretch>
        </p:blipFill>
        <p:spPr>
          <a:xfrm>
            <a:off x="6457315" y="4852339"/>
            <a:ext cx="2686685" cy="2016000"/>
          </a:xfrm>
          <a:prstGeom prst="rect">
            <a:avLst/>
          </a:prstGeom>
        </p:spPr>
      </p:pic>
    </p:spTree>
    <p:extLst>
      <p:ext uri="{BB962C8B-B14F-4D97-AF65-F5344CB8AC3E}">
        <p14:creationId xmlns:p14="http://schemas.microsoft.com/office/powerpoint/2010/main" val="925872993"/>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bwMode="auto">
          <a:xfrm>
            <a:off x="395536" y="3140968"/>
            <a:ext cx="8139113" cy="1408113"/>
          </a:xfrm>
          <a:prstGeom prst="roundRect">
            <a:avLst>
              <a:gd name="adj" fmla="val 8976"/>
            </a:avLst>
          </a:prstGeom>
          <a:solidFill>
            <a:schemeClr val="tx2">
              <a:lumMod val="20000"/>
              <a:lumOff val="80000"/>
              <a:alpha val="31000"/>
            </a:schemeClr>
          </a:solidFill>
          <a:ln>
            <a:no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endParaRPr kumimoji="0" lang="fr-BE"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33795" name="AutoShape 42"/>
          <p:cNvSpPr>
            <a:spLocks noChangeArrowheads="1"/>
          </p:cNvSpPr>
          <p:nvPr/>
        </p:nvSpPr>
        <p:spPr bwMode="auto">
          <a:xfrm>
            <a:off x="539552" y="1628800"/>
            <a:ext cx="3240360" cy="792162"/>
          </a:xfrm>
          <a:prstGeom prst="roundRect">
            <a:avLst>
              <a:gd name="adj" fmla="val 16667"/>
            </a:avLst>
          </a:prstGeom>
          <a:solidFill>
            <a:srgbClr val="84095B"/>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 – 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Industrial Doctorates</a:t>
            </a:r>
          </a:p>
        </p:txBody>
      </p:sp>
      <p:sp>
        <p:nvSpPr>
          <p:cNvPr id="6" name="TextBox 5"/>
          <p:cNvSpPr txBox="1">
            <a:spLocks noChangeArrowheads="1"/>
          </p:cNvSpPr>
          <p:nvPr/>
        </p:nvSpPr>
        <p:spPr bwMode="auto">
          <a:xfrm>
            <a:off x="539552" y="2564904"/>
            <a:ext cx="8604448" cy="400110"/>
          </a:xfrm>
          <a:prstGeom prst="rect">
            <a:avLst/>
          </a:prstGeom>
          <a:noFill/>
          <a:ln>
            <a:noFill/>
          </a:ln>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84095B"/>
                </a:solidFill>
                <a:effectLst/>
                <a:uLnTx/>
                <a:uFillTx/>
                <a:latin typeface="Calibri" pitchFamily="34" charset="0"/>
                <a:ea typeface="ヒラギノ角ゴ Pro W3" charset="-128"/>
                <a:cs typeface="Arial" charset="0"/>
              </a:rPr>
              <a:t>Doctoral training with the non-academic sector</a:t>
            </a:r>
          </a:p>
        </p:txBody>
      </p:sp>
      <p:sp>
        <p:nvSpPr>
          <p:cNvPr id="239621" name="TextBox 5"/>
          <p:cNvSpPr txBox="1">
            <a:spLocks noChangeArrowheads="1"/>
          </p:cNvSpPr>
          <p:nvPr/>
        </p:nvSpPr>
        <p:spPr bwMode="auto">
          <a:xfrm>
            <a:off x="493961" y="3255268"/>
            <a:ext cx="8040688" cy="1323975"/>
          </a:xfrm>
          <a:prstGeom prst="rect">
            <a:avLst/>
          </a:prstGeom>
          <a:noFill/>
          <a:ln w="9525">
            <a:noFill/>
            <a:miter lim="800000"/>
            <a:headEnd/>
            <a:tailEnd/>
          </a:ln>
        </p:spPr>
        <p:txBody>
          <a:bodyPr>
            <a:spAutoFit/>
          </a:bodyPr>
          <a:lstStyle/>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2 organisations from 2 different EU/ associated countries</a:t>
            </a:r>
            <a:b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b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1 academic awarding PhD + 1 non-academic</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Max 180 person-months (if 2 organisations) - e.g. 5 x 36 months</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20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Max 540 person-months (if ≥3 organisations) - e.g. 15 x 36 months</a:t>
            </a:r>
          </a:p>
        </p:txBody>
      </p:sp>
      <p:sp>
        <p:nvSpPr>
          <p:cNvPr id="239622" name="TextBox 6"/>
          <p:cNvSpPr txBox="1">
            <a:spLocks noChangeArrowheads="1"/>
          </p:cNvSpPr>
          <p:nvPr/>
        </p:nvSpPr>
        <p:spPr bwMode="auto">
          <a:xfrm>
            <a:off x="467544" y="4581128"/>
            <a:ext cx="7931150" cy="1754188"/>
          </a:xfrm>
          <a:prstGeom prst="rect">
            <a:avLst/>
          </a:prstGeom>
          <a:noFill/>
          <a:ln w="9525">
            <a:noFill/>
            <a:miter lim="800000"/>
            <a:headEnd/>
            <a:tailEnd/>
          </a:ln>
        </p:spPr>
        <p:txBody>
          <a:bodyPr>
            <a:spAutoFit/>
          </a:bodyPr>
          <a:lstStyle/>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Individual</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research</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projects</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under</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the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topic</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of the doctoral programme</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Flexible recruitment rule</a:t>
            </a:r>
            <a:endPar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Each</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fellow</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altLang="fr-FR" sz="18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enrolled</a:t>
            </a:r>
            <a:r>
              <a:rPr kumimoji="0" lang="fr-BE"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in the doctoral programme</a:t>
            </a:r>
            <a:endPar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Each fellow must spend </a:t>
            </a:r>
            <a:r>
              <a:rPr kumimoji="0" lang="en-GB" altLang="fr-FR"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≥50% of time in non-academic sector</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Secondments possible</a:t>
            </a:r>
          </a:p>
          <a:p>
            <a:pPr marL="363538" marR="0" lvl="0" indent="-363538"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en-GB" altLang="fr-FR"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Partner organisations (any country/sector)</a:t>
            </a:r>
          </a:p>
        </p:txBody>
      </p:sp>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1" name="ZoneTexte 10"/>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EID</a:t>
            </a:r>
          </a:p>
        </p:txBody>
      </p:sp>
    </p:spTree>
    <p:extLst>
      <p:ext uri="{BB962C8B-B14F-4D97-AF65-F5344CB8AC3E}">
        <p14:creationId xmlns:p14="http://schemas.microsoft.com/office/powerpoint/2010/main" val="3777941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Oval 1"/>
          <p:cNvSpPr>
            <a:spLocks noChangeArrowheads="1"/>
          </p:cNvSpPr>
          <p:nvPr/>
        </p:nvSpPr>
        <p:spPr bwMode="auto">
          <a:xfrm rot="2446484">
            <a:off x="3613150" y="1985963"/>
            <a:ext cx="3605213" cy="4449762"/>
          </a:xfrm>
          <a:prstGeom prst="ellipse">
            <a:avLst/>
          </a:prstGeom>
          <a:noFill/>
          <a:ln w="19050">
            <a:solidFill>
              <a:srgbClr val="339933"/>
            </a:solidFill>
            <a:prstDash val="dash"/>
            <a:round/>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nvGrpSpPr>
          <p:cNvPr id="2" name="Group 12"/>
          <p:cNvGrpSpPr/>
          <p:nvPr/>
        </p:nvGrpSpPr>
        <p:grpSpPr>
          <a:xfrm>
            <a:off x="1982416" y="3738068"/>
            <a:ext cx="216000" cy="540000"/>
            <a:chOff x="4348492" y="3134473"/>
            <a:chExt cx="178062" cy="425496"/>
          </a:xfrm>
          <a:solidFill>
            <a:srgbClr val="84095B"/>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a:xfrm>
            <a:off x="2214328" y="3738068"/>
            <a:ext cx="216000" cy="540000"/>
            <a:chOff x="4348492" y="3134473"/>
            <a:chExt cx="178062" cy="425496"/>
          </a:xfrm>
          <a:solidFill>
            <a:srgbClr val="84095B"/>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 name="Group 18"/>
          <p:cNvGrpSpPr/>
          <p:nvPr/>
        </p:nvGrpSpPr>
        <p:grpSpPr>
          <a:xfrm>
            <a:off x="2444213" y="3738068"/>
            <a:ext cx="216000" cy="540000"/>
            <a:chOff x="4348492" y="3134473"/>
            <a:chExt cx="178062" cy="425496"/>
          </a:xfrm>
          <a:solidFill>
            <a:srgbClr val="84095B"/>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44"/>
          <p:cNvGrpSpPr/>
          <p:nvPr/>
        </p:nvGrpSpPr>
        <p:grpSpPr>
          <a:xfrm>
            <a:off x="4368839" y="3678280"/>
            <a:ext cx="216000" cy="540000"/>
            <a:chOff x="4348492" y="3134473"/>
            <a:chExt cx="178062" cy="425496"/>
          </a:xfrm>
          <a:solidFill>
            <a:srgbClr val="84095B"/>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0647" name="Picture 12" descr="Flag of Italy.svg"/>
          <p:cNvPicPr preferRelativeResize="0">
            <a:picLocks noChangeArrowheads="1"/>
          </p:cNvPicPr>
          <p:nvPr/>
        </p:nvPicPr>
        <p:blipFill>
          <a:blip r:embed="rId3" cstate="print"/>
          <a:srcRect/>
          <a:stretch>
            <a:fillRect/>
          </a:stretch>
        </p:blipFill>
        <p:spPr bwMode="auto">
          <a:xfrm>
            <a:off x="5302250" y="2874963"/>
            <a:ext cx="323850" cy="215900"/>
          </a:xfrm>
          <a:prstGeom prst="rect">
            <a:avLst/>
          </a:prstGeom>
          <a:noFill/>
          <a:ln w="9525">
            <a:solidFill>
              <a:schemeClr val="tx1"/>
            </a:solidFill>
            <a:miter lim="800000"/>
            <a:headEnd/>
            <a:tailEnd/>
          </a:ln>
        </p:spPr>
      </p:pic>
      <p:pic>
        <p:nvPicPr>
          <p:cNvPr id="240648" name="Picture 8" descr="Flag of Germany.svg"/>
          <p:cNvPicPr preferRelativeResize="0">
            <a:picLocks noChangeArrowheads="1"/>
          </p:cNvPicPr>
          <p:nvPr/>
        </p:nvPicPr>
        <p:blipFill>
          <a:blip r:embed="rId4" cstate="print"/>
          <a:srcRect/>
          <a:stretch>
            <a:fillRect/>
          </a:stretch>
        </p:blipFill>
        <p:spPr bwMode="auto">
          <a:xfrm>
            <a:off x="2778125" y="2751138"/>
            <a:ext cx="323850" cy="215900"/>
          </a:xfrm>
          <a:prstGeom prst="rect">
            <a:avLst/>
          </a:prstGeom>
          <a:noFill/>
          <a:ln w="9525">
            <a:solidFill>
              <a:schemeClr val="tx1"/>
            </a:solidFill>
            <a:miter lim="800000"/>
            <a:headEnd/>
            <a:tailEnd/>
          </a:ln>
        </p:spPr>
      </p:pic>
      <p:pic>
        <p:nvPicPr>
          <p:cNvPr id="240649" name="Picture 20" descr="Flag of Sweden.svg"/>
          <p:cNvPicPr preferRelativeResize="0">
            <a:picLocks noChangeArrowheads="1"/>
          </p:cNvPicPr>
          <p:nvPr/>
        </p:nvPicPr>
        <p:blipFill>
          <a:blip r:embed="rId5" cstate="print"/>
          <a:srcRect/>
          <a:stretch>
            <a:fillRect/>
          </a:stretch>
        </p:blipFill>
        <p:spPr bwMode="auto">
          <a:xfrm>
            <a:off x="7070725" y="3979863"/>
            <a:ext cx="323850" cy="217487"/>
          </a:xfrm>
          <a:prstGeom prst="rect">
            <a:avLst/>
          </a:prstGeom>
          <a:noFill/>
          <a:ln w="9525">
            <a:solidFill>
              <a:schemeClr val="tx1"/>
            </a:solidFill>
            <a:miter lim="800000"/>
            <a:headEnd/>
            <a:tailEnd/>
          </a:ln>
        </p:spPr>
      </p:pic>
      <p:grpSp>
        <p:nvGrpSpPr>
          <p:cNvPr id="16" name="Group 22"/>
          <p:cNvGrpSpPr/>
          <p:nvPr/>
        </p:nvGrpSpPr>
        <p:grpSpPr>
          <a:xfrm>
            <a:off x="1966576" y="2859341"/>
            <a:ext cx="1080000" cy="792000"/>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23"/>
          <p:cNvGrpSpPr/>
          <p:nvPr/>
        </p:nvGrpSpPr>
        <p:grpSpPr>
          <a:xfrm>
            <a:off x="4342236" y="2819585"/>
            <a:ext cx="1008000" cy="792000"/>
            <a:chOff x="968374" y="3924301"/>
            <a:chExt cx="860424" cy="707218"/>
          </a:xfrm>
          <a:solidFill>
            <a:srgbClr val="C00000"/>
          </a:solidFill>
        </p:grpSpPr>
        <p:sp>
          <p:nvSpPr>
            <p:cNvPr id="25" name="Trapezoid 24"/>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6" name="Rectangle 25"/>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7" name="Right Triangle 26"/>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8" name="Right Triangle 27"/>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9" name="Right Triangle 28"/>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2" name="Group 100"/>
          <p:cNvGrpSpPr/>
          <p:nvPr/>
        </p:nvGrpSpPr>
        <p:grpSpPr>
          <a:xfrm>
            <a:off x="6095609" y="3911792"/>
            <a:ext cx="1008000" cy="792000"/>
            <a:chOff x="968374" y="3924301"/>
            <a:chExt cx="860424" cy="707218"/>
          </a:xfrm>
          <a:solidFill>
            <a:schemeClr val="accent1">
              <a:lumMod val="75000"/>
            </a:schemeClr>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0653" name="Picture 2"/>
          <p:cNvPicPr preferRelativeResize="0">
            <a:picLocks noChangeArrowheads="1"/>
          </p:cNvPicPr>
          <p:nvPr/>
        </p:nvPicPr>
        <p:blipFill>
          <a:blip r:embed="rId6" cstate="print"/>
          <a:srcRect/>
          <a:stretch>
            <a:fillRect/>
          </a:stretch>
        </p:blipFill>
        <p:spPr bwMode="auto">
          <a:xfrm>
            <a:off x="1339850" y="2916238"/>
            <a:ext cx="539750" cy="720725"/>
          </a:xfrm>
          <a:prstGeom prst="rect">
            <a:avLst/>
          </a:prstGeom>
          <a:noFill/>
          <a:ln w="9525">
            <a:noFill/>
            <a:miter lim="800000"/>
            <a:headEnd/>
            <a:tailEnd/>
          </a:ln>
        </p:spPr>
      </p:pic>
      <p:pic>
        <p:nvPicPr>
          <p:cNvPr id="240654" name="Picture 28" descr="Flag of Poland.svg"/>
          <p:cNvPicPr preferRelativeResize="0">
            <a:picLocks noChangeArrowheads="1"/>
          </p:cNvPicPr>
          <p:nvPr/>
        </p:nvPicPr>
        <p:blipFill>
          <a:blip r:embed="rId7" cstate="print"/>
          <a:srcRect/>
          <a:stretch>
            <a:fillRect/>
          </a:stretch>
        </p:blipFill>
        <p:spPr bwMode="auto">
          <a:xfrm>
            <a:off x="8466138" y="4065588"/>
            <a:ext cx="325437" cy="215900"/>
          </a:xfrm>
          <a:prstGeom prst="rect">
            <a:avLst/>
          </a:prstGeom>
          <a:noFill/>
          <a:ln w="9525">
            <a:solidFill>
              <a:schemeClr val="tx1"/>
            </a:solidFill>
            <a:miter lim="800000"/>
            <a:headEnd/>
            <a:tailEnd/>
          </a:ln>
        </p:spPr>
      </p:pic>
      <p:grpSp>
        <p:nvGrpSpPr>
          <p:cNvPr id="23" name="Group 54"/>
          <p:cNvGrpSpPr/>
          <p:nvPr/>
        </p:nvGrpSpPr>
        <p:grpSpPr>
          <a:xfrm>
            <a:off x="7733589" y="4154650"/>
            <a:ext cx="1080000" cy="792000"/>
            <a:chOff x="3950121" y="1860119"/>
            <a:chExt cx="914188" cy="848420"/>
          </a:xfrm>
          <a:solidFill>
            <a:schemeClr val="accent1">
              <a:lumMod val="75000"/>
            </a:schemeClr>
          </a:solidFill>
        </p:grpSpPr>
        <p:sp>
          <p:nvSpPr>
            <p:cNvPr id="56" name="Trapezoid 55"/>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7" name="Rectangle 56"/>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8" name="Isosceles Triangle 57"/>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Trapezoid 58"/>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Trapezoid 59"/>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Rectangle 61"/>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Rectangle 62"/>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40656" name="TextBox 43"/>
          <p:cNvSpPr txBox="1">
            <a:spLocks noChangeArrowheads="1"/>
          </p:cNvSpPr>
          <p:nvPr/>
        </p:nvSpPr>
        <p:spPr bwMode="auto">
          <a:xfrm>
            <a:off x="5819775" y="2678113"/>
            <a:ext cx="1314450" cy="9540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0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 </a:t>
            </a:r>
            <a:r>
              <a:rPr kumimoji="0" lang="fr-BE"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rPr>
              <a:t>≥ 50% time for each ESR</a:t>
            </a:r>
            <a:endParaRPr kumimoji="0" lang="en-GB"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endParaRPr>
          </a:p>
        </p:txBody>
      </p:sp>
      <p:sp>
        <p:nvSpPr>
          <p:cNvPr id="240657" name="Rectangle 63"/>
          <p:cNvSpPr>
            <a:spLocks noChangeArrowheads="1"/>
          </p:cNvSpPr>
          <p:nvPr/>
        </p:nvSpPr>
        <p:spPr bwMode="auto">
          <a:xfrm>
            <a:off x="2498725" y="4316413"/>
            <a:ext cx="1955800" cy="414337"/>
          </a:xfrm>
          <a:prstGeom prst="rect">
            <a:avLst/>
          </a:prstGeom>
          <a:no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endParaRPr>
          </a:p>
        </p:txBody>
      </p:sp>
      <p:sp>
        <p:nvSpPr>
          <p:cNvPr id="32800" name="Rectangle 116"/>
          <p:cNvSpPr>
            <a:spLocks noChangeArrowheads="1"/>
          </p:cNvSpPr>
          <p:nvPr/>
        </p:nvSpPr>
        <p:spPr bwMode="auto">
          <a:xfrm>
            <a:off x="6567488" y="5003800"/>
            <a:ext cx="2376487" cy="522288"/>
          </a:xfrm>
          <a:prstGeom prst="rect">
            <a:avLst/>
          </a:prstGeom>
          <a:noFill/>
          <a:ln>
            <a:noFill/>
          </a:ln>
          <a:extLst/>
        </p:spPr>
        <p:txBody>
          <a:bodyPr anchor="ct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sp>
        <p:nvSpPr>
          <p:cNvPr id="240659" name="TextBox 93"/>
          <p:cNvSpPr txBox="1">
            <a:spLocks noChangeArrowheads="1"/>
          </p:cNvSpPr>
          <p:nvPr/>
        </p:nvSpPr>
        <p:spPr bwMode="auto">
          <a:xfrm>
            <a:off x="3890963" y="5349875"/>
            <a:ext cx="1952779" cy="338554"/>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rPr>
              <a:t>non-academic sector</a:t>
            </a:r>
            <a:endParaRPr kumimoji="0" lang="en-GB"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endParaRPr>
          </a:p>
        </p:txBody>
      </p:sp>
      <p:cxnSp>
        <p:nvCxnSpPr>
          <p:cNvPr id="240660" name="Straight Connector 110"/>
          <p:cNvCxnSpPr>
            <a:cxnSpLocks noChangeShapeType="1"/>
          </p:cNvCxnSpPr>
          <p:nvPr/>
        </p:nvCxnSpPr>
        <p:spPr bwMode="auto">
          <a:xfrm flipH="1">
            <a:off x="3235325" y="3449638"/>
            <a:ext cx="906463" cy="0"/>
          </a:xfrm>
          <a:prstGeom prst="line">
            <a:avLst/>
          </a:prstGeom>
          <a:noFill/>
          <a:ln w="38100" algn="ctr">
            <a:solidFill>
              <a:srgbClr val="0070C0"/>
            </a:solidFill>
            <a:round/>
            <a:headEnd/>
            <a:tailEnd/>
          </a:ln>
        </p:spPr>
      </p:cxnSp>
      <p:cxnSp>
        <p:nvCxnSpPr>
          <p:cNvPr id="240661" name="Straight Connector 113"/>
          <p:cNvCxnSpPr>
            <a:cxnSpLocks noChangeShapeType="1"/>
          </p:cNvCxnSpPr>
          <p:nvPr/>
        </p:nvCxnSpPr>
        <p:spPr bwMode="auto">
          <a:xfrm flipH="1" flipV="1">
            <a:off x="5600700" y="3719513"/>
            <a:ext cx="655638" cy="328612"/>
          </a:xfrm>
          <a:prstGeom prst="line">
            <a:avLst/>
          </a:prstGeom>
          <a:noFill/>
          <a:ln w="19050" algn="ctr">
            <a:solidFill>
              <a:srgbClr val="0070C0"/>
            </a:solidFill>
            <a:prstDash val="sysDash"/>
            <a:round/>
            <a:headEnd/>
            <a:tailEnd/>
          </a:ln>
        </p:spPr>
      </p:cxnSp>
      <p:cxnSp>
        <p:nvCxnSpPr>
          <p:cNvPr id="240662" name="Straight Arrow Connector 115"/>
          <p:cNvCxnSpPr>
            <a:cxnSpLocks noChangeShapeType="1"/>
          </p:cNvCxnSpPr>
          <p:nvPr/>
        </p:nvCxnSpPr>
        <p:spPr bwMode="auto">
          <a:xfrm>
            <a:off x="7104063" y="4791075"/>
            <a:ext cx="655637" cy="158750"/>
          </a:xfrm>
          <a:prstGeom prst="straightConnector1">
            <a:avLst/>
          </a:prstGeom>
          <a:noFill/>
          <a:ln w="19050" algn="ctr">
            <a:solidFill>
              <a:srgbClr val="0070C0"/>
            </a:solidFill>
            <a:prstDash val="sysDash"/>
            <a:round/>
            <a:headEnd/>
            <a:tailEnd/>
          </a:ln>
        </p:spPr>
      </p:cxnSp>
      <p:sp>
        <p:nvSpPr>
          <p:cNvPr id="113" name="TextBox 112"/>
          <p:cNvSpPr txBox="1"/>
          <p:nvPr/>
        </p:nvSpPr>
        <p:spPr bwMode="auto">
          <a:xfrm>
            <a:off x="68263" y="6056313"/>
            <a:ext cx="3914775"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2 </a:t>
            </a:r>
            <a:r>
              <a:rPr kumimoji="0" lang="fr-BE" sz="1600" b="1" i="0" u="none" strike="noStrike" kern="1200" cap="none" spc="0" normalizeH="0" baseline="0" noProof="0" dirty="0" err="1">
                <a:ln>
                  <a:noFill/>
                </a:ln>
                <a:solidFill>
                  <a:srgbClr val="84095B"/>
                </a:solidFill>
                <a:effectLst/>
                <a:uLnTx/>
                <a:uFillTx/>
                <a:latin typeface="Calibri" pitchFamily="34" charset="0"/>
                <a:ea typeface="ＭＳ Ｐゴシック" pitchFamily="34" charset="-128"/>
                <a:cs typeface="+mn-cs"/>
              </a:rPr>
              <a:t>beneficiaries</a:t>
            </a: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 : max 180 PM</a:t>
            </a:r>
            <a:endParaRPr kumimoji="0" lang="fr-BE" sz="1600" b="1" i="0" u="none" strike="noStrike" kern="1200" cap="none" spc="0" normalizeH="0" baseline="0" noProof="0" dirty="0">
              <a:ln>
                <a:noFill/>
              </a:ln>
              <a:solidFill>
                <a:srgbClr val="84095B"/>
              </a:solidFill>
              <a:effectLst/>
              <a:uLnTx/>
              <a:uFillTx/>
              <a:latin typeface="Calibri" pitchFamily="34" charset="0"/>
              <a:ea typeface="Tahoma" panose="020B0604030504040204" pitchFamily="34" charset="0"/>
              <a:cs typeface="Tahoma" panose="020B0604030504040204" pitchFamily="34" charset="0"/>
            </a:endParaRPr>
          </a:p>
        </p:txBody>
      </p:sp>
      <p:sp>
        <p:nvSpPr>
          <p:cNvPr id="64" name="AutoShape 42"/>
          <p:cNvSpPr>
            <a:spLocks noChangeArrowheads="1"/>
          </p:cNvSpPr>
          <p:nvPr/>
        </p:nvSpPr>
        <p:spPr bwMode="auto">
          <a:xfrm>
            <a:off x="539552" y="1628800"/>
            <a:ext cx="2016224" cy="432048"/>
          </a:xfrm>
          <a:prstGeom prst="roundRect">
            <a:avLst>
              <a:gd name="adj" fmla="val 16667"/>
            </a:avLst>
          </a:prstGeom>
          <a:solidFill>
            <a:srgbClr val="84095B"/>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a:t>
            </a:r>
          </a:p>
        </p:txBody>
      </p:sp>
      <p:pic>
        <p:nvPicPr>
          <p:cNvPr id="66" name="Picture 2" descr="Résultat de recherche d'images pour &quot;logo european commission&quot;"/>
          <p:cNvPicPr>
            <a:picLocks noChangeAspect="1" noChangeArrowheads="1"/>
          </p:cNvPicPr>
          <p:nvPr/>
        </p:nvPicPr>
        <p:blipFill>
          <a:blip r:embed="rId8" cstate="print"/>
          <a:srcRect/>
          <a:stretch>
            <a:fillRect/>
          </a:stretch>
        </p:blipFill>
        <p:spPr bwMode="auto">
          <a:xfrm>
            <a:off x="755576" y="260648"/>
            <a:ext cx="936104" cy="650592"/>
          </a:xfrm>
          <a:prstGeom prst="rect">
            <a:avLst/>
          </a:prstGeom>
          <a:noFill/>
        </p:spPr>
      </p:pic>
      <p:pic>
        <p:nvPicPr>
          <p:cNvPr id="67" name="Picture 6" descr="Résultat de recherche d'images pour &quot;marie sklodowska curie actions PCN horizon 2020&quot;"/>
          <p:cNvPicPr>
            <a:picLocks noChangeAspect="1" noChangeArrowheads="1"/>
          </p:cNvPicPr>
          <p:nvPr/>
        </p:nvPicPr>
        <p:blipFill>
          <a:blip r:embed="rId9" cstate="print"/>
          <a:srcRect/>
          <a:stretch>
            <a:fillRect/>
          </a:stretch>
        </p:blipFill>
        <p:spPr bwMode="auto">
          <a:xfrm>
            <a:off x="7236296" y="260648"/>
            <a:ext cx="1422878" cy="748884"/>
          </a:xfrm>
          <a:prstGeom prst="rect">
            <a:avLst/>
          </a:prstGeom>
          <a:noFill/>
        </p:spPr>
      </p:pic>
      <p:sp>
        <p:nvSpPr>
          <p:cNvPr id="68" name="Rectangle 67"/>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69" name="ZoneTexte 68"/>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EID</a:t>
            </a:r>
          </a:p>
        </p:txBody>
      </p:sp>
    </p:spTree>
    <p:extLst>
      <p:ext uri="{BB962C8B-B14F-4D97-AF65-F5344CB8AC3E}">
        <p14:creationId xmlns:p14="http://schemas.microsoft.com/office/powerpoint/2010/main" val="4285925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Oval 1"/>
          <p:cNvSpPr>
            <a:spLocks noChangeArrowheads="1"/>
          </p:cNvSpPr>
          <p:nvPr/>
        </p:nvSpPr>
        <p:spPr bwMode="auto">
          <a:xfrm rot="2446484">
            <a:off x="3613150" y="1985963"/>
            <a:ext cx="3605213" cy="4449762"/>
          </a:xfrm>
          <a:prstGeom prst="ellipse">
            <a:avLst/>
          </a:prstGeom>
          <a:noFill/>
          <a:ln w="19050">
            <a:solidFill>
              <a:srgbClr val="339933"/>
            </a:solidFill>
            <a:prstDash val="dash"/>
            <a:round/>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nvGrpSpPr>
          <p:cNvPr id="2" name="Group 12"/>
          <p:cNvGrpSpPr/>
          <p:nvPr/>
        </p:nvGrpSpPr>
        <p:grpSpPr>
          <a:xfrm>
            <a:off x="1874291" y="3496820"/>
            <a:ext cx="216000" cy="540000"/>
            <a:chOff x="4348492" y="3134473"/>
            <a:chExt cx="178062" cy="425496"/>
          </a:xfrm>
          <a:solidFill>
            <a:srgbClr val="84095B"/>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a:xfrm>
            <a:off x="2106203" y="3496820"/>
            <a:ext cx="216000" cy="540000"/>
            <a:chOff x="4348492" y="3134473"/>
            <a:chExt cx="178062" cy="425496"/>
          </a:xfrm>
          <a:solidFill>
            <a:srgbClr val="84095B"/>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 name="Group 18"/>
          <p:cNvGrpSpPr/>
          <p:nvPr/>
        </p:nvGrpSpPr>
        <p:grpSpPr>
          <a:xfrm>
            <a:off x="2336088" y="3496820"/>
            <a:ext cx="216000" cy="540000"/>
            <a:chOff x="4348492" y="3134473"/>
            <a:chExt cx="178062" cy="425496"/>
          </a:xfrm>
          <a:solidFill>
            <a:srgbClr val="84095B"/>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44"/>
          <p:cNvGrpSpPr/>
          <p:nvPr/>
        </p:nvGrpSpPr>
        <p:grpSpPr>
          <a:xfrm>
            <a:off x="4260714" y="3437032"/>
            <a:ext cx="216000" cy="540000"/>
            <a:chOff x="4348492" y="3134473"/>
            <a:chExt cx="178062" cy="425496"/>
          </a:xfrm>
          <a:solidFill>
            <a:srgbClr val="84095B"/>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71" name="Picture 12" descr="Flag of Italy.svg"/>
          <p:cNvPicPr preferRelativeResize="0">
            <a:picLocks noChangeArrowheads="1"/>
          </p:cNvPicPr>
          <p:nvPr/>
        </p:nvPicPr>
        <p:blipFill>
          <a:blip r:embed="rId3" cstate="print"/>
          <a:srcRect/>
          <a:stretch>
            <a:fillRect/>
          </a:stretch>
        </p:blipFill>
        <p:spPr bwMode="auto">
          <a:xfrm>
            <a:off x="5194300" y="2633663"/>
            <a:ext cx="323850" cy="215900"/>
          </a:xfrm>
          <a:prstGeom prst="rect">
            <a:avLst/>
          </a:prstGeom>
          <a:noFill/>
          <a:ln w="9525">
            <a:solidFill>
              <a:schemeClr val="tx1"/>
            </a:solidFill>
            <a:miter lim="800000"/>
            <a:headEnd/>
            <a:tailEnd/>
          </a:ln>
        </p:spPr>
      </p:pic>
      <p:pic>
        <p:nvPicPr>
          <p:cNvPr id="241672" name="Picture 8" descr="Flag of Germany.svg"/>
          <p:cNvPicPr preferRelativeResize="0">
            <a:picLocks noChangeArrowheads="1"/>
          </p:cNvPicPr>
          <p:nvPr/>
        </p:nvPicPr>
        <p:blipFill>
          <a:blip r:embed="rId4" cstate="print"/>
          <a:srcRect/>
          <a:stretch>
            <a:fillRect/>
          </a:stretch>
        </p:blipFill>
        <p:spPr bwMode="auto">
          <a:xfrm>
            <a:off x="2670175" y="2509838"/>
            <a:ext cx="323850" cy="215900"/>
          </a:xfrm>
          <a:prstGeom prst="rect">
            <a:avLst/>
          </a:prstGeom>
          <a:noFill/>
          <a:ln w="9525">
            <a:solidFill>
              <a:schemeClr val="tx1"/>
            </a:solidFill>
            <a:miter lim="800000"/>
            <a:headEnd/>
            <a:tailEnd/>
          </a:ln>
        </p:spPr>
      </p:pic>
      <p:pic>
        <p:nvPicPr>
          <p:cNvPr id="241673" name="Picture 20" descr="Flag of Sweden.svg"/>
          <p:cNvPicPr preferRelativeResize="0">
            <a:picLocks noChangeArrowheads="1"/>
          </p:cNvPicPr>
          <p:nvPr/>
        </p:nvPicPr>
        <p:blipFill>
          <a:blip r:embed="rId5" cstate="print"/>
          <a:srcRect/>
          <a:stretch>
            <a:fillRect/>
          </a:stretch>
        </p:blipFill>
        <p:spPr bwMode="auto">
          <a:xfrm>
            <a:off x="6962775" y="3738563"/>
            <a:ext cx="323850" cy="217487"/>
          </a:xfrm>
          <a:prstGeom prst="rect">
            <a:avLst/>
          </a:prstGeom>
          <a:noFill/>
          <a:ln w="9525">
            <a:solidFill>
              <a:schemeClr val="tx1"/>
            </a:solidFill>
            <a:miter lim="800000"/>
            <a:headEnd/>
            <a:tailEnd/>
          </a:ln>
        </p:spPr>
      </p:pic>
      <p:grpSp>
        <p:nvGrpSpPr>
          <p:cNvPr id="16" name="Group 22"/>
          <p:cNvGrpSpPr/>
          <p:nvPr/>
        </p:nvGrpSpPr>
        <p:grpSpPr>
          <a:xfrm>
            <a:off x="1858451" y="2618093"/>
            <a:ext cx="1080000" cy="792000"/>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23"/>
          <p:cNvGrpSpPr/>
          <p:nvPr/>
        </p:nvGrpSpPr>
        <p:grpSpPr>
          <a:xfrm>
            <a:off x="4234111" y="2578337"/>
            <a:ext cx="1008000" cy="792000"/>
            <a:chOff x="968374" y="3924301"/>
            <a:chExt cx="860424" cy="707218"/>
          </a:xfrm>
          <a:solidFill>
            <a:srgbClr val="C00000"/>
          </a:solidFill>
        </p:grpSpPr>
        <p:sp>
          <p:nvSpPr>
            <p:cNvPr id="25" name="Trapezoid 24"/>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6" name="Rectangle 25"/>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7" name="Right Triangle 26"/>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8" name="Right Triangle 27"/>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9" name="Right Triangle 28"/>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2" name="Group 100"/>
          <p:cNvGrpSpPr/>
          <p:nvPr/>
        </p:nvGrpSpPr>
        <p:grpSpPr>
          <a:xfrm>
            <a:off x="5987484" y="3670544"/>
            <a:ext cx="1008000" cy="792000"/>
            <a:chOff x="968374" y="3924301"/>
            <a:chExt cx="860424" cy="707218"/>
          </a:xfrm>
          <a:solidFill>
            <a:srgbClr val="C00000"/>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77" name="Picture 2"/>
          <p:cNvPicPr preferRelativeResize="0">
            <a:picLocks noChangeArrowheads="1"/>
          </p:cNvPicPr>
          <p:nvPr/>
        </p:nvPicPr>
        <p:blipFill>
          <a:blip r:embed="rId6" cstate="print"/>
          <a:srcRect/>
          <a:stretch>
            <a:fillRect/>
          </a:stretch>
        </p:blipFill>
        <p:spPr bwMode="auto">
          <a:xfrm>
            <a:off x="1231900" y="2674938"/>
            <a:ext cx="539750" cy="720725"/>
          </a:xfrm>
          <a:prstGeom prst="rect">
            <a:avLst/>
          </a:prstGeom>
          <a:noFill/>
          <a:ln w="9525">
            <a:noFill/>
            <a:miter lim="800000"/>
            <a:headEnd/>
            <a:tailEnd/>
          </a:ln>
        </p:spPr>
      </p:pic>
      <p:pic>
        <p:nvPicPr>
          <p:cNvPr id="241678" name="Picture 28" descr="Flag of Poland.svg"/>
          <p:cNvPicPr preferRelativeResize="0">
            <a:picLocks noChangeArrowheads="1"/>
          </p:cNvPicPr>
          <p:nvPr/>
        </p:nvPicPr>
        <p:blipFill>
          <a:blip r:embed="rId7" cstate="print"/>
          <a:srcRect/>
          <a:stretch>
            <a:fillRect/>
          </a:stretch>
        </p:blipFill>
        <p:spPr bwMode="auto">
          <a:xfrm>
            <a:off x="8466138" y="4065588"/>
            <a:ext cx="325437" cy="215900"/>
          </a:xfrm>
          <a:prstGeom prst="rect">
            <a:avLst/>
          </a:prstGeom>
          <a:noFill/>
          <a:ln w="9525">
            <a:solidFill>
              <a:schemeClr val="tx1"/>
            </a:solidFill>
            <a:miter lim="800000"/>
            <a:headEnd/>
            <a:tailEnd/>
          </a:ln>
        </p:spPr>
      </p:pic>
      <p:grpSp>
        <p:nvGrpSpPr>
          <p:cNvPr id="23" name="Group 54"/>
          <p:cNvGrpSpPr/>
          <p:nvPr/>
        </p:nvGrpSpPr>
        <p:grpSpPr>
          <a:xfrm>
            <a:off x="7733589" y="4154650"/>
            <a:ext cx="1080000" cy="792000"/>
            <a:chOff x="3950121" y="1860119"/>
            <a:chExt cx="914188" cy="848420"/>
          </a:xfrm>
          <a:solidFill>
            <a:schemeClr val="accent1">
              <a:lumMod val="75000"/>
            </a:schemeClr>
          </a:solidFill>
        </p:grpSpPr>
        <p:sp>
          <p:nvSpPr>
            <p:cNvPr id="56" name="Trapezoid 55"/>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7" name="Rectangle 56"/>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8" name="Isosceles Triangle 57"/>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Trapezoid 58"/>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Trapezoid 59"/>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Rectangle 61"/>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Rectangle 62"/>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41680" name="TextBox 43"/>
          <p:cNvSpPr txBox="1">
            <a:spLocks noChangeArrowheads="1"/>
          </p:cNvSpPr>
          <p:nvPr/>
        </p:nvSpPr>
        <p:spPr bwMode="auto">
          <a:xfrm>
            <a:off x="5711825" y="2436813"/>
            <a:ext cx="1314450" cy="9540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0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 </a:t>
            </a:r>
            <a:r>
              <a:rPr kumimoji="0" lang="fr-BE"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rPr>
              <a:t>≥ 50% time for each ESR</a:t>
            </a:r>
            <a:endParaRPr kumimoji="0" lang="en-GB"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Tahoma" pitchFamily="34" charset="0"/>
            </a:endParaRPr>
          </a:p>
        </p:txBody>
      </p:sp>
      <p:sp>
        <p:nvSpPr>
          <p:cNvPr id="241681" name="Rectangle 63"/>
          <p:cNvSpPr>
            <a:spLocks noChangeArrowheads="1"/>
          </p:cNvSpPr>
          <p:nvPr/>
        </p:nvSpPr>
        <p:spPr bwMode="auto">
          <a:xfrm>
            <a:off x="2390775" y="4075113"/>
            <a:ext cx="1955800" cy="414337"/>
          </a:xfrm>
          <a:prstGeom prst="rect">
            <a:avLst/>
          </a:prstGeom>
          <a:no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84095B"/>
              </a:solidFill>
              <a:effectLst/>
              <a:uLnTx/>
              <a:uFillTx/>
              <a:latin typeface="Calibri" pitchFamily="34" charset="0"/>
              <a:ea typeface="ＭＳ Ｐゴシック" pitchFamily="34" charset="-128"/>
              <a:cs typeface="+mn-cs"/>
            </a:endParaRPr>
          </a:p>
        </p:txBody>
      </p:sp>
      <p:grpSp>
        <p:nvGrpSpPr>
          <p:cNvPr id="24" name="Group 66"/>
          <p:cNvGrpSpPr/>
          <p:nvPr/>
        </p:nvGrpSpPr>
        <p:grpSpPr>
          <a:xfrm>
            <a:off x="2724793" y="5133292"/>
            <a:ext cx="216000" cy="540000"/>
            <a:chOff x="4348492" y="3134473"/>
            <a:chExt cx="178062" cy="425496"/>
          </a:xfrm>
          <a:solidFill>
            <a:srgbClr val="84095B"/>
          </a:solidFill>
        </p:grpSpPr>
        <p:sp>
          <p:nvSpPr>
            <p:cNvPr id="69" name="Chord 68"/>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2" name="Oval 71"/>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0" name="Group 72"/>
          <p:cNvGrpSpPr/>
          <p:nvPr/>
        </p:nvGrpSpPr>
        <p:grpSpPr>
          <a:xfrm>
            <a:off x="2488560" y="5134143"/>
            <a:ext cx="216000" cy="540000"/>
            <a:chOff x="4348492" y="3134473"/>
            <a:chExt cx="178062" cy="425496"/>
          </a:xfrm>
          <a:solidFill>
            <a:srgbClr val="84095B"/>
          </a:solidFill>
        </p:grpSpPr>
        <p:sp>
          <p:nvSpPr>
            <p:cNvPr id="74" name="Chord 7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5" name="Oval 7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84" name="Picture 22" descr="Flag of Greece.svg"/>
          <p:cNvPicPr preferRelativeResize="0">
            <a:picLocks noChangeArrowheads="1"/>
          </p:cNvPicPr>
          <p:nvPr/>
        </p:nvPicPr>
        <p:blipFill>
          <a:blip r:embed="rId8" cstate="print"/>
          <a:srcRect/>
          <a:stretch>
            <a:fillRect/>
          </a:stretch>
        </p:blipFill>
        <p:spPr bwMode="auto">
          <a:xfrm>
            <a:off x="2116138" y="4570413"/>
            <a:ext cx="323850" cy="215900"/>
          </a:xfrm>
          <a:prstGeom prst="rect">
            <a:avLst/>
          </a:prstGeom>
          <a:noFill/>
          <a:ln w="9525">
            <a:solidFill>
              <a:schemeClr val="tx1"/>
            </a:solidFill>
            <a:miter lim="800000"/>
            <a:headEnd/>
            <a:tailEnd/>
          </a:ln>
        </p:spPr>
      </p:pic>
      <p:grpSp>
        <p:nvGrpSpPr>
          <p:cNvPr id="31" name="Group 76"/>
          <p:cNvGrpSpPr/>
          <p:nvPr/>
        </p:nvGrpSpPr>
        <p:grpSpPr>
          <a:xfrm>
            <a:off x="1304590" y="4653971"/>
            <a:ext cx="1080000" cy="792000"/>
            <a:chOff x="3950121" y="1860119"/>
            <a:chExt cx="914188" cy="848420"/>
          </a:xfrm>
          <a:solidFill>
            <a:srgbClr val="0F5494"/>
          </a:solidFill>
        </p:grpSpPr>
        <p:sp>
          <p:nvSpPr>
            <p:cNvPr id="78" name="Trapezoid 77"/>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9" name="Rectangle 78"/>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0" name="Isosceles Triangle 79"/>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1" name="Trapezoid 80"/>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2" name="Trapezoid 81"/>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3" name="Trapezoid 82"/>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4" name="Rectangle 83"/>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5" name="Rectangle 84"/>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1686" name="Picture 2"/>
          <p:cNvPicPr preferRelativeResize="0">
            <a:picLocks noChangeArrowheads="1"/>
          </p:cNvPicPr>
          <p:nvPr/>
        </p:nvPicPr>
        <p:blipFill>
          <a:blip r:embed="rId6" cstate="print"/>
          <a:srcRect/>
          <a:stretch>
            <a:fillRect/>
          </a:stretch>
        </p:blipFill>
        <p:spPr bwMode="auto">
          <a:xfrm>
            <a:off x="695325" y="4738688"/>
            <a:ext cx="539750" cy="720725"/>
          </a:xfrm>
          <a:prstGeom prst="rect">
            <a:avLst/>
          </a:prstGeom>
          <a:noFill/>
          <a:ln w="9525">
            <a:noFill/>
            <a:miter lim="800000"/>
            <a:headEnd/>
            <a:tailEnd/>
          </a:ln>
        </p:spPr>
      </p:pic>
      <p:pic>
        <p:nvPicPr>
          <p:cNvPr id="241687" name="Picture 24" descr="Flag of Norway.svg"/>
          <p:cNvPicPr preferRelativeResize="0">
            <a:picLocks noChangeArrowheads="1"/>
          </p:cNvPicPr>
          <p:nvPr/>
        </p:nvPicPr>
        <p:blipFill>
          <a:blip r:embed="rId9" cstate="print"/>
          <a:srcRect/>
          <a:stretch>
            <a:fillRect/>
          </a:stretch>
        </p:blipFill>
        <p:spPr bwMode="auto">
          <a:xfrm>
            <a:off x="4953000" y="4838700"/>
            <a:ext cx="323850" cy="215900"/>
          </a:xfrm>
          <a:prstGeom prst="rect">
            <a:avLst/>
          </a:prstGeom>
          <a:noFill/>
          <a:ln w="9525">
            <a:solidFill>
              <a:schemeClr val="tx1"/>
            </a:solidFill>
            <a:miter lim="800000"/>
            <a:headEnd/>
            <a:tailEnd/>
          </a:ln>
        </p:spPr>
      </p:pic>
      <p:grpSp>
        <p:nvGrpSpPr>
          <p:cNvPr id="241698" name="Group 87"/>
          <p:cNvGrpSpPr/>
          <p:nvPr/>
        </p:nvGrpSpPr>
        <p:grpSpPr>
          <a:xfrm>
            <a:off x="4009524" y="4773117"/>
            <a:ext cx="1008000" cy="792000"/>
            <a:chOff x="968374" y="3924301"/>
            <a:chExt cx="860424" cy="707218"/>
          </a:xfrm>
          <a:solidFill>
            <a:srgbClr val="C00000"/>
          </a:solidFill>
        </p:grpSpPr>
        <p:sp>
          <p:nvSpPr>
            <p:cNvPr id="89" name="Trapezoid 88"/>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0" name="Rectangle 89"/>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1" name="Right Triangle 90"/>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2" name="Right Triangle 91"/>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3" name="Right Triangle 92"/>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110" name="TextBox 109"/>
          <p:cNvSpPr txBox="1"/>
          <p:nvPr/>
        </p:nvSpPr>
        <p:spPr bwMode="auto">
          <a:xfrm>
            <a:off x="44450" y="6465888"/>
            <a:ext cx="3914775" cy="338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≥3 </a:t>
            </a:r>
            <a:r>
              <a:rPr kumimoji="0" lang="fr-BE" sz="1600" b="1" i="0" u="none" strike="noStrike" kern="1200" cap="none" spc="0" normalizeH="0" baseline="0" noProof="0" dirty="0" err="1">
                <a:ln>
                  <a:noFill/>
                </a:ln>
                <a:solidFill>
                  <a:srgbClr val="84095B"/>
                </a:solidFill>
                <a:effectLst/>
                <a:uLnTx/>
                <a:uFillTx/>
                <a:latin typeface="Calibri" pitchFamily="34" charset="0"/>
                <a:ea typeface="ＭＳ Ｐゴシック" pitchFamily="34" charset="-128"/>
                <a:cs typeface="+mn-cs"/>
              </a:rPr>
              <a:t>beneficiaries</a:t>
            </a:r>
            <a:r>
              <a:rPr kumimoji="0" lang="fr-BE" sz="1600" b="1" i="0" u="none" strike="noStrike" kern="1200" cap="none" spc="0" normalizeH="0" baseline="0" noProof="0" dirty="0">
                <a:ln>
                  <a:noFill/>
                </a:ln>
                <a:solidFill>
                  <a:srgbClr val="84095B"/>
                </a:solidFill>
                <a:effectLst/>
                <a:uLnTx/>
                <a:uFillTx/>
                <a:latin typeface="Calibri" pitchFamily="34" charset="0"/>
                <a:ea typeface="ＭＳ Ｐゴシック" pitchFamily="34" charset="-128"/>
                <a:cs typeface="+mn-cs"/>
              </a:rPr>
              <a:t>: max 540 PM</a:t>
            </a:r>
            <a:endParaRPr kumimoji="0" lang="fr-BE" sz="1600" b="1" i="0" u="none" strike="noStrike" kern="1200" cap="none" spc="0" normalizeH="0" baseline="0" noProof="0" dirty="0">
              <a:ln>
                <a:noFill/>
              </a:ln>
              <a:solidFill>
                <a:srgbClr val="84095B"/>
              </a:solidFill>
              <a:effectLst/>
              <a:uLnTx/>
              <a:uFillTx/>
              <a:latin typeface="Calibri" pitchFamily="34" charset="0"/>
              <a:ea typeface="Tahoma" panose="020B0604030504040204" pitchFamily="34" charset="0"/>
              <a:cs typeface="Tahoma" panose="020B0604030504040204" pitchFamily="34" charset="0"/>
            </a:endParaRPr>
          </a:p>
        </p:txBody>
      </p:sp>
      <p:sp>
        <p:nvSpPr>
          <p:cNvPr id="241690" name="TextBox 93"/>
          <p:cNvSpPr txBox="1">
            <a:spLocks noChangeArrowheads="1"/>
          </p:cNvSpPr>
          <p:nvPr/>
        </p:nvSpPr>
        <p:spPr bwMode="auto">
          <a:xfrm>
            <a:off x="3781425" y="5667375"/>
            <a:ext cx="1952779" cy="338554"/>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rPr>
              <a:t>non-academic sector</a:t>
            </a:r>
            <a:endParaRPr kumimoji="0" lang="en-GB" altLang="fr-FR" sz="16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endParaRPr>
          </a:p>
        </p:txBody>
      </p:sp>
      <p:cxnSp>
        <p:nvCxnSpPr>
          <p:cNvPr id="241691" name="Straight Connector 110"/>
          <p:cNvCxnSpPr>
            <a:cxnSpLocks noChangeShapeType="1"/>
          </p:cNvCxnSpPr>
          <p:nvPr/>
        </p:nvCxnSpPr>
        <p:spPr bwMode="auto">
          <a:xfrm flipH="1">
            <a:off x="3127375" y="3208338"/>
            <a:ext cx="906463" cy="0"/>
          </a:xfrm>
          <a:prstGeom prst="line">
            <a:avLst/>
          </a:prstGeom>
          <a:noFill/>
          <a:ln w="38100" algn="ctr">
            <a:solidFill>
              <a:srgbClr val="0070C0"/>
            </a:solidFill>
            <a:round/>
            <a:headEnd/>
            <a:tailEnd/>
          </a:ln>
        </p:spPr>
      </p:cxnSp>
      <p:cxnSp>
        <p:nvCxnSpPr>
          <p:cNvPr id="241692" name="Straight Connector 111"/>
          <p:cNvCxnSpPr>
            <a:cxnSpLocks noChangeShapeType="1"/>
          </p:cNvCxnSpPr>
          <p:nvPr/>
        </p:nvCxnSpPr>
        <p:spPr bwMode="auto">
          <a:xfrm flipH="1">
            <a:off x="5508625" y="4752975"/>
            <a:ext cx="760413" cy="387350"/>
          </a:xfrm>
          <a:prstGeom prst="line">
            <a:avLst/>
          </a:prstGeom>
          <a:noFill/>
          <a:ln w="38100" algn="ctr">
            <a:solidFill>
              <a:srgbClr val="0070C0"/>
            </a:solidFill>
            <a:round/>
            <a:headEnd/>
            <a:tailEnd/>
          </a:ln>
        </p:spPr>
      </p:cxnSp>
      <p:cxnSp>
        <p:nvCxnSpPr>
          <p:cNvPr id="241693" name="Straight Connector 112"/>
          <p:cNvCxnSpPr>
            <a:cxnSpLocks noChangeShapeType="1"/>
          </p:cNvCxnSpPr>
          <p:nvPr/>
        </p:nvCxnSpPr>
        <p:spPr bwMode="auto">
          <a:xfrm flipH="1">
            <a:off x="2195513" y="3973513"/>
            <a:ext cx="14287" cy="377825"/>
          </a:xfrm>
          <a:prstGeom prst="line">
            <a:avLst/>
          </a:prstGeom>
          <a:noFill/>
          <a:ln w="38100" algn="ctr">
            <a:solidFill>
              <a:srgbClr val="0070C0"/>
            </a:solidFill>
            <a:round/>
            <a:headEnd/>
            <a:tailEnd/>
          </a:ln>
        </p:spPr>
      </p:cxnSp>
      <p:cxnSp>
        <p:nvCxnSpPr>
          <p:cNvPr id="241694" name="Straight Connector 113"/>
          <p:cNvCxnSpPr>
            <a:cxnSpLocks noChangeShapeType="1"/>
          </p:cNvCxnSpPr>
          <p:nvPr/>
        </p:nvCxnSpPr>
        <p:spPr bwMode="auto">
          <a:xfrm flipH="1" flipV="1">
            <a:off x="5492750" y="3478213"/>
            <a:ext cx="655638" cy="328612"/>
          </a:xfrm>
          <a:prstGeom prst="line">
            <a:avLst/>
          </a:prstGeom>
          <a:noFill/>
          <a:ln w="38100" algn="ctr">
            <a:solidFill>
              <a:srgbClr val="0070C0"/>
            </a:solidFill>
            <a:round/>
            <a:headEnd/>
            <a:tailEnd/>
          </a:ln>
        </p:spPr>
      </p:cxnSp>
      <p:cxnSp>
        <p:nvCxnSpPr>
          <p:cNvPr id="241695" name="Straight Connector 114"/>
          <p:cNvCxnSpPr>
            <a:cxnSpLocks noChangeShapeType="1"/>
          </p:cNvCxnSpPr>
          <p:nvPr/>
        </p:nvCxnSpPr>
        <p:spPr bwMode="auto">
          <a:xfrm flipH="1" flipV="1">
            <a:off x="3127375" y="5205413"/>
            <a:ext cx="681038" cy="144462"/>
          </a:xfrm>
          <a:prstGeom prst="line">
            <a:avLst/>
          </a:prstGeom>
          <a:noFill/>
          <a:ln w="38100" algn="ctr">
            <a:solidFill>
              <a:srgbClr val="0070C0"/>
            </a:solidFill>
            <a:round/>
            <a:headEnd/>
            <a:tailEnd/>
          </a:ln>
        </p:spPr>
      </p:cxnSp>
      <p:cxnSp>
        <p:nvCxnSpPr>
          <p:cNvPr id="241696" name="Straight Arrow Connector 115"/>
          <p:cNvCxnSpPr>
            <a:cxnSpLocks noChangeShapeType="1"/>
          </p:cNvCxnSpPr>
          <p:nvPr/>
        </p:nvCxnSpPr>
        <p:spPr bwMode="auto">
          <a:xfrm>
            <a:off x="6996113" y="4549775"/>
            <a:ext cx="655637" cy="158750"/>
          </a:xfrm>
          <a:prstGeom prst="straightConnector1">
            <a:avLst/>
          </a:prstGeom>
          <a:noFill/>
          <a:ln w="19050" algn="ctr">
            <a:solidFill>
              <a:srgbClr val="0070C0"/>
            </a:solidFill>
            <a:prstDash val="sysDash"/>
            <a:round/>
            <a:headEnd/>
            <a:tailEnd/>
          </a:ln>
        </p:spPr>
      </p:cxnSp>
      <p:pic>
        <p:nvPicPr>
          <p:cNvPr id="241697" name="Picture 38" descr="Flag of Turkey.svg"/>
          <p:cNvPicPr preferRelativeResize="0">
            <a:picLocks noChangeArrowheads="1"/>
          </p:cNvPicPr>
          <p:nvPr/>
        </p:nvPicPr>
        <p:blipFill>
          <a:blip r:embed="rId10" cstate="print"/>
          <a:srcRect/>
          <a:stretch>
            <a:fillRect/>
          </a:stretch>
        </p:blipFill>
        <p:spPr bwMode="auto">
          <a:xfrm>
            <a:off x="7358063" y="5583238"/>
            <a:ext cx="323850" cy="215900"/>
          </a:xfrm>
          <a:prstGeom prst="rect">
            <a:avLst/>
          </a:prstGeom>
          <a:noFill/>
          <a:ln w="9525">
            <a:solidFill>
              <a:schemeClr val="tx1"/>
            </a:solidFill>
            <a:miter lim="800000"/>
            <a:headEnd/>
            <a:tailEnd/>
          </a:ln>
        </p:spPr>
      </p:pic>
      <p:grpSp>
        <p:nvGrpSpPr>
          <p:cNvPr id="241700" name="Group 94"/>
          <p:cNvGrpSpPr/>
          <p:nvPr/>
        </p:nvGrpSpPr>
        <p:grpSpPr bwMode="auto">
          <a:xfrm>
            <a:off x="6585873" y="5678162"/>
            <a:ext cx="1080000" cy="792488"/>
            <a:chOff x="3950121" y="1860119"/>
            <a:chExt cx="914188" cy="848420"/>
          </a:xfrm>
          <a:solidFill>
            <a:schemeClr val="accent1">
              <a:lumMod val="75000"/>
            </a:schemeClr>
          </a:solidFill>
        </p:grpSpPr>
        <p:sp>
          <p:nvSpPr>
            <p:cNvPr id="96" name="Trapezoid 95"/>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7" name="Rectangle 96"/>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8" name="Isosceles Triangle 97"/>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9" name="Trapezoid 98"/>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0" name="Trapezoid 99"/>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7" name="Trapezoid 106"/>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8" name="Rectangle 107"/>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9" name="Rectangle 108"/>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cxnSp>
        <p:nvCxnSpPr>
          <p:cNvPr id="241699" name="Straight Arrow Connector 116"/>
          <p:cNvCxnSpPr>
            <a:cxnSpLocks noChangeShapeType="1"/>
          </p:cNvCxnSpPr>
          <p:nvPr/>
        </p:nvCxnSpPr>
        <p:spPr bwMode="auto">
          <a:xfrm flipV="1">
            <a:off x="5356225" y="5140325"/>
            <a:ext cx="1895475" cy="230188"/>
          </a:xfrm>
          <a:prstGeom prst="straightConnector1">
            <a:avLst/>
          </a:prstGeom>
          <a:noFill/>
          <a:ln w="19050" algn="ctr">
            <a:solidFill>
              <a:srgbClr val="0070C0"/>
            </a:solidFill>
            <a:prstDash val="sysDash"/>
            <a:round/>
            <a:headEnd/>
            <a:tailEnd/>
          </a:ln>
        </p:spPr>
      </p:cxnSp>
      <p:sp>
        <p:nvSpPr>
          <p:cNvPr id="113" name="Rectangle 116"/>
          <p:cNvSpPr>
            <a:spLocks noChangeArrowheads="1"/>
          </p:cNvSpPr>
          <p:nvPr/>
        </p:nvSpPr>
        <p:spPr bwMode="auto">
          <a:xfrm>
            <a:off x="6567488" y="5003800"/>
            <a:ext cx="2376487" cy="522288"/>
          </a:xfrm>
          <a:prstGeom prst="rect">
            <a:avLst/>
          </a:prstGeom>
          <a:noFill/>
          <a:ln>
            <a:noFill/>
          </a:ln>
          <a:extLst/>
        </p:spPr>
        <p:txBody>
          <a:bodyPr anchor="ct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sp>
        <p:nvSpPr>
          <p:cNvPr id="101" name="AutoShape 42"/>
          <p:cNvSpPr>
            <a:spLocks noChangeArrowheads="1"/>
          </p:cNvSpPr>
          <p:nvPr/>
        </p:nvSpPr>
        <p:spPr bwMode="auto">
          <a:xfrm>
            <a:off x="539552" y="1628800"/>
            <a:ext cx="2016224" cy="432048"/>
          </a:xfrm>
          <a:prstGeom prst="roundRect">
            <a:avLst>
              <a:gd name="adj" fmla="val 16667"/>
            </a:avLst>
          </a:prstGeom>
          <a:solidFill>
            <a:srgbClr val="84095B"/>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EID</a:t>
            </a:r>
          </a:p>
        </p:txBody>
      </p:sp>
      <p:pic>
        <p:nvPicPr>
          <p:cNvPr id="112" name="Picture 2" descr="Résultat de recherche d'images pour &quot;logo european commission&quot;"/>
          <p:cNvPicPr>
            <a:picLocks noChangeAspect="1" noChangeArrowheads="1"/>
          </p:cNvPicPr>
          <p:nvPr/>
        </p:nvPicPr>
        <p:blipFill>
          <a:blip r:embed="rId11" cstate="print"/>
          <a:srcRect/>
          <a:stretch>
            <a:fillRect/>
          </a:stretch>
        </p:blipFill>
        <p:spPr bwMode="auto">
          <a:xfrm>
            <a:off x="755576" y="260648"/>
            <a:ext cx="936104" cy="650592"/>
          </a:xfrm>
          <a:prstGeom prst="rect">
            <a:avLst/>
          </a:prstGeom>
          <a:noFill/>
        </p:spPr>
      </p:pic>
      <p:pic>
        <p:nvPicPr>
          <p:cNvPr id="114" name="Picture 6" descr="Résultat de recherche d'images pour &quot;marie sklodowska curie actions PCN horizon 2020&quot;"/>
          <p:cNvPicPr>
            <a:picLocks noChangeAspect="1" noChangeArrowheads="1"/>
          </p:cNvPicPr>
          <p:nvPr/>
        </p:nvPicPr>
        <p:blipFill>
          <a:blip r:embed="rId12" cstate="print"/>
          <a:srcRect/>
          <a:stretch>
            <a:fillRect/>
          </a:stretch>
        </p:blipFill>
        <p:spPr bwMode="auto">
          <a:xfrm>
            <a:off x="7236296" y="260648"/>
            <a:ext cx="1422878" cy="748884"/>
          </a:xfrm>
          <a:prstGeom prst="rect">
            <a:avLst/>
          </a:prstGeom>
          <a:noFill/>
        </p:spPr>
      </p:pic>
      <p:sp>
        <p:nvSpPr>
          <p:cNvPr id="115" name="Rectangle 114"/>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16" name="ZoneTexte 115"/>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EID</a:t>
            </a:r>
          </a:p>
        </p:txBody>
      </p:sp>
    </p:spTree>
    <p:extLst>
      <p:ext uri="{BB962C8B-B14F-4D97-AF65-F5344CB8AC3E}">
        <p14:creationId xmlns:p14="http://schemas.microsoft.com/office/powerpoint/2010/main" val="652644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bwMode="auto">
          <a:xfrm>
            <a:off x="403225" y="2762671"/>
            <a:ext cx="8578850" cy="2178497"/>
          </a:xfrm>
          <a:prstGeom prst="roundRect">
            <a:avLst>
              <a:gd name="adj" fmla="val 8976"/>
            </a:avLst>
          </a:prstGeom>
          <a:solidFill>
            <a:schemeClr val="accent2">
              <a:lumMod val="20000"/>
              <a:lumOff val="80000"/>
              <a:alpha val="31000"/>
            </a:schemeClr>
          </a:solidFill>
          <a:ln>
            <a:no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endParaRPr kumimoji="0" lang="fr-BE"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
        <p:nvSpPr>
          <p:cNvPr id="243715" name="Rectangle 25"/>
          <p:cNvSpPr>
            <a:spLocks noChangeArrowheads="1"/>
          </p:cNvSpPr>
          <p:nvPr/>
        </p:nvSpPr>
        <p:spPr bwMode="auto">
          <a:xfrm>
            <a:off x="0" y="-138499"/>
            <a:ext cx="184731" cy="276999"/>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extBox 7"/>
          <p:cNvSpPr txBox="1"/>
          <p:nvPr/>
        </p:nvSpPr>
        <p:spPr>
          <a:xfrm>
            <a:off x="554038" y="2852936"/>
            <a:ext cx="8332787" cy="2108269"/>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Mandatory</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Min. 3 beneficiaries </a:t>
            </a:r>
            <a:r>
              <a:rPr kumimoji="0" lang="en-GB"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from academic sector awarding PhDs</a:t>
            </a: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from 3 different MS/AC</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Each ESR enrolled in the joint (international) doctoral programme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Joint selection, training and supervision</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Commitment to </a:t>
            </a:r>
            <a:r>
              <a:rPr kumimoji="0" lang="en-GB"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deliver </a:t>
            </a:r>
            <a:r>
              <a:rPr kumimoji="0" lang="en-GB" sz="1800" b="1" i="0" u="none" strike="noStrike" kern="1200" cap="none" spc="0" normalizeH="0" baseline="0" noProof="0" dirty="0" smtClean="0">
                <a:ln>
                  <a:noFill/>
                </a:ln>
                <a:solidFill>
                  <a:srgbClr val="0F5494"/>
                </a:solidFill>
                <a:effectLst/>
                <a:uLnTx/>
                <a:uFillTx/>
                <a:latin typeface="Calibri" pitchFamily="34" charset="0"/>
                <a:ea typeface="ＭＳ Ｐゴシック" pitchFamily="34" charset="-128"/>
                <a:cs typeface="+mn-cs"/>
              </a:rPr>
              <a:t>joint/double/multiple degrees</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en-GB" sz="1800" dirty="0" smtClean="0">
                <a:latin typeface="Calibri" pitchFamily="34" charset="0"/>
              </a:rPr>
              <a:t>At least 2/3 of ESR must be enrolled in joint, double or multi degree within Europe</a:t>
            </a:r>
            <a:endPar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Max 540 person-months</a:t>
            </a:r>
          </a:p>
        </p:txBody>
      </p:sp>
      <p:sp>
        <p:nvSpPr>
          <p:cNvPr id="9" name="TextBox 8"/>
          <p:cNvSpPr txBox="1"/>
          <p:nvPr/>
        </p:nvSpPr>
        <p:spPr>
          <a:xfrm>
            <a:off x="625951" y="5085184"/>
            <a:ext cx="8321675" cy="155427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Other</a:t>
            </a:r>
            <a:r>
              <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 </a:t>
            </a:r>
            <a:r>
              <a:rPr kumimoji="0" lang="fr-BE" sz="1800" b="1"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mn-cs"/>
              </a:rPr>
              <a:t>features</a:t>
            </a:r>
            <a:endParaRPr kumimoji="0" lang="fr-BE" sz="1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Meaningful stays at joint doctorate beneficiaries</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Non-academic participation through secondments to other sector/disciplines possible</a:t>
            </a:r>
          </a:p>
          <a:p>
            <a:pPr marL="363538" marR="0" lvl="0" indent="-363538"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Flexible recruitment rule</a:t>
            </a:r>
          </a:p>
        </p:txBody>
      </p:sp>
      <p:sp>
        <p:nvSpPr>
          <p:cNvPr id="37894" name="AutoShape 41"/>
          <p:cNvSpPr>
            <a:spLocks noChangeArrowheads="1"/>
          </p:cNvSpPr>
          <p:nvPr/>
        </p:nvSpPr>
        <p:spPr bwMode="auto">
          <a:xfrm>
            <a:off x="298450" y="1473200"/>
            <a:ext cx="3337446" cy="803275"/>
          </a:xfrm>
          <a:prstGeom prst="roundRect">
            <a:avLst>
              <a:gd name="adj" fmla="val 18366"/>
            </a:avLst>
          </a:prstGeom>
          <a:solidFill>
            <a:srgbClr val="006600"/>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EJD – European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Joint Doctorates</a:t>
            </a:r>
            <a:endParaRPr kumimoji="0" lang="en-GB" sz="28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endParaRPr>
          </a:p>
        </p:txBody>
      </p:sp>
      <p:sp>
        <p:nvSpPr>
          <p:cNvPr id="37895" name="TextBox 12"/>
          <p:cNvSpPr txBox="1">
            <a:spLocks noChangeArrowheads="1"/>
          </p:cNvSpPr>
          <p:nvPr/>
        </p:nvSpPr>
        <p:spPr bwMode="auto">
          <a:xfrm>
            <a:off x="449957" y="2370366"/>
            <a:ext cx="8442523" cy="338554"/>
          </a:xfrm>
          <a:prstGeom prst="rect">
            <a:avLst/>
          </a:prstGeom>
          <a:noFill/>
          <a:ln>
            <a:noFill/>
          </a:ln>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006600"/>
                </a:solidFill>
                <a:effectLst/>
                <a:uLnTx/>
                <a:uFillTx/>
                <a:latin typeface="Calibri" pitchFamily="34" charset="0"/>
                <a:ea typeface="ＭＳ Ｐゴシック" pitchFamily="34" charset="-128"/>
                <a:cs typeface="+mn-cs"/>
              </a:rPr>
              <a:t>Universities cooperating to deliver joint/multiple doctoral degrees</a:t>
            </a:r>
          </a:p>
        </p:txBody>
      </p:sp>
      <p:pic>
        <p:nvPicPr>
          <p:cNvPr id="12"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3"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4" name="Rectangle 13"/>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15" name="ZoneTexte 14"/>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EJD</a:t>
            </a:r>
          </a:p>
        </p:txBody>
      </p:sp>
    </p:spTree>
    <p:extLst>
      <p:ext uri="{BB962C8B-B14F-4D97-AF65-F5344CB8AC3E}">
        <p14:creationId xmlns:p14="http://schemas.microsoft.com/office/powerpoint/2010/main" val="4059360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a:xfrm>
            <a:off x="3543870" y="3245740"/>
            <a:ext cx="216000" cy="540000"/>
            <a:chOff x="4348492" y="3134473"/>
            <a:chExt cx="178062" cy="425496"/>
          </a:xfrm>
          <a:solidFill>
            <a:srgbClr val="339933"/>
          </a:solidFill>
        </p:grpSpPr>
        <p:sp>
          <p:nvSpPr>
            <p:cNvPr id="14" name="Chord 1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5" name="Oval 1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 name="Group 15"/>
          <p:cNvGrpSpPr/>
          <p:nvPr/>
        </p:nvGrpSpPr>
        <p:grpSpPr>
          <a:xfrm>
            <a:off x="3775782" y="3245740"/>
            <a:ext cx="216000" cy="540000"/>
            <a:chOff x="4348492" y="3134473"/>
            <a:chExt cx="178062" cy="425496"/>
          </a:xfrm>
          <a:solidFill>
            <a:srgbClr val="339933"/>
          </a:solidFill>
        </p:grpSpPr>
        <p:sp>
          <p:nvSpPr>
            <p:cNvPr id="17" name="Chord 1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8" name="Oval 1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4" name="Group 18"/>
          <p:cNvGrpSpPr/>
          <p:nvPr/>
        </p:nvGrpSpPr>
        <p:grpSpPr>
          <a:xfrm>
            <a:off x="4005667" y="3245740"/>
            <a:ext cx="216000" cy="540000"/>
            <a:chOff x="4348492" y="3134473"/>
            <a:chExt cx="178062" cy="425496"/>
          </a:xfrm>
          <a:solidFill>
            <a:srgbClr val="339933"/>
          </a:solidFill>
        </p:grpSpPr>
        <p:sp>
          <p:nvSpPr>
            <p:cNvPr id="20" name="Chord 19"/>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21" name="Oval 20"/>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3" name="Group 44"/>
          <p:cNvGrpSpPr/>
          <p:nvPr/>
        </p:nvGrpSpPr>
        <p:grpSpPr>
          <a:xfrm>
            <a:off x="5148987" y="4044579"/>
            <a:ext cx="216000" cy="540000"/>
            <a:chOff x="4348492" y="3134473"/>
            <a:chExt cx="178062" cy="425496"/>
          </a:xfrm>
          <a:solidFill>
            <a:srgbClr val="339933"/>
          </a:solidFill>
        </p:grpSpPr>
        <p:sp>
          <p:nvSpPr>
            <p:cNvPr id="46" name="Chord 4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7" name="Oval 4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6" name="Group 50"/>
          <p:cNvGrpSpPr/>
          <p:nvPr/>
        </p:nvGrpSpPr>
        <p:grpSpPr>
          <a:xfrm>
            <a:off x="5368243" y="4046587"/>
            <a:ext cx="216000" cy="540000"/>
            <a:chOff x="4348492" y="3134473"/>
            <a:chExt cx="178062" cy="425496"/>
          </a:xfrm>
          <a:solidFill>
            <a:srgbClr val="339933"/>
          </a:solidFill>
        </p:grpSpPr>
        <p:sp>
          <p:nvSpPr>
            <p:cNvPr id="52" name="Chord 51"/>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3" name="Oval 52"/>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19" name="Group 65"/>
          <p:cNvGrpSpPr/>
          <p:nvPr/>
        </p:nvGrpSpPr>
        <p:grpSpPr>
          <a:xfrm>
            <a:off x="1675948" y="4279511"/>
            <a:ext cx="216000" cy="540000"/>
            <a:chOff x="4348492" y="3134473"/>
            <a:chExt cx="178062" cy="435021"/>
          </a:xfrm>
          <a:solidFill>
            <a:srgbClr val="339933"/>
          </a:solidFill>
        </p:grpSpPr>
        <p:sp>
          <p:nvSpPr>
            <p:cNvPr id="67" name="Chord 66"/>
            <p:cNvSpPr/>
            <p:nvPr/>
          </p:nvSpPr>
          <p:spPr bwMode="auto">
            <a:xfrm>
              <a:off x="4348492" y="3222601"/>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8" name="Oval 6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5768" name="Picture 24" descr="Flag of Norway.svg"/>
          <p:cNvPicPr preferRelativeResize="0">
            <a:picLocks noChangeArrowheads="1"/>
          </p:cNvPicPr>
          <p:nvPr/>
        </p:nvPicPr>
        <p:blipFill>
          <a:blip r:embed="rId2" cstate="print"/>
          <a:srcRect/>
          <a:stretch>
            <a:fillRect/>
          </a:stretch>
        </p:blipFill>
        <p:spPr bwMode="auto">
          <a:xfrm>
            <a:off x="1903413" y="3363913"/>
            <a:ext cx="323850" cy="215900"/>
          </a:xfrm>
          <a:prstGeom prst="rect">
            <a:avLst/>
          </a:prstGeom>
          <a:solidFill>
            <a:srgbClr val="339933"/>
          </a:solidFill>
          <a:ln w="9525">
            <a:solidFill>
              <a:schemeClr val="tx1"/>
            </a:solidFill>
            <a:miter lim="800000"/>
            <a:headEnd/>
            <a:tailEnd/>
          </a:ln>
        </p:spPr>
      </p:pic>
      <p:pic>
        <p:nvPicPr>
          <p:cNvPr id="245769" name="Picture 6" descr="Flag of France.svg"/>
          <p:cNvPicPr preferRelativeResize="0">
            <a:picLocks noChangeArrowheads="1"/>
          </p:cNvPicPr>
          <p:nvPr/>
        </p:nvPicPr>
        <p:blipFill>
          <a:blip r:embed="rId3" cstate="print"/>
          <a:srcRect/>
          <a:stretch>
            <a:fillRect/>
          </a:stretch>
        </p:blipFill>
        <p:spPr bwMode="auto">
          <a:xfrm>
            <a:off x="4003675" y="2339975"/>
            <a:ext cx="323850" cy="215900"/>
          </a:xfrm>
          <a:prstGeom prst="rect">
            <a:avLst/>
          </a:prstGeom>
          <a:noFill/>
          <a:ln w="9525">
            <a:solidFill>
              <a:schemeClr val="tx1"/>
            </a:solidFill>
            <a:miter lim="800000"/>
            <a:headEnd/>
            <a:tailEnd/>
          </a:ln>
        </p:spPr>
      </p:pic>
      <p:grpSp>
        <p:nvGrpSpPr>
          <p:cNvPr id="22" name="Group 111"/>
          <p:cNvGrpSpPr/>
          <p:nvPr/>
        </p:nvGrpSpPr>
        <p:grpSpPr>
          <a:xfrm>
            <a:off x="1907909" y="4278710"/>
            <a:ext cx="216000" cy="540000"/>
            <a:chOff x="4348492" y="3134473"/>
            <a:chExt cx="178062" cy="425496"/>
          </a:xfrm>
          <a:solidFill>
            <a:srgbClr val="339933"/>
          </a:solidFill>
        </p:grpSpPr>
        <p:sp>
          <p:nvSpPr>
            <p:cNvPr id="113" name="Chord 112"/>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4" name="Oval 113"/>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3" name="Group 114"/>
          <p:cNvGrpSpPr/>
          <p:nvPr/>
        </p:nvGrpSpPr>
        <p:grpSpPr>
          <a:xfrm>
            <a:off x="1449534" y="4283410"/>
            <a:ext cx="216000" cy="540000"/>
            <a:chOff x="4348492" y="3134473"/>
            <a:chExt cx="178062" cy="425496"/>
          </a:xfrm>
          <a:solidFill>
            <a:srgbClr val="339933"/>
          </a:solidFill>
        </p:grpSpPr>
        <p:sp>
          <p:nvSpPr>
            <p:cNvPr id="116" name="Chord 11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7" name="Oval 11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pic>
        <p:nvPicPr>
          <p:cNvPr id="245772" name="Picture 20" descr="Flag of Sweden.svg"/>
          <p:cNvPicPr preferRelativeResize="0">
            <a:picLocks noChangeArrowheads="1"/>
          </p:cNvPicPr>
          <p:nvPr/>
        </p:nvPicPr>
        <p:blipFill>
          <a:blip r:embed="rId4" cstate="print"/>
          <a:srcRect/>
          <a:stretch>
            <a:fillRect/>
          </a:stretch>
        </p:blipFill>
        <p:spPr bwMode="auto">
          <a:xfrm>
            <a:off x="5926138" y="3132138"/>
            <a:ext cx="323850" cy="215900"/>
          </a:xfrm>
          <a:prstGeom prst="rect">
            <a:avLst/>
          </a:prstGeom>
          <a:noFill/>
          <a:ln w="9525">
            <a:solidFill>
              <a:schemeClr val="tx1"/>
            </a:solidFill>
            <a:miter lim="800000"/>
            <a:headEnd/>
            <a:tailEnd/>
          </a:ln>
        </p:spPr>
      </p:pic>
      <p:pic>
        <p:nvPicPr>
          <p:cNvPr id="245773" name="Picture 32" descr="Flag of Romania.svg"/>
          <p:cNvPicPr preferRelativeResize="0">
            <a:picLocks noChangeArrowheads="1"/>
          </p:cNvPicPr>
          <p:nvPr/>
        </p:nvPicPr>
        <p:blipFill>
          <a:blip r:embed="rId5" cstate="print"/>
          <a:srcRect/>
          <a:stretch>
            <a:fillRect/>
          </a:stretch>
        </p:blipFill>
        <p:spPr bwMode="auto">
          <a:xfrm>
            <a:off x="7380288" y="4356100"/>
            <a:ext cx="323850" cy="215900"/>
          </a:xfrm>
          <a:prstGeom prst="rect">
            <a:avLst/>
          </a:prstGeom>
          <a:noFill/>
          <a:ln w="9525">
            <a:solidFill>
              <a:schemeClr val="tx1"/>
            </a:solidFill>
            <a:miter lim="800000"/>
            <a:headEnd/>
            <a:tailEnd/>
          </a:ln>
        </p:spPr>
      </p:pic>
      <p:pic>
        <p:nvPicPr>
          <p:cNvPr id="245774" name="Picture 18" descr="Flag of the United Kingdom.svg"/>
          <p:cNvPicPr preferRelativeResize="0">
            <a:picLocks noChangeArrowheads="1"/>
          </p:cNvPicPr>
          <p:nvPr/>
        </p:nvPicPr>
        <p:blipFill>
          <a:blip r:embed="rId6" cstate="print"/>
          <a:srcRect/>
          <a:stretch>
            <a:fillRect/>
          </a:stretch>
        </p:blipFill>
        <p:spPr bwMode="auto">
          <a:xfrm>
            <a:off x="7966075" y="5497513"/>
            <a:ext cx="325438" cy="215900"/>
          </a:xfrm>
          <a:prstGeom prst="rect">
            <a:avLst/>
          </a:prstGeom>
          <a:noFill/>
          <a:ln w="9525">
            <a:solidFill>
              <a:schemeClr val="tx1"/>
            </a:solidFill>
            <a:miter lim="800000"/>
            <a:headEnd/>
            <a:tailEnd/>
          </a:ln>
        </p:spPr>
      </p:pic>
      <p:grpSp>
        <p:nvGrpSpPr>
          <p:cNvPr id="24" name="Group 100"/>
          <p:cNvGrpSpPr/>
          <p:nvPr/>
        </p:nvGrpSpPr>
        <p:grpSpPr>
          <a:xfrm>
            <a:off x="6991831" y="5443066"/>
            <a:ext cx="1008000" cy="792000"/>
            <a:chOff x="968374" y="3924301"/>
            <a:chExt cx="860424" cy="707218"/>
          </a:xfrm>
          <a:solidFill>
            <a:schemeClr val="accent1">
              <a:lumMod val="75000"/>
            </a:schemeClr>
          </a:solidFill>
        </p:grpSpPr>
        <p:sp>
          <p:nvSpPr>
            <p:cNvPr id="102" name="Trapezoid 101"/>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3" name="Rectangle 102"/>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4" name="Right Triangle 103"/>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5" name="Right Triangle 104"/>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6" name="Right Triangle 105"/>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5" name="Group 109"/>
          <p:cNvGrpSpPr/>
          <p:nvPr/>
        </p:nvGrpSpPr>
        <p:grpSpPr>
          <a:xfrm>
            <a:off x="6406668" y="4288622"/>
            <a:ext cx="1008000" cy="792000"/>
            <a:chOff x="968374" y="3924301"/>
            <a:chExt cx="860424" cy="707218"/>
          </a:xfrm>
          <a:solidFill>
            <a:schemeClr val="accent1">
              <a:lumMod val="75000"/>
            </a:schemeClr>
          </a:solidFill>
        </p:grpSpPr>
        <p:sp>
          <p:nvSpPr>
            <p:cNvPr id="119" name="Trapezoid 118"/>
            <p:cNvSpPr/>
            <p:nvPr/>
          </p:nvSpPr>
          <p:spPr bwMode="auto">
            <a:xfrm>
              <a:off x="1702592" y="3924301"/>
              <a:ext cx="120650" cy="427824"/>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0" name="Rectangle 119"/>
            <p:cNvSpPr/>
            <p:nvPr/>
          </p:nvSpPr>
          <p:spPr bwMode="auto">
            <a:xfrm>
              <a:off x="968374" y="4343376"/>
              <a:ext cx="860424" cy="288143"/>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1" name="Right Triangle 120"/>
            <p:cNvSpPr/>
            <p:nvPr/>
          </p:nvSpPr>
          <p:spPr bwMode="auto">
            <a:xfrm>
              <a:off x="972344"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2" name="Right Triangle 121"/>
            <p:cNvSpPr/>
            <p:nvPr/>
          </p:nvSpPr>
          <p:spPr bwMode="auto">
            <a:xfrm>
              <a:off x="1208881"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3" name="Right Triangle 122"/>
            <p:cNvSpPr/>
            <p:nvPr/>
          </p:nvSpPr>
          <p:spPr bwMode="auto">
            <a:xfrm>
              <a:off x="1448593" y="4152876"/>
              <a:ext cx="266700" cy="190500"/>
            </a:xfrm>
            <a:prstGeom prst="r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6" name="Group 22"/>
          <p:cNvGrpSpPr/>
          <p:nvPr/>
        </p:nvGrpSpPr>
        <p:grpSpPr>
          <a:xfrm>
            <a:off x="3191568" y="2431505"/>
            <a:ext cx="1080000" cy="792000"/>
            <a:chOff x="3950121" y="1860119"/>
            <a:chExt cx="914188" cy="848420"/>
          </a:xfrm>
          <a:solidFill>
            <a:srgbClr val="0F5494"/>
          </a:solidFill>
        </p:grpSpPr>
        <p:sp>
          <p:nvSpPr>
            <p:cNvPr id="5" name="Trapezoid 4"/>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 name="Rectangle 5"/>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7" name="Isosceles Triangle 6"/>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8" name="Trapezoid 7"/>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9" name="Trapezoid 8"/>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0" name="Trapezoid 9"/>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1" name="Rectangle 10"/>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12" name="Rectangle 11"/>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7" name="Group 35"/>
          <p:cNvGrpSpPr/>
          <p:nvPr/>
        </p:nvGrpSpPr>
        <p:grpSpPr>
          <a:xfrm>
            <a:off x="5128002" y="3224385"/>
            <a:ext cx="1080000" cy="792000"/>
            <a:chOff x="3950121" y="1860119"/>
            <a:chExt cx="914188" cy="848420"/>
          </a:xfrm>
          <a:solidFill>
            <a:srgbClr val="0F5494"/>
          </a:solidFill>
        </p:grpSpPr>
        <p:sp>
          <p:nvSpPr>
            <p:cNvPr id="37" name="Trapezoid 36"/>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8" name="Rectangle 37"/>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39" name="Isosceles Triangle 38"/>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0" name="Trapezoid 39"/>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1" name="Trapezoid 40"/>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2" name="Trapezoid 41"/>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3" name="Rectangle 42"/>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44" name="Rectangle 43"/>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8" name="Group 56"/>
          <p:cNvGrpSpPr/>
          <p:nvPr/>
        </p:nvGrpSpPr>
        <p:grpSpPr>
          <a:xfrm>
            <a:off x="1105250" y="3454451"/>
            <a:ext cx="1080000" cy="792000"/>
            <a:chOff x="3950121" y="1860119"/>
            <a:chExt cx="914188" cy="848420"/>
          </a:xfrm>
          <a:solidFill>
            <a:srgbClr val="0F5494"/>
          </a:solidFill>
        </p:grpSpPr>
        <p:sp>
          <p:nvSpPr>
            <p:cNvPr id="58" name="Trapezoid 57"/>
            <p:cNvSpPr/>
            <p:nvPr/>
          </p:nvSpPr>
          <p:spPr bwMode="auto">
            <a:xfrm>
              <a:off x="4643077" y="2136109"/>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59" name="Rectangle 58"/>
            <p:cNvSpPr/>
            <p:nvPr/>
          </p:nvSpPr>
          <p:spPr bwMode="auto">
            <a:xfrm>
              <a:off x="4004349" y="2070379"/>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0" name="Isosceles Triangle 59"/>
            <p:cNvSpPr/>
            <p:nvPr/>
          </p:nvSpPr>
          <p:spPr bwMode="auto">
            <a:xfrm>
              <a:off x="3966927" y="1860119"/>
              <a:ext cx="897382" cy="186213"/>
            </a:xfrm>
            <a:prstGeom prst="triangle">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1" name="Trapezoid 60"/>
            <p:cNvSpPr/>
            <p:nvPr/>
          </p:nvSpPr>
          <p:spPr bwMode="auto">
            <a:xfrm>
              <a:off x="4072569" y="2136111"/>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2" name="Trapezoid 61"/>
            <p:cNvSpPr/>
            <p:nvPr/>
          </p:nvSpPr>
          <p:spPr bwMode="auto">
            <a:xfrm>
              <a:off x="4262322" y="2136100"/>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3" name="Trapezoid 62"/>
            <p:cNvSpPr/>
            <p:nvPr/>
          </p:nvSpPr>
          <p:spPr bwMode="auto">
            <a:xfrm>
              <a:off x="4451678" y="2136094"/>
              <a:ext cx="123104" cy="454795"/>
            </a:xfrm>
            <a:prstGeom prst="trapezoid">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4" name="Rectangle 63"/>
            <p:cNvSpPr/>
            <p:nvPr/>
          </p:nvSpPr>
          <p:spPr bwMode="auto">
            <a:xfrm>
              <a:off x="4007754" y="2605197"/>
              <a:ext cx="818450"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sp>
          <p:nvSpPr>
            <p:cNvPr id="65" name="Rectangle 64"/>
            <p:cNvSpPr/>
            <p:nvPr/>
          </p:nvSpPr>
          <p:spPr bwMode="auto">
            <a:xfrm>
              <a:off x="3950121" y="2662820"/>
              <a:ext cx="913361" cy="45719"/>
            </a:xfrm>
            <a:prstGeom prst="rect">
              <a:avLst/>
            </a:prstGeom>
            <a:grpFill/>
            <a:ln>
              <a:no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29" name="Group 74"/>
          <p:cNvGrpSpPr>
            <a:grpSpLocks/>
          </p:cNvGrpSpPr>
          <p:nvPr/>
        </p:nvGrpSpPr>
        <p:grpSpPr bwMode="auto">
          <a:xfrm>
            <a:off x="6259513" y="3378200"/>
            <a:ext cx="544512" cy="674688"/>
            <a:chOff x="4293132" y="2986089"/>
            <a:chExt cx="544344" cy="675394"/>
          </a:xfrm>
        </p:grpSpPr>
        <p:pic>
          <p:nvPicPr>
            <p:cNvPr id="245795" name="Picture 3"/>
            <p:cNvPicPr>
              <a:picLocks noChangeAspect="1" noChangeArrowheads="1"/>
            </p:cNvPicPr>
            <p:nvPr/>
          </p:nvPicPr>
          <p:blipFill>
            <a:blip r:embed="rId7" cstate="print"/>
            <a:srcRect/>
            <a:stretch>
              <a:fillRect/>
            </a:stretch>
          </p:blipFill>
          <p:spPr bwMode="auto">
            <a:xfrm>
              <a:off x="4327920" y="2986089"/>
              <a:ext cx="489889" cy="675394"/>
            </a:xfrm>
            <a:prstGeom prst="rect">
              <a:avLst/>
            </a:prstGeom>
            <a:noFill/>
            <a:ln w="9525">
              <a:noFill/>
              <a:miter lim="800000"/>
              <a:headEnd/>
              <a:tailEnd/>
            </a:ln>
          </p:spPr>
        </p:pic>
        <p:sp>
          <p:nvSpPr>
            <p:cNvPr id="245796" name="TextBox 76"/>
            <p:cNvSpPr txBox="1">
              <a:spLocks noChangeArrowheads="1"/>
            </p:cNvSpPr>
            <p:nvPr/>
          </p:nvSpPr>
          <p:spPr bwMode="auto">
            <a:xfrm>
              <a:off x="4293132" y="3032074"/>
              <a:ext cx="544344"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Joint PhD</a:t>
              </a:r>
              <a:endParaRPr kumimoji="0" lang="en-GB"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0" name="Group 77"/>
          <p:cNvGrpSpPr>
            <a:grpSpLocks/>
          </p:cNvGrpSpPr>
          <p:nvPr/>
        </p:nvGrpSpPr>
        <p:grpSpPr bwMode="auto">
          <a:xfrm>
            <a:off x="2647950" y="2552700"/>
            <a:ext cx="542925" cy="676275"/>
            <a:chOff x="4293132" y="2986089"/>
            <a:chExt cx="544344" cy="675394"/>
          </a:xfrm>
        </p:grpSpPr>
        <p:pic>
          <p:nvPicPr>
            <p:cNvPr id="245793" name="Picture 3"/>
            <p:cNvPicPr>
              <a:picLocks noChangeAspect="1" noChangeArrowheads="1"/>
            </p:cNvPicPr>
            <p:nvPr/>
          </p:nvPicPr>
          <p:blipFill>
            <a:blip r:embed="rId7" cstate="print"/>
            <a:srcRect/>
            <a:stretch>
              <a:fillRect/>
            </a:stretch>
          </p:blipFill>
          <p:spPr bwMode="auto">
            <a:xfrm>
              <a:off x="4327920" y="2986089"/>
              <a:ext cx="489889" cy="675394"/>
            </a:xfrm>
            <a:prstGeom prst="rect">
              <a:avLst/>
            </a:prstGeom>
            <a:noFill/>
            <a:ln w="9525">
              <a:noFill/>
              <a:miter lim="800000"/>
              <a:headEnd/>
              <a:tailEnd/>
            </a:ln>
          </p:spPr>
        </p:pic>
        <p:sp>
          <p:nvSpPr>
            <p:cNvPr id="245794" name="TextBox 79"/>
            <p:cNvSpPr txBox="1">
              <a:spLocks noChangeArrowheads="1"/>
            </p:cNvSpPr>
            <p:nvPr/>
          </p:nvSpPr>
          <p:spPr bwMode="auto">
            <a:xfrm>
              <a:off x="4293132" y="3032074"/>
              <a:ext cx="544344"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Joint PhD</a:t>
              </a:r>
              <a:endParaRPr kumimoji="0" lang="en-GB"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grpSp>
        <p:nvGrpSpPr>
          <p:cNvPr id="31" name="Group 81"/>
          <p:cNvGrpSpPr>
            <a:grpSpLocks/>
          </p:cNvGrpSpPr>
          <p:nvPr/>
        </p:nvGrpSpPr>
        <p:grpSpPr bwMode="auto">
          <a:xfrm>
            <a:off x="463550" y="3570288"/>
            <a:ext cx="544513" cy="676275"/>
            <a:chOff x="4293132" y="2986089"/>
            <a:chExt cx="544344" cy="675394"/>
          </a:xfrm>
        </p:grpSpPr>
        <p:pic>
          <p:nvPicPr>
            <p:cNvPr id="245791" name="Picture 3"/>
            <p:cNvPicPr>
              <a:picLocks noChangeAspect="1" noChangeArrowheads="1"/>
            </p:cNvPicPr>
            <p:nvPr/>
          </p:nvPicPr>
          <p:blipFill>
            <a:blip r:embed="rId7" cstate="print"/>
            <a:srcRect/>
            <a:stretch>
              <a:fillRect/>
            </a:stretch>
          </p:blipFill>
          <p:spPr bwMode="auto">
            <a:xfrm>
              <a:off x="4327920" y="2986089"/>
              <a:ext cx="489889" cy="675394"/>
            </a:xfrm>
            <a:prstGeom prst="rect">
              <a:avLst/>
            </a:prstGeom>
            <a:noFill/>
            <a:ln w="9525">
              <a:noFill/>
              <a:miter lim="800000"/>
              <a:headEnd/>
              <a:tailEnd/>
            </a:ln>
          </p:spPr>
        </p:pic>
        <p:sp>
          <p:nvSpPr>
            <p:cNvPr id="245792" name="TextBox 83"/>
            <p:cNvSpPr txBox="1">
              <a:spLocks noChangeArrowheads="1"/>
            </p:cNvSpPr>
            <p:nvPr/>
          </p:nvSpPr>
          <p:spPr bwMode="auto">
            <a:xfrm>
              <a:off x="4293132" y="3032074"/>
              <a:ext cx="544344" cy="36933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rPr>
                <a:t>Joint PhD</a:t>
              </a:r>
              <a:endParaRPr kumimoji="0" lang="en-GB" altLang="fr-FR" sz="900" b="1" i="0" u="none" strike="noStrike" kern="1200" cap="none" spc="0" normalizeH="0" baseline="0" noProof="0">
                <a:ln>
                  <a:noFill/>
                </a:ln>
                <a:solidFill>
                  <a:srgbClr val="0F5494"/>
                </a:solidFill>
                <a:effectLst/>
                <a:uLnTx/>
                <a:uFillTx/>
                <a:latin typeface="Calibri" pitchFamily="34" charset="0"/>
                <a:ea typeface="ＭＳ Ｐゴシック" pitchFamily="34" charset="-128"/>
                <a:cs typeface="+mn-cs"/>
              </a:endParaRPr>
            </a:p>
          </p:txBody>
        </p:sp>
      </p:grpSp>
      <p:sp>
        <p:nvSpPr>
          <p:cNvPr id="245784" name="Rectangle 85"/>
          <p:cNvSpPr>
            <a:spLocks noChangeArrowheads="1"/>
          </p:cNvSpPr>
          <p:nvPr/>
        </p:nvSpPr>
        <p:spPr bwMode="auto">
          <a:xfrm>
            <a:off x="2681288" y="4178300"/>
            <a:ext cx="1955800" cy="414338"/>
          </a:xfrm>
          <a:prstGeom prst="rect">
            <a:avLst/>
          </a:prstGeom>
          <a:noFill/>
          <a:ln w="9525">
            <a:noFill/>
            <a:miter lim="800000"/>
            <a:headEnd/>
            <a:tailEnd/>
          </a:ln>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800" b="1"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rPr>
              <a:t>Beneficiaries</a:t>
            </a:r>
            <a:endParaRPr kumimoji="0" lang="en-GB" altLang="fr-FR" sz="1800" b="0" i="0" u="none" strike="noStrike" kern="1200" cap="none" spc="0" normalizeH="0" baseline="0" noProof="0">
              <a:ln>
                <a:noFill/>
              </a:ln>
              <a:solidFill>
                <a:srgbClr val="339933"/>
              </a:solidFill>
              <a:effectLst/>
              <a:uLnTx/>
              <a:uFillTx/>
              <a:latin typeface="Calibri" pitchFamily="34" charset="0"/>
              <a:ea typeface="ＭＳ Ｐゴシック" pitchFamily="34" charset="-128"/>
              <a:cs typeface="+mn-cs"/>
            </a:endParaRPr>
          </a:p>
        </p:txBody>
      </p:sp>
      <p:sp>
        <p:nvSpPr>
          <p:cNvPr id="88" name="Rectangle 87"/>
          <p:cNvSpPr>
            <a:spLocks noChangeArrowheads="1"/>
          </p:cNvSpPr>
          <p:nvPr/>
        </p:nvSpPr>
        <p:spPr bwMode="auto">
          <a:xfrm>
            <a:off x="4629150" y="5208588"/>
            <a:ext cx="1938338" cy="612775"/>
          </a:xfrm>
          <a:prstGeom prst="rect">
            <a:avLst/>
          </a:prstGeom>
          <a:noFill/>
          <a:ln>
            <a:noFill/>
          </a:ln>
          <a:extLst/>
        </p:spPr>
        <p:txBody>
          <a:bodyPr anchor="ctr"/>
          <a:lstStyle/>
          <a:p>
            <a:pPr marL="3175" marR="0" lvl="0" indent="0" algn="r" defTabSz="914400" rtl="0" eaLnBrk="1" fontAlgn="base" latinLnBrk="0" hangingPunct="1">
              <a:lnSpc>
                <a:spcPct val="100000"/>
              </a:lnSpc>
              <a:spcBef>
                <a:spcPct val="0"/>
              </a:spcBef>
              <a:spcAft>
                <a:spcPct val="0"/>
              </a:spcAft>
              <a:buClrTx/>
              <a:buSzTx/>
              <a:buFontTx/>
              <a:buNone/>
              <a:tabLst/>
              <a:defRPr/>
            </a:pPr>
            <a:r>
              <a:rPr kumimoji="0" lang="fr-BE" sz="1600" b="1"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rPr>
              <a:t>Partner Organisations</a:t>
            </a:r>
            <a:endParaRPr kumimoji="0" lang="en-GB" sz="1600" b="0" i="0" u="none" strike="noStrike" kern="1200" cap="none" spc="0" normalizeH="0" baseline="0" noProof="0" dirty="0">
              <a:ln>
                <a:noFill/>
              </a:ln>
              <a:solidFill>
                <a:srgbClr val="BBE0E3">
                  <a:lumMod val="75000"/>
                </a:srgbClr>
              </a:solidFill>
              <a:effectLst/>
              <a:uLnTx/>
              <a:uFillTx/>
              <a:latin typeface="Calibri" pitchFamily="34" charset="0"/>
              <a:ea typeface="ＭＳ Ｐゴシック" pitchFamily="34" charset="-128"/>
              <a:cs typeface="+mn-cs"/>
            </a:endParaRPr>
          </a:p>
        </p:txBody>
      </p:sp>
      <p:cxnSp>
        <p:nvCxnSpPr>
          <p:cNvPr id="245786" name="Straight Connector 2"/>
          <p:cNvCxnSpPr>
            <a:cxnSpLocks noChangeShapeType="1"/>
          </p:cNvCxnSpPr>
          <p:nvPr/>
        </p:nvCxnSpPr>
        <p:spPr bwMode="auto">
          <a:xfrm flipV="1">
            <a:off x="1676400" y="2901950"/>
            <a:ext cx="752475" cy="344488"/>
          </a:xfrm>
          <a:prstGeom prst="line">
            <a:avLst/>
          </a:prstGeom>
          <a:noFill/>
          <a:ln w="38100" algn="ctr">
            <a:solidFill>
              <a:srgbClr val="0070C0"/>
            </a:solidFill>
            <a:round/>
            <a:headEnd/>
            <a:tailEnd/>
          </a:ln>
        </p:spPr>
      </p:cxnSp>
      <p:cxnSp>
        <p:nvCxnSpPr>
          <p:cNvPr id="245787" name="Straight Connector 91"/>
          <p:cNvCxnSpPr>
            <a:cxnSpLocks noChangeShapeType="1"/>
          </p:cNvCxnSpPr>
          <p:nvPr/>
        </p:nvCxnSpPr>
        <p:spPr bwMode="auto">
          <a:xfrm flipV="1">
            <a:off x="3025775" y="3979863"/>
            <a:ext cx="1266825" cy="15875"/>
          </a:xfrm>
          <a:prstGeom prst="line">
            <a:avLst/>
          </a:prstGeom>
          <a:noFill/>
          <a:ln w="38100" algn="ctr">
            <a:solidFill>
              <a:srgbClr val="0070C0"/>
            </a:solidFill>
            <a:round/>
            <a:headEnd/>
            <a:tailEnd/>
          </a:ln>
        </p:spPr>
      </p:cxnSp>
      <p:cxnSp>
        <p:nvCxnSpPr>
          <p:cNvPr id="245788" name="Straight Connector 92"/>
          <p:cNvCxnSpPr>
            <a:cxnSpLocks noChangeShapeType="1"/>
          </p:cNvCxnSpPr>
          <p:nvPr/>
        </p:nvCxnSpPr>
        <p:spPr bwMode="auto">
          <a:xfrm>
            <a:off x="4375150" y="2852738"/>
            <a:ext cx="752475" cy="344487"/>
          </a:xfrm>
          <a:prstGeom prst="line">
            <a:avLst/>
          </a:prstGeom>
          <a:noFill/>
          <a:ln w="38100" algn="ctr">
            <a:solidFill>
              <a:srgbClr val="0070C0"/>
            </a:solidFill>
            <a:round/>
            <a:headEnd/>
            <a:tailEnd/>
          </a:ln>
        </p:spPr>
      </p:cxnSp>
      <p:cxnSp>
        <p:nvCxnSpPr>
          <p:cNvPr id="245789" name="Straight Arrow Connector 93"/>
          <p:cNvCxnSpPr>
            <a:cxnSpLocks noChangeShapeType="1"/>
          </p:cNvCxnSpPr>
          <p:nvPr/>
        </p:nvCxnSpPr>
        <p:spPr bwMode="auto">
          <a:xfrm>
            <a:off x="6259513" y="4246563"/>
            <a:ext cx="630237" cy="295275"/>
          </a:xfrm>
          <a:prstGeom prst="straightConnector1">
            <a:avLst/>
          </a:prstGeom>
          <a:noFill/>
          <a:ln w="19050" algn="ctr">
            <a:solidFill>
              <a:srgbClr val="0070C0"/>
            </a:solidFill>
            <a:prstDash val="sysDash"/>
            <a:round/>
            <a:headEnd/>
            <a:tailEnd/>
          </a:ln>
        </p:spPr>
      </p:cxnSp>
      <p:cxnSp>
        <p:nvCxnSpPr>
          <p:cNvPr id="245790" name="Straight Arrow Connector 94"/>
          <p:cNvCxnSpPr>
            <a:cxnSpLocks noChangeShapeType="1"/>
          </p:cNvCxnSpPr>
          <p:nvPr/>
        </p:nvCxnSpPr>
        <p:spPr bwMode="auto">
          <a:xfrm>
            <a:off x="6688138" y="5208588"/>
            <a:ext cx="681037" cy="306387"/>
          </a:xfrm>
          <a:prstGeom prst="straightConnector1">
            <a:avLst/>
          </a:prstGeom>
          <a:noFill/>
          <a:ln w="19050" algn="ctr">
            <a:solidFill>
              <a:srgbClr val="0070C0"/>
            </a:solidFill>
            <a:prstDash val="sysDash"/>
            <a:round/>
            <a:headEnd/>
            <a:tailEnd/>
          </a:ln>
        </p:spPr>
      </p:cxnSp>
      <p:sp>
        <p:nvSpPr>
          <p:cNvPr id="89" name="Rectangle 88"/>
          <p:cNvSpPr/>
          <p:nvPr/>
        </p:nvSpPr>
        <p:spPr>
          <a:xfrm>
            <a:off x="395537" y="5085184"/>
            <a:ext cx="3816424" cy="1047979"/>
          </a:xfrm>
          <a:prstGeom prst="rect">
            <a:avLst/>
          </a:prstGeom>
        </p:spPr>
        <p:txBody>
          <a:bodyPr wrap="square">
            <a:spAutoFit/>
          </a:bodyPr>
          <a:lstStyle/>
          <a:p>
            <a:pPr marL="0" marR="0" lvl="0" indent="0" algn="l" defTabSz="914400" rtl="0" eaLnBrk="0" fontAlgn="base" latinLnBrk="0" hangingPunct="0">
              <a:lnSpc>
                <a:spcPct val="115000"/>
              </a:lnSpc>
              <a:spcBef>
                <a:spcPct val="10000"/>
              </a:spcBef>
              <a:spcAft>
                <a:spcPct val="0"/>
              </a:spcAft>
              <a:buClr>
                <a:srgbClr val="990033"/>
              </a:buClr>
              <a:buSzTx/>
              <a:buFontTx/>
              <a:buNone/>
              <a:tabLst/>
              <a:defRPr/>
            </a:pPr>
            <a:r>
              <a:rPr kumimoji="0" lang="fr-BE" sz="1800" b="1"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Letters</a:t>
            </a:r>
            <a:r>
              <a:rPr kumimoji="0" lang="fr-BE" sz="1800" b="1"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of </a:t>
            </a:r>
            <a:r>
              <a:rPr kumimoji="0" lang="fr-BE" sz="1800" b="1"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institutional</a:t>
            </a:r>
            <a:r>
              <a:rPr kumimoji="0" lang="fr-BE" sz="1800" b="1"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t>
            </a:r>
            <a:r>
              <a:rPr kumimoji="0" lang="fr-BE" sz="1800" b="1"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commitment</a:t>
            </a:r>
            <a:r>
              <a:rPr kumimoji="0" lang="fr-BE" sz="1800" b="1"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to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deliver</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degrees</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are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required</a:t>
            </a:r>
            <a:r>
              <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rPr>
              <a:t> in the </a:t>
            </a:r>
            <a:r>
              <a:rPr kumimoji="0" lang="fr-BE" sz="1800" b="0" i="0" u="none" strike="noStrike" kern="1200" cap="none" spc="0" normalizeH="0" baseline="0" noProof="0" dirty="0" err="1">
                <a:ln>
                  <a:noFill/>
                </a:ln>
                <a:solidFill>
                  <a:srgbClr val="0F5494"/>
                </a:solidFill>
                <a:effectLst/>
                <a:uLnTx/>
                <a:uFillTx/>
                <a:latin typeface="Calibri" pitchFamily="34" charset="0"/>
                <a:ea typeface="PMingLiU" panose="02020500000000000000" pitchFamily="18" charset="-120"/>
                <a:cs typeface="ＭＳ Ｐゴシック"/>
              </a:rPr>
              <a:t>proposal</a:t>
            </a:r>
            <a:endParaRPr kumimoji="0" lang="fr-BE" sz="1800" b="0" i="0" u="none" strike="noStrike" kern="1200" cap="none" spc="0" normalizeH="0" baseline="0" noProof="0" dirty="0">
              <a:ln>
                <a:noFill/>
              </a:ln>
              <a:solidFill>
                <a:srgbClr val="0F5494"/>
              </a:solidFill>
              <a:effectLst/>
              <a:uLnTx/>
              <a:uFillTx/>
              <a:latin typeface="Calibri" pitchFamily="34" charset="0"/>
              <a:ea typeface="PMingLiU" panose="02020500000000000000" pitchFamily="18" charset="-120"/>
              <a:cs typeface="ＭＳ Ｐゴシック"/>
            </a:endParaRPr>
          </a:p>
        </p:txBody>
      </p:sp>
      <p:sp>
        <p:nvSpPr>
          <p:cNvPr id="87" name="AutoShape 41"/>
          <p:cNvSpPr>
            <a:spLocks noChangeArrowheads="1"/>
          </p:cNvSpPr>
          <p:nvPr/>
        </p:nvSpPr>
        <p:spPr bwMode="auto">
          <a:xfrm>
            <a:off x="370458" y="1689224"/>
            <a:ext cx="2329334" cy="443632"/>
          </a:xfrm>
          <a:prstGeom prst="roundRect">
            <a:avLst>
              <a:gd name="adj" fmla="val 18366"/>
            </a:avLst>
          </a:prstGeom>
          <a:solidFill>
            <a:srgbClr val="006600"/>
          </a:solidFill>
          <a:ln w="19050" algn="ctr">
            <a:solidFill>
              <a:schemeClr val="bg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rPr>
              <a:t>EJD</a:t>
            </a:r>
            <a:endParaRPr kumimoji="0" lang="en-GB" sz="28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Calibri" panose="020F0502020204030204" pitchFamily="34" charset="0"/>
            </a:endParaRPr>
          </a:p>
        </p:txBody>
      </p:sp>
      <p:pic>
        <p:nvPicPr>
          <p:cNvPr id="91" name="Picture 2" descr="Résultat de recherche d'images pour &quot;logo european commission&quot;"/>
          <p:cNvPicPr>
            <a:picLocks noChangeAspect="1" noChangeArrowheads="1"/>
          </p:cNvPicPr>
          <p:nvPr/>
        </p:nvPicPr>
        <p:blipFill>
          <a:blip r:embed="rId8" cstate="print"/>
          <a:srcRect/>
          <a:stretch>
            <a:fillRect/>
          </a:stretch>
        </p:blipFill>
        <p:spPr bwMode="auto">
          <a:xfrm>
            <a:off x="755576" y="260648"/>
            <a:ext cx="936104" cy="650592"/>
          </a:xfrm>
          <a:prstGeom prst="rect">
            <a:avLst/>
          </a:prstGeom>
          <a:noFill/>
        </p:spPr>
      </p:pic>
      <p:pic>
        <p:nvPicPr>
          <p:cNvPr id="92" name="Picture 6" descr="Résultat de recherche d'images pour &quot;marie sklodowska curie actions PCN horizon 2020&quot;"/>
          <p:cNvPicPr>
            <a:picLocks noChangeAspect="1" noChangeArrowheads="1"/>
          </p:cNvPicPr>
          <p:nvPr/>
        </p:nvPicPr>
        <p:blipFill>
          <a:blip r:embed="rId9" cstate="print"/>
          <a:srcRect/>
          <a:stretch>
            <a:fillRect/>
          </a:stretch>
        </p:blipFill>
        <p:spPr bwMode="auto">
          <a:xfrm>
            <a:off x="7236296" y="260648"/>
            <a:ext cx="1422878" cy="748884"/>
          </a:xfrm>
          <a:prstGeom prst="rect">
            <a:avLst/>
          </a:prstGeom>
          <a:noFill/>
        </p:spPr>
      </p:pic>
      <p:sp>
        <p:nvSpPr>
          <p:cNvPr id="93" name="Rectangle 92"/>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94" name="ZoneTexte 93"/>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ITN - EJD</a:t>
            </a:r>
          </a:p>
        </p:txBody>
      </p:sp>
    </p:spTree>
    <p:extLst>
      <p:ext uri="{BB962C8B-B14F-4D97-AF65-F5344CB8AC3E}">
        <p14:creationId xmlns:p14="http://schemas.microsoft.com/office/powerpoint/2010/main" val="2497290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Summary</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3" name="Image 2"/>
          <p:cNvPicPr>
            <a:picLocks noChangeAspect="1"/>
          </p:cNvPicPr>
          <p:nvPr/>
        </p:nvPicPr>
        <p:blipFill>
          <a:blip r:embed="rId4"/>
          <a:stretch>
            <a:fillRect/>
          </a:stretch>
        </p:blipFill>
        <p:spPr>
          <a:xfrm>
            <a:off x="1040645" y="1700808"/>
            <a:ext cx="7162800" cy="4010025"/>
          </a:xfrm>
          <a:prstGeom prst="rect">
            <a:avLst/>
          </a:prstGeom>
        </p:spPr>
      </p:pic>
    </p:spTree>
    <p:extLst>
      <p:ext uri="{BB962C8B-B14F-4D97-AF65-F5344CB8AC3E}">
        <p14:creationId xmlns:p14="http://schemas.microsoft.com/office/powerpoint/2010/main" val="372090537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40312424"/>
              </p:ext>
            </p:extLst>
          </p:nvPr>
        </p:nvGraphicFramePr>
        <p:xfrm>
          <a:off x="179510" y="2564904"/>
          <a:ext cx="8856986" cy="2225040"/>
        </p:xfrm>
        <a:graphic>
          <a:graphicData uri="http://schemas.openxmlformats.org/drawingml/2006/table">
            <a:tbl>
              <a:tblPr firstRow="1" bandRow="1">
                <a:tableStyleId>{5C22544A-7EE6-4342-B048-85BDC9FD1C3A}</a:tableStyleId>
              </a:tblPr>
              <a:tblGrid>
                <a:gridCol w="1432627">
                  <a:extLst>
                    <a:ext uri="{9D8B030D-6E8A-4147-A177-3AD203B41FA5}">
                      <a16:colId xmlns:a16="http://schemas.microsoft.com/office/drawing/2014/main" xmlns="" val="20000"/>
                    </a:ext>
                  </a:extLst>
                </a:gridCol>
                <a:gridCol w="1111479">
                  <a:extLst>
                    <a:ext uri="{9D8B030D-6E8A-4147-A177-3AD203B41FA5}">
                      <a16:colId xmlns:a16="http://schemas.microsoft.com/office/drawing/2014/main" xmlns="" val="20001"/>
                    </a:ext>
                  </a:extLst>
                </a:gridCol>
                <a:gridCol w="1130714">
                  <a:extLst>
                    <a:ext uri="{9D8B030D-6E8A-4147-A177-3AD203B41FA5}">
                      <a16:colId xmlns:a16="http://schemas.microsoft.com/office/drawing/2014/main" xmlns="" val="20002"/>
                    </a:ext>
                  </a:extLst>
                </a:gridCol>
                <a:gridCol w="1130714">
                  <a:extLst>
                    <a:ext uri="{9D8B030D-6E8A-4147-A177-3AD203B41FA5}">
                      <a16:colId xmlns:a16="http://schemas.microsoft.com/office/drawing/2014/main" xmlns="" val="20003"/>
                    </a:ext>
                  </a:extLst>
                </a:gridCol>
                <a:gridCol w="2618825">
                  <a:extLst>
                    <a:ext uri="{9D8B030D-6E8A-4147-A177-3AD203B41FA5}">
                      <a16:colId xmlns:a16="http://schemas.microsoft.com/office/drawing/2014/main" xmlns="" val="20004"/>
                    </a:ext>
                  </a:extLst>
                </a:gridCol>
                <a:gridCol w="1432627">
                  <a:extLst>
                    <a:ext uri="{9D8B030D-6E8A-4147-A177-3AD203B41FA5}">
                      <a16:colId xmlns:a16="http://schemas.microsoft.com/office/drawing/2014/main" xmlns="" val="20005"/>
                    </a:ext>
                  </a:extLst>
                </a:gridCol>
              </a:tblGrid>
              <a:tr h="543512">
                <a:tc rowSpan="2">
                  <a:txBody>
                    <a:bodyPr/>
                    <a:lstStyle/>
                    <a:p>
                      <a:pPr algn="ctr"/>
                      <a:r>
                        <a:rPr lang="en-US" sz="1600" noProof="0" dirty="0">
                          <a:latin typeface="+mn-lt"/>
                        </a:rPr>
                        <a:t>Marie Skłodowska Curie Actions</a:t>
                      </a:r>
                    </a:p>
                  </a:txBody>
                  <a:tcPr anchor="ctr"/>
                </a:tc>
                <a:tc gridSpan="3">
                  <a:txBody>
                    <a:bodyPr/>
                    <a:lstStyle/>
                    <a:p>
                      <a:pPr algn="ctr"/>
                      <a:r>
                        <a:rPr lang="en-US" sz="1600" noProof="0" dirty="0">
                          <a:latin typeface="+mn-lt"/>
                        </a:rPr>
                        <a:t>Researcher</a:t>
                      </a:r>
                      <a:r>
                        <a:rPr lang="en-US" sz="1600" baseline="0" noProof="0" dirty="0">
                          <a:latin typeface="+mn-lt"/>
                        </a:rPr>
                        <a:t> unit cost</a:t>
                      </a:r>
                    </a:p>
                    <a:p>
                      <a:pPr algn="ctr"/>
                      <a:r>
                        <a:rPr lang="en-US" sz="1600" baseline="0" noProof="0" dirty="0">
                          <a:latin typeface="+mn-lt"/>
                        </a:rPr>
                        <a:t>[person/month]</a:t>
                      </a:r>
                      <a:endParaRPr lang="en-US" sz="1600" noProof="0" dirty="0">
                        <a:latin typeface="+mn-lt"/>
                      </a:endParaRPr>
                    </a:p>
                  </a:txBody>
                  <a:tcPr anchor="ctr"/>
                </a:tc>
                <a:tc hMerge="1">
                  <a:txBody>
                    <a:bodyPr/>
                    <a:lstStyle/>
                    <a:p>
                      <a:pPr algn="ctr"/>
                      <a:endParaRPr lang="en-US" sz="1600" noProof="0" dirty="0">
                        <a:latin typeface="+mn-lt"/>
                      </a:endParaRPr>
                    </a:p>
                  </a:txBody>
                  <a:tcPr anchor="ctr"/>
                </a:tc>
                <a:tc hMerge="1">
                  <a:txBody>
                    <a:bodyPr/>
                    <a:lstStyle/>
                    <a:p>
                      <a:pPr algn="ctr"/>
                      <a:endParaRPr lang="en-US" sz="1600" noProof="0" dirty="0">
                        <a:latin typeface="+mn-lt"/>
                      </a:endParaRPr>
                    </a:p>
                  </a:txBody>
                  <a:tcPr anchor="ctr"/>
                </a:tc>
                <a:tc gridSpan="2">
                  <a:txBody>
                    <a:bodyPr/>
                    <a:lstStyle/>
                    <a:p>
                      <a:pPr algn="ctr"/>
                      <a:r>
                        <a:rPr lang="en-US" sz="1600" noProof="0" dirty="0">
                          <a:latin typeface="+mn-lt"/>
                        </a:rPr>
                        <a:t>Institutional unit cost</a:t>
                      </a:r>
                    </a:p>
                    <a:p>
                      <a:pPr algn="ctr"/>
                      <a:r>
                        <a:rPr lang="en-US" sz="1600" noProof="0" dirty="0">
                          <a:latin typeface="+mn-lt"/>
                        </a:rPr>
                        <a:t>[person/month]</a:t>
                      </a:r>
                    </a:p>
                  </a:txBody>
                  <a:tcPr anchor="ctr"/>
                </a:tc>
                <a:tc hMerge="1">
                  <a:txBody>
                    <a:bodyPr/>
                    <a:lstStyle/>
                    <a:p>
                      <a:pPr algn="ctr"/>
                      <a:endParaRPr lang="en-US" sz="1600" noProof="0" dirty="0">
                        <a:latin typeface="+mn-lt"/>
                      </a:endParaRPr>
                    </a:p>
                  </a:txBody>
                  <a:tcPr anchor="ctr"/>
                </a:tc>
                <a:extLst>
                  <a:ext uri="{0D108BD9-81ED-4DB2-BD59-A6C34878D82A}">
                    <a16:rowId xmlns:a16="http://schemas.microsoft.com/office/drawing/2014/main" xmlns="" val="10000"/>
                  </a:ext>
                </a:extLst>
              </a:tr>
              <a:tr h="772360">
                <a:tc vMerge="1">
                  <a:txBody>
                    <a:bodyPr/>
                    <a:lstStyle/>
                    <a:p>
                      <a:pPr algn="ctr"/>
                      <a:endParaRPr lang="en-US" sz="1600" noProof="0" dirty="0">
                        <a:latin typeface="+mn-lt"/>
                      </a:endParaRPr>
                    </a:p>
                  </a:txBody>
                  <a:tcPr anchor="ctr"/>
                </a:tc>
                <a:tc>
                  <a:txBody>
                    <a:bodyPr/>
                    <a:lstStyle/>
                    <a:p>
                      <a:pPr algn="ctr"/>
                      <a:r>
                        <a:rPr lang="en-US" sz="1600" noProof="0" dirty="0">
                          <a:latin typeface="+mn-lt"/>
                        </a:rPr>
                        <a:t>Living allowance</a:t>
                      </a:r>
                    </a:p>
                  </a:txBody>
                  <a:tcPr anchor="ctr"/>
                </a:tc>
                <a:tc>
                  <a:txBody>
                    <a:bodyPr/>
                    <a:lstStyle/>
                    <a:p>
                      <a:pPr algn="ctr"/>
                      <a:r>
                        <a:rPr lang="en-US" sz="1600" noProof="0" dirty="0">
                          <a:latin typeface="+mn-lt"/>
                        </a:rPr>
                        <a:t>Mobility allowance</a:t>
                      </a:r>
                    </a:p>
                  </a:txBody>
                  <a:tcPr anchor="ctr"/>
                </a:tc>
                <a:tc>
                  <a:txBody>
                    <a:bodyPr/>
                    <a:lstStyle/>
                    <a:p>
                      <a:pPr algn="ctr"/>
                      <a:r>
                        <a:rPr lang="en-US" sz="1600" noProof="0">
                          <a:latin typeface="+mn-lt"/>
                        </a:rPr>
                        <a:t>Family</a:t>
                      </a:r>
                      <a:r>
                        <a:rPr lang="en-US" sz="1600" baseline="0" noProof="0">
                          <a:latin typeface="+mn-lt"/>
                        </a:rPr>
                        <a:t> Allowance</a:t>
                      </a:r>
                      <a:endParaRPr lang="en-US" sz="1600" noProof="0">
                        <a:latin typeface="+mn-lt"/>
                      </a:endParaRPr>
                    </a:p>
                  </a:txBody>
                  <a:tcPr anchor="ctr"/>
                </a:tc>
                <a:tc>
                  <a:txBody>
                    <a:bodyPr/>
                    <a:lstStyle/>
                    <a:p>
                      <a:pPr algn="ctr"/>
                      <a:r>
                        <a:rPr lang="en-US" sz="1600" noProof="0" dirty="0">
                          <a:latin typeface="+mn-lt"/>
                        </a:rPr>
                        <a:t>Research,</a:t>
                      </a:r>
                      <a:r>
                        <a:rPr lang="en-US" sz="1600" baseline="0" noProof="0" dirty="0">
                          <a:latin typeface="+mn-lt"/>
                        </a:rPr>
                        <a:t> training and networking costs</a:t>
                      </a:r>
                      <a:endParaRPr lang="en-US" sz="1600" noProof="0" dirty="0">
                        <a:latin typeface="+mn-lt"/>
                      </a:endParaRPr>
                    </a:p>
                  </a:txBody>
                  <a:tcPr anchor="ctr"/>
                </a:tc>
                <a:tc>
                  <a:txBody>
                    <a:bodyPr/>
                    <a:lstStyle/>
                    <a:p>
                      <a:pPr algn="ctr"/>
                      <a:r>
                        <a:rPr lang="en-US" sz="1600" noProof="0" dirty="0">
                          <a:latin typeface="+mn-lt"/>
                        </a:rPr>
                        <a:t>Management and indirect</a:t>
                      </a:r>
                      <a:r>
                        <a:rPr lang="en-US" sz="1600" baseline="0" noProof="0" dirty="0">
                          <a:latin typeface="+mn-lt"/>
                        </a:rPr>
                        <a:t> costs</a:t>
                      </a:r>
                      <a:endParaRPr lang="en-US" sz="1600" noProof="0" dirty="0">
                        <a:latin typeface="+mn-lt"/>
                      </a:endParaRPr>
                    </a:p>
                  </a:txBody>
                  <a:tcPr anchor="ctr"/>
                </a:tc>
                <a:extLst>
                  <a:ext uri="{0D108BD9-81ED-4DB2-BD59-A6C34878D82A}">
                    <a16:rowId xmlns:a16="http://schemas.microsoft.com/office/drawing/2014/main" xmlns="" val="10001"/>
                  </a:ext>
                </a:extLst>
              </a:tr>
              <a:tr h="772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a:latin typeface="+mn-lt"/>
                        </a:rPr>
                        <a:t>Innovative Training Networks</a:t>
                      </a:r>
                    </a:p>
                  </a:txBody>
                  <a:tcPr anchor="ctr"/>
                </a:tc>
                <a:tc>
                  <a:txBody>
                    <a:bodyPr/>
                    <a:lstStyle/>
                    <a:p>
                      <a:pPr algn="ctr"/>
                      <a:r>
                        <a:rPr lang="en-US" sz="1600" noProof="0" dirty="0" smtClean="0">
                          <a:latin typeface="+mn-lt"/>
                        </a:rPr>
                        <a:t>3 270</a:t>
                      </a:r>
                      <a:endParaRPr lang="en-US" sz="1600" noProof="0" dirty="0">
                        <a:latin typeface="+mn-lt"/>
                      </a:endParaRPr>
                    </a:p>
                  </a:txBody>
                  <a:tcPr anchor="ctr"/>
                </a:tc>
                <a:tc>
                  <a:txBody>
                    <a:bodyPr/>
                    <a:lstStyle/>
                    <a:p>
                      <a:pPr algn="ctr"/>
                      <a:r>
                        <a:rPr lang="en-US" sz="1600" noProof="0" dirty="0">
                          <a:latin typeface="+mn-lt"/>
                        </a:rPr>
                        <a:t>600</a:t>
                      </a:r>
                    </a:p>
                  </a:txBody>
                  <a:tcPr anchor="ctr"/>
                </a:tc>
                <a:tc>
                  <a:txBody>
                    <a:bodyPr/>
                    <a:lstStyle/>
                    <a:p>
                      <a:pPr algn="ctr"/>
                      <a:r>
                        <a:rPr lang="en-US" sz="1600" noProof="0" dirty="0">
                          <a:latin typeface="+mn-lt"/>
                        </a:rPr>
                        <a:t>500</a:t>
                      </a:r>
                    </a:p>
                  </a:txBody>
                  <a:tcPr anchor="ctr"/>
                </a:tc>
                <a:tc>
                  <a:txBody>
                    <a:bodyPr/>
                    <a:lstStyle/>
                    <a:p>
                      <a:pPr algn="ctr"/>
                      <a:r>
                        <a:rPr lang="en-US" sz="1600" noProof="0" dirty="0">
                          <a:latin typeface="+mn-lt"/>
                        </a:rPr>
                        <a:t>1 800</a:t>
                      </a:r>
                    </a:p>
                  </a:txBody>
                  <a:tcPr anchor="ctr"/>
                </a:tc>
                <a:tc>
                  <a:txBody>
                    <a:bodyPr/>
                    <a:lstStyle/>
                    <a:p>
                      <a:pPr algn="ctr"/>
                      <a:r>
                        <a:rPr lang="en-US" sz="1600" noProof="0" dirty="0">
                          <a:latin typeface="+mn-lt"/>
                        </a:rPr>
                        <a:t>1 200</a:t>
                      </a:r>
                    </a:p>
                  </a:txBody>
                  <a:tcPr anchor="ctr"/>
                </a:tc>
                <a:extLst>
                  <a:ext uri="{0D108BD9-81ED-4DB2-BD59-A6C34878D82A}">
                    <a16:rowId xmlns:a16="http://schemas.microsoft.com/office/drawing/2014/main" xmlns="" val="10002"/>
                  </a:ext>
                </a:extLst>
              </a:tr>
            </a:tbl>
          </a:graphicData>
        </a:graphic>
      </p:graphicFrame>
      <p:sp>
        <p:nvSpPr>
          <p:cNvPr id="5" name="Title 1"/>
          <p:cNvSpPr txBox="1">
            <a:spLocks/>
          </p:cNvSpPr>
          <p:nvPr/>
        </p:nvSpPr>
        <p:spPr bwMode="auto">
          <a:xfrm>
            <a:off x="422086" y="1909594"/>
            <a:ext cx="84296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58775" indent="-358775" algn="l" rtl="0" eaLnBrk="0" fontAlgn="base" hangingPunct="0">
              <a:spcBef>
                <a:spcPct val="0"/>
              </a:spcBef>
              <a:spcAft>
                <a:spcPct val="0"/>
              </a:spcAft>
              <a:defRPr sz="4000" b="1" cap="all">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Unit </a:t>
            </a:r>
            <a:r>
              <a:rPr kumimoji="0" lang="fr-BE" sz="1800" b="1" i="0" u="none" strike="noStrike" kern="0" cap="none" spc="0" normalizeH="0" baseline="0" noProof="0" dirty="0" err="1">
                <a:ln>
                  <a:noFill/>
                </a:ln>
                <a:solidFill>
                  <a:srgbClr val="0F5494"/>
                </a:solidFill>
                <a:effectLst/>
                <a:uLnTx/>
                <a:uFillTx/>
                <a:latin typeface="Calibri" pitchFamily="34" charset="0"/>
                <a:ea typeface="+mj-ea"/>
                <a:cs typeface="+mj-cs"/>
              </a:rPr>
              <a:t>costs</a:t>
            </a: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/1 </a:t>
            </a:r>
            <a:r>
              <a:rPr kumimoji="0" lang="fr-BE" sz="1800" b="1" i="0" u="none" strike="noStrike" kern="0" cap="none" spc="0" normalizeH="0" baseline="0" noProof="0" dirty="0" err="1">
                <a:ln>
                  <a:noFill/>
                </a:ln>
                <a:solidFill>
                  <a:srgbClr val="0F5494"/>
                </a:solidFill>
                <a:effectLst/>
                <a:uLnTx/>
                <a:uFillTx/>
                <a:latin typeface="Calibri" pitchFamily="34" charset="0"/>
                <a:ea typeface="+mj-ea"/>
                <a:cs typeface="+mj-cs"/>
              </a:rPr>
              <a:t>researcher</a:t>
            </a: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 </a:t>
            </a:r>
            <a:r>
              <a:rPr kumimoji="0" lang="fr-BE" sz="1800" b="1" i="0" u="none" strike="noStrike" kern="0" cap="none" spc="0" normalizeH="0" baseline="0" noProof="0" dirty="0" err="1">
                <a:ln>
                  <a:noFill/>
                </a:ln>
                <a:solidFill>
                  <a:srgbClr val="0F5494"/>
                </a:solidFill>
                <a:effectLst/>
                <a:uLnTx/>
                <a:uFillTx/>
                <a:latin typeface="Calibri" pitchFamily="34" charset="0"/>
                <a:ea typeface="+mj-ea"/>
                <a:cs typeface="+mj-cs"/>
              </a:rPr>
              <a:t>month</a:t>
            </a:r>
            <a:r>
              <a:rPr kumimoji="0" lang="fr-BE" sz="1800" b="1" i="0" u="none" strike="noStrike" kern="0" cap="none" spc="0" normalizeH="0" baseline="0" noProof="0" dirty="0">
                <a:ln>
                  <a:noFill/>
                </a:ln>
                <a:solidFill>
                  <a:srgbClr val="0F5494"/>
                </a:solidFill>
                <a:effectLst/>
                <a:uLnTx/>
                <a:uFillTx/>
                <a:latin typeface="Calibri" pitchFamily="34" charset="0"/>
                <a:ea typeface="+mj-ea"/>
                <a:cs typeface="+mj-cs"/>
              </a:rPr>
              <a:t>:</a:t>
            </a:r>
            <a:endParaRPr kumimoji="0" lang="en-GB" sz="1800" b="1" i="0" u="none" strike="noStrike" kern="0" cap="none" spc="0" normalizeH="0" baseline="0" noProof="0" dirty="0">
              <a:ln>
                <a:noFill/>
              </a:ln>
              <a:solidFill>
                <a:srgbClr val="0F5494"/>
              </a:solidFill>
              <a:effectLst/>
              <a:uLnTx/>
              <a:uFillTx/>
              <a:latin typeface="Calibri" pitchFamily="34" charset="0"/>
              <a:ea typeface="+mj-ea"/>
              <a:cs typeface="+mj-cs"/>
            </a:endParaRPr>
          </a:p>
        </p:txBody>
      </p:sp>
      <p:sp>
        <p:nvSpPr>
          <p:cNvPr id="7" name="Rectangle 5"/>
          <p:cNvSpPr>
            <a:spLocks noChangeArrowheads="1"/>
          </p:cNvSpPr>
          <p:nvPr/>
        </p:nvSpPr>
        <p:spPr bwMode="auto">
          <a:xfrm>
            <a:off x="847725" y="4959350"/>
            <a:ext cx="77565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GB" sz="1400" b="1" i="0" u="sng"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Country correction coefficient applies to the living allowance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1" i="0" u="sng"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Researcher</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allowances</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include</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employer contributions.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Researcher</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allowances</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are a minimum to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be</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paid</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top-up</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funds</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from</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other</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 sources </a:t>
            </a:r>
            <a:r>
              <a:rPr kumimoji="0" lang="fr-BE" sz="1400" b="0" i="0" u="none" strike="noStrike" kern="1200" cap="none" spc="0" normalizeH="0" baseline="0" noProof="0" dirty="0" err="1">
                <a:ln>
                  <a:noFill/>
                </a:ln>
                <a:solidFill>
                  <a:srgbClr val="0F5494"/>
                </a:solidFill>
                <a:effectLst/>
                <a:uLnTx/>
                <a:uFillTx/>
                <a:latin typeface="Calibri" pitchFamily="34" charset="0"/>
                <a:ea typeface="ＭＳ Ｐゴシック" pitchFamily="34" charset="-128"/>
                <a:cs typeface="Tahoma" pitchFamily="34" charset="0"/>
              </a:rPr>
              <a:t>permitted</a:t>
            </a:r>
            <a:r>
              <a:rPr kumimoji="0" lang="fr-BE" sz="14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Tahoma" pitchFamily="34" charset="0"/>
              </a:rPr>
              <a:t>).</a:t>
            </a:r>
          </a:p>
        </p:txBody>
      </p:sp>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ZoneTexte 10"/>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EU Contribution</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12" name="Picture 1"/>
          <p:cNvPicPr>
            <a:picLocks noChangeAspect="1"/>
          </p:cNvPicPr>
          <p:nvPr/>
        </p:nvPicPr>
        <p:blipFill>
          <a:blip r:embed="rId4" cstate="print">
            <a:duotone>
              <a:prstClr val="black"/>
              <a:srgbClr val="CDE6FF">
                <a:tint val="45000"/>
                <a:satMod val="400000"/>
              </a:srgbClr>
            </a:duotone>
            <a:extLst>
              <a:ext uri="{28A0092B-C50C-407E-A947-70E740481C1C}">
                <a14:useLocalDpi xmlns:a14="http://schemas.microsoft.com/office/drawing/2010/main" val="0"/>
              </a:ext>
            </a:extLst>
          </a:blip>
          <a:stretch>
            <a:fillRect/>
          </a:stretch>
        </p:blipFill>
        <p:spPr>
          <a:xfrm>
            <a:off x="6930496" y="1146476"/>
            <a:ext cx="2106000" cy="1404000"/>
          </a:xfrm>
          <a:prstGeom prst="rect">
            <a:avLst/>
          </a:prstGeom>
        </p:spPr>
      </p:pic>
    </p:spTree>
    <p:extLst>
      <p:ext uri="{BB962C8B-B14F-4D97-AF65-F5344CB8AC3E}">
        <p14:creationId xmlns:p14="http://schemas.microsoft.com/office/powerpoint/2010/main" val="4215591417"/>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499" y="195263"/>
            <a:ext cx="5013217" cy="654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932681"/>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7" name="Text Placeholder 4"/>
          <p:cNvSpPr txBox="1">
            <a:spLocks/>
          </p:cNvSpPr>
          <p:nvPr/>
        </p:nvSpPr>
        <p:spPr bwMode="auto">
          <a:xfrm>
            <a:off x="306702" y="2082524"/>
            <a:ext cx="8577262"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Clr>
                <a:schemeClr val="bg1"/>
              </a:buClr>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smtClean="0">
                <a:ln>
                  <a:noFill/>
                </a:ln>
                <a:solidFill>
                  <a:srgbClr val="0F5494"/>
                </a:solidFill>
                <a:effectLst/>
                <a:uLnTx/>
                <a:uFillTx/>
                <a:latin typeface="Calibri" pitchFamily="34" charset="0"/>
                <a:ea typeface="+mn-ea"/>
                <a:cs typeface="+mn-cs"/>
              </a:rPr>
              <a:t>H2020-MSCA-ITN-2019</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1" i="0" u="none" strike="noStrike" kern="0" cap="none" spc="0" normalizeH="0" baseline="0" noProof="0" dirty="0" smtClean="0">
                <a:ln>
                  <a:noFill/>
                </a:ln>
                <a:solidFill>
                  <a:srgbClr val="0F5494"/>
                </a:solidFill>
                <a:effectLst/>
                <a:uLnTx/>
                <a:uFillTx/>
                <a:latin typeface="Calibri" pitchFamily="34" charset="0"/>
                <a:ea typeface="+mn-ea"/>
                <a:cs typeface="Calibri" pitchFamily="34" charset="0"/>
              </a:rPr>
              <a:t>Opening 13 September 2018</a:t>
            </a:r>
            <a:endPar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Closure: </a:t>
            </a:r>
            <a:r>
              <a:rPr kumimoji="0" lang="en-GB" sz="20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15 </a:t>
            </a:r>
            <a:r>
              <a:rPr lang="en-GB" sz="2000" b="1" i="0" kern="0" dirty="0">
                <a:solidFill>
                  <a:srgbClr val="C00000"/>
                </a:solidFill>
                <a:latin typeface="Calibri" pitchFamily="34" charset="0"/>
                <a:cs typeface="Calibri" pitchFamily="34" charset="0"/>
              </a:rPr>
              <a:t>J</a:t>
            </a:r>
            <a:r>
              <a:rPr kumimoji="0" lang="en-GB" sz="2000" b="1" i="0" u="none" strike="noStrike" kern="0" cap="none" spc="0" normalizeH="0" baseline="0" noProof="0" dirty="0" err="1" smtClean="0">
                <a:ln>
                  <a:noFill/>
                </a:ln>
                <a:solidFill>
                  <a:srgbClr val="C00000"/>
                </a:solidFill>
                <a:effectLst/>
                <a:uLnTx/>
                <a:uFillTx/>
                <a:latin typeface="Calibri" pitchFamily="34" charset="0"/>
                <a:ea typeface="+mn-ea"/>
                <a:cs typeface="Calibri" pitchFamily="34" charset="0"/>
              </a:rPr>
              <a:t>anuary</a:t>
            </a:r>
            <a:r>
              <a:rPr kumimoji="0" lang="en-GB" sz="20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 2019 </a:t>
            </a:r>
            <a:r>
              <a:rPr kumimoji="0" lang="en-GB" sz="16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(17:00:00 Brussels time)</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Budget: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 </a:t>
            </a:r>
            <a:r>
              <a:rPr kumimoji="0" lang="en-GB" sz="20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470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Million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t>
            </a:r>
            <a:r>
              <a:rPr kumimoji="0" lang="fr-BE"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ETN: </a:t>
            </a:r>
            <a:r>
              <a:rPr kumimoji="0" lang="fr-BE" sz="2000" b="0" i="0" u="none" strike="noStrike" kern="0" cap="none" spc="0" normalizeH="0" baseline="0" noProof="0" dirty="0" smtClean="0">
                <a:ln>
                  <a:noFill/>
                </a:ln>
                <a:solidFill>
                  <a:srgbClr val="0F5494"/>
                </a:solidFill>
                <a:effectLst/>
                <a:uLnTx/>
                <a:uFillTx/>
                <a:latin typeface="Calibri" pitchFamily="34" charset="0"/>
                <a:ea typeface="+mn-ea"/>
                <a:cs typeface="Calibri" pitchFamily="34" charset="0"/>
              </a:rPr>
              <a:t>400 </a:t>
            </a:r>
            <a:r>
              <a:rPr kumimoji="0" lang="fr-BE"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M€, EID: </a:t>
            </a:r>
            <a:r>
              <a:rPr kumimoji="0" lang="fr-BE" sz="2000" b="0" i="0" u="none" strike="noStrike" kern="0" cap="none" spc="0" normalizeH="0" baseline="0" noProof="0" dirty="0" smtClean="0">
                <a:ln>
                  <a:noFill/>
                </a:ln>
                <a:solidFill>
                  <a:srgbClr val="0F5494"/>
                </a:solidFill>
                <a:effectLst/>
                <a:uLnTx/>
                <a:uFillTx/>
                <a:latin typeface="Calibri" pitchFamily="34" charset="0"/>
                <a:ea typeface="+mn-ea"/>
                <a:cs typeface="Calibri" pitchFamily="34" charset="0"/>
              </a:rPr>
              <a:t>35 </a:t>
            </a:r>
            <a:r>
              <a:rPr kumimoji="0" lang="fr-BE"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M€; EJD: 35 M€)</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Results of the evaluation: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5 months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after the call deadline</a:t>
            </a: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Signing of grant agreements: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8 months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after the call deadline</a:t>
            </a:r>
          </a:p>
        </p:txBody>
      </p:sp>
      <p:sp>
        <p:nvSpPr>
          <p:cNvPr id="8" name="Rectangle 3"/>
          <p:cNvSpPr>
            <a:spLocks noChangeArrowheads="1"/>
          </p:cNvSpPr>
          <p:nvPr/>
        </p:nvSpPr>
        <p:spPr bwMode="auto">
          <a:xfrm>
            <a:off x="389252" y="1676149"/>
            <a:ext cx="84121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463" marR="0" lvl="0" indent="-271463" algn="l" defTabSz="914400" rtl="0" eaLnBrk="0" fontAlgn="base" latinLnBrk="0" hangingPunct="0">
              <a:lnSpc>
                <a:spcPct val="100000"/>
              </a:lnSpc>
              <a:spcBef>
                <a:spcPct val="20000"/>
              </a:spcBef>
              <a:spcAft>
                <a:spcPct val="0"/>
              </a:spcAft>
              <a:buClrTx/>
              <a:buSzTx/>
              <a:buFont typeface="Wingdings" pitchFamily="2" charset="2"/>
              <a:buNone/>
              <a:tabLst>
                <a:tab pos="6637338" algn="l"/>
              </a:tabLst>
              <a:defRPr/>
            </a:pPr>
            <a:endParaRPr kumimoji="0" lang="en-GB" sz="2800" b="1" i="0" u="sng" strike="noStrike" kern="1200" cap="none" spc="0" normalizeH="0" baseline="0" noProof="0" dirty="0">
              <a:ln>
                <a:noFill/>
              </a:ln>
              <a:solidFill>
                <a:srgbClr val="FFC000"/>
              </a:solidFill>
              <a:effectLst/>
              <a:uLnTx/>
              <a:uFillTx/>
              <a:latin typeface="Calibri" pitchFamily="34" charset="0"/>
              <a:ea typeface="ＭＳ Ｐゴシック" pitchFamily="34" charset="-128"/>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ITN 2019 Call</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3723866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2" name="Image 1"/>
          <p:cNvPicPr>
            <a:picLocks noChangeAspect="1"/>
          </p:cNvPicPr>
          <p:nvPr/>
        </p:nvPicPr>
        <p:blipFill>
          <a:blip r:embed="rId4"/>
          <a:stretch>
            <a:fillRect/>
          </a:stretch>
        </p:blipFill>
        <p:spPr>
          <a:xfrm>
            <a:off x="539552" y="1340768"/>
            <a:ext cx="8310350" cy="4788000"/>
          </a:xfrm>
          <a:prstGeom prst="rect">
            <a:avLst/>
          </a:prstGeom>
        </p:spPr>
      </p:pic>
    </p:spTree>
    <p:extLst>
      <p:ext uri="{BB962C8B-B14F-4D97-AF65-F5344CB8AC3E}">
        <p14:creationId xmlns:p14="http://schemas.microsoft.com/office/powerpoint/2010/main" val="2092599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2162" b="25675"/>
          <a:stretch>
            <a:fillRect/>
          </a:stretch>
        </p:blipFill>
        <p:spPr bwMode="auto">
          <a:xfrm>
            <a:off x="755576" y="2060848"/>
            <a:ext cx="7942263" cy="331236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6444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8" name="ZoneTexte 7"/>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ITN 2018 </a:t>
            </a: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Results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37" y="4209467"/>
            <a:ext cx="8691232" cy="238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37" y="1894892"/>
            <a:ext cx="54673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078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123728" y="4437112"/>
            <a:ext cx="5433067" cy="1656209"/>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2627784" y="2132856"/>
            <a:ext cx="4228703" cy="1780507"/>
          </a:xfrm>
          <a:prstGeom prst="rect">
            <a:avLst/>
          </a:prstGeom>
          <a:noFill/>
          <a:ln w="9525">
            <a:noFill/>
            <a:miter lim="800000"/>
            <a:headEnd/>
            <a:tailEnd/>
          </a:ln>
        </p:spPr>
      </p:pic>
      <p:pic>
        <p:nvPicPr>
          <p:cNvPr id="7"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3817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4"/>
          <p:cNvSpPr>
            <a:spLocks noGrp="1"/>
          </p:cNvSpPr>
          <p:nvPr>
            <p:ph type="body" idx="1"/>
          </p:nvPr>
        </p:nvSpPr>
        <p:spPr>
          <a:xfrm>
            <a:off x="251520" y="1268760"/>
            <a:ext cx="8850312" cy="4173538"/>
          </a:xfrm>
        </p:spPr>
        <p:txBody>
          <a:bodyPr/>
          <a:lstStyle/>
          <a:p>
            <a:pPr algn="ctr"/>
            <a:endParaRPr lang="en-GB" altLang="fr-FR" sz="2800" i="0" dirty="0">
              <a:latin typeface="Calibri" pitchFamily="34" charset="0"/>
              <a:ea typeface="Calibri" panose="020F0502020204030204" pitchFamily="34" charset="0"/>
              <a:cs typeface="Calibri" panose="020F0502020204030204" pitchFamily="34" charset="0"/>
            </a:endParaRPr>
          </a:p>
          <a:p>
            <a:pPr algn="ctr"/>
            <a:endParaRPr lang="en-GB" altLang="fr-FR" sz="2800" i="0" dirty="0">
              <a:latin typeface="Calibri" pitchFamily="34" charset="0"/>
              <a:ea typeface="Calibri" panose="020F0502020204030204" pitchFamily="34" charset="0"/>
              <a:cs typeface="Calibri" panose="020F0502020204030204" pitchFamily="34" charset="0"/>
            </a:endParaRPr>
          </a:p>
          <a:p>
            <a:pPr algn="ctr"/>
            <a:endParaRPr lang="en-GB" altLang="fr-FR" sz="2800" i="0" dirty="0">
              <a:latin typeface="Calibri" pitchFamily="34" charset="0"/>
              <a:ea typeface="Calibri" panose="020F0502020204030204" pitchFamily="34" charset="0"/>
              <a:cs typeface="Calibri" panose="020F0502020204030204" pitchFamily="34" charset="0"/>
            </a:endParaRPr>
          </a:p>
          <a:p>
            <a:pPr algn="ctr"/>
            <a:r>
              <a:rPr lang="en-GB" sz="3200" b="1" i="0" u="sng" kern="1200" dirty="0">
                <a:solidFill>
                  <a:srgbClr val="FFC000"/>
                </a:solidFill>
                <a:latin typeface="Calibri" pitchFamily="34" charset="0"/>
                <a:ea typeface="MS Gothic" pitchFamily="49" charset="-128"/>
                <a:cs typeface="+mj-cs"/>
              </a:rPr>
              <a:t>RISE</a:t>
            </a:r>
          </a:p>
          <a:p>
            <a:pPr algn="ctr"/>
            <a:r>
              <a:rPr lang="en-GB" sz="3200" b="1" i="0" u="sng" kern="1200" dirty="0">
                <a:solidFill>
                  <a:srgbClr val="FFC000"/>
                </a:solidFill>
                <a:latin typeface="Calibri" pitchFamily="34" charset="0"/>
                <a:ea typeface="MS Gothic" pitchFamily="49" charset="-128"/>
                <a:cs typeface="+mj-cs"/>
              </a:rPr>
              <a:t> </a:t>
            </a:r>
          </a:p>
          <a:p>
            <a:pPr algn="ctr"/>
            <a:r>
              <a:rPr lang="en-GB" sz="2800" b="1" i="0" u="sng" kern="1200" dirty="0">
                <a:solidFill>
                  <a:srgbClr val="FFC000"/>
                </a:solidFill>
                <a:latin typeface="Calibri" pitchFamily="34" charset="0"/>
                <a:ea typeface="MS Gothic" pitchFamily="49" charset="-128"/>
                <a:cs typeface="+mj-cs"/>
              </a:rPr>
              <a:t>Research and Innovation Staff Exchange</a:t>
            </a:r>
            <a:endParaRPr lang="en-GB" altLang="fr-FR" sz="3200" u="sng" dirty="0">
              <a:solidFill>
                <a:srgbClr val="FFC000"/>
              </a:solidFill>
              <a:latin typeface="Calibri" pitchFamily="34" charset="0"/>
              <a:ea typeface="Calibri" panose="020F0502020204030204" pitchFamily="34" charset="0"/>
              <a:cs typeface="Calibri" panose="020F0502020204030204" pitchFamily="34" charset="0"/>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1197441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4"/>
          <p:cNvSpPr>
            <a:spLocks noGrp="1"/>
          </p:cNvSpPr>
          <p:nvPr>
            <p:ph type="body" idx="1"/>
          </p:nvPr>
        </p:nvSpPr>
        <p:spPr>
          <a:xfrm>
            <a:off x="395536" y="1628800"/>
            <a:ext cx="8530406" cy="4173538"/>
          </a:xfrm>
        </p:spPr>
        <p:txBody>
          <a:bodyPr/>
          <a:lstStyle/>
          <a:p>
            <a:r>
              <a:rPr lang="en-GB" altLang="fr-FR" i="0" dirty="0">
                <a:latin typeface="Calibri" pitchFamily="34" charset="0"/>
                <a:ea typeface="Calibri" panose="020F0502020204030204" pitchFamily="34" charset="0"/>
                <a:cs typeface="Calibri" panose="020F0502020204030204" pitchFamily="34" charset="0"/>
              </a:rPr>
              <a:t>New type of </a:t>
            </a:r>
            <a:r>
              <a:rPr lang="en-GB" altLang="fr-FR" b="1" i="0" dirty="0">
                <a:latin typeface="Calibri" pitchFamily="34" charset="0"/>
                <a:ea typeface="Calibri" panose="020F0502020204030204" pitchFamily="34" charset="0"/>
                <a:cs typeface="Calibri" panose="020F0502020204030204" pitchFamily="34" charset="0"/>
              </a:rPr>
              <a:t>exchange of staff </a:t>
            </a:r>
            <a:r>
              <a:rPr lang="en-GB" altLang="fr-FR" i="0" dirty="0">
                <a:latin typeface="Calibri" pitchFamily="34" charset="0"/>
                <a:ea typeface="Calibri" panose="020F0502020204030204" pitchFamily="34" charset="0"/>
                <a:cs typeface="Calibri" panose="020F0502020204030204" pitchFamily="34" charset="0"/>
              </a:rPr>
              <a:t>action to stimulate transfer of knowledge</a:t>
            </a:r>
          </a:p>
          <a:p>
            <a:pPr marL="457200" indent="-457200">
              <a:buClr>
                <a:srgbClr val="FFC000"/>
              </a:buClr>
              <a:buFont typeface="Wingdings" pitchFamily="2" charset="2"/>
              <a:buChar char="ü"/>
            </a:pPr>
            <a:r>
              <a:rPr lang="en-GB" altLang="fr-FR" b="1" i="0" dirty="0">
                <a:latin typeface="Calibri" pitchFamily="34" charset="0"/>
                <a:ea typeface="Calibri" panose="020F0502020204030204" pitchFamily="34" charset="0"/>
                <a:cs typeface="Calibri" panose="020F0502020204030204" pitchFamily="34" charset="0"/>
              </a:rPr>
              <a:t>Academic</a:t>
            </a:r>
            <a:r>
              <a:rPr lang="en-GB" altLang="fr-FR" i="0" dirty="0">
                <a:latin typeface="Calibri" pitchFamily="34" charset="0"/>
                <a:ea typeface="Calibri" panose="020F0502020204030204" pitchFamily="34" charset="0"/>
                <a:cs typeface="Calibri" panose="020F0502020204030204" pitchFamily="34" charset="0"/>
              </a:rPr>
              <a:t> and </a:t>
            </a:r>
            <a:r>
              <a:rPr lang="en-GB" altLang="fr-FR" b="1" i="0" dirty="0">
                <a:latin typeface="Calibri" pitchFamily="34" charset="0"/>
                <a:ea typeface="Calibri" panose="020F0502020204030204" pitchFamily="34" charset="0"/>
                <a:cs typeface="Calibri" panose="020F0502020204030204" pitchFamily="34" charset="0"/>
              </a:rPr>
              <a:t>non-academic</a:t>
            </a:r>
            <a:r>
              <a:rPr lang="en-GB" altLang="fr-FR" i="0" dirty="0">
                <a:latin typeface="Calibri" pitchFamily="34" charset="0"/>
                <a:ea typeface="Calibri" panose="020F0502020204030204" pitchFamily="34" charset="0"/>
                <a:cs typeface="Calibri" panose="020F0502020204030204" pitchFamily="34" charset="0"/>
              </a:rPr>
              <a:t> participants</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Flexible </a:t>
            </a:r>
            <a:r>
              <a:rPr lang="en-GB" altLang="fr-FR" b="1" i="0" dirty="0">
                <a:latin typeface="Calibri" pitchFamily="34" charset="0"/>
                <a:ea typeface="Calibri" panose="020F0502020204030204" pitchFamily="34" charset="0"/>
                <a:cs typeface="Calibri" panose="020F0502020204030204" pitchFamily="34" charset="0"/>
              </a:rPr>
              <a:t>inter-sector</a:t>
            </a:r>
            <a:r>
              <a:rPr lang="en-GB" altLang="fr-FR" i="0" dirty="0">
                <a:latin typeface="Calibri" pitchFamily="34" charset="0"/>
                <a:ea typeface="Calibri" panose="020F0502020204030204" pitchFamily="34" charset="0"/>
                <a:cs typeface="Calibri" panose="020F0502020204030204" pitchFamily="34" charset="0"/>
              </a:rPr>
              <a:t> and </a:t>
            </a:r>
            <a:r>
              <a:rPr lang="en-GB" altLang="fr-FR" b="1" i="0" dirty="0">
                <a:latin typeface="Calibri" pitchFamily="34" charset="0"/>
                <a:ea typeface="Calibri" panose="020F0502020204030204" pitchFamily="34" charset="0"/>
                <a:cs typeface="Calibri" panose="020F0502020204030204" pitchFamily="34" charset="0"/>
              </a:rPr>
              <a:t>international</a:t>
            </a:r>
            <a:r>
              <a:rPr lang="en-GB" altLang="fr-FR" i="0" dirty="0">
                <a:latin typeface="Calibri" pitchFamily="34" charset="0"/>
                <a:ea typeface="Calibri" panose="020F0502020204030204" pitchFamily="34" charset="0"/>
                <a:cs typeface="Calibri" panose="020F0502020204030204" pitchFamily="34" charset="0"/>
              </a:rPr>
              <a:t> exchange of highly skilled research and innovation staff members</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Work with </a:t>
            </a:r>
            <a:r>
              <a:rPr lang="en-GB" altLang="fr-FR" b="1" i="0" dirty="0">
                <a:latin typeface="Calibri" pitchFamily="34" charset="0"/>
                <a:ea typeface="Calibri" panose="020F0502020204030204" pitchFamily="34" charset="0"/>
                <a:cs typeface="Calibri" panose="020F0502020204030204" pitchFamily="34" charset="0"/>
              </a:rPr>
              <a:t>existing staff </a:t>
            </a:r>
            <a:r>
              <a:rPr lang="en-GB" altLang="fr-FR" i="0" dirty="0">
                <a:latin typeface="Calibri" pitchFamily="34" charset="0"/>
                <a:ea typeface="Calibri" panose="020F0502020204030204" pitchFamily="34" charset="0"/>
                <a:cs typeface="Calibri" panose="020F0502020204030204" pitchFamily="34" charset="0"/>
              </a:rPr>
              <a:t>– no recruitment foreseen</a:t>
            </a:r>
          </a:p>
          <a:p>
            <a:pPr marL="457200" indent="-457200">
              <a:buClr>
                <a:srgbClr val="FFC000"/>
              </a:buClr>
              <a:buFont typeface="Wingdings" pitchFamily="2" charset="2"/>
              <a:buChar char="ü"/>
            </a:pPr>
            <a:r>
              <a:rPr lang="en-GB" altLang="fr-FR" i="0" dirty="0">
                <a:latin typeface="Calibri" pitchFamily="34" charset="0"/>
                <a:ea typeface="Calibri" panose="020F0502020204030204" pitchFamily="34" charset="0"/>
                <a:cs typeface="Calibri" panose="020F0502020204030204" pitchFamily="34" charset="0"/>
              </a:rPr>
              <a:t>Based on a </a:t>
            </a:r>
            <a:r>
              <a:rPr lang="en-GB" altLang="fr-FR" b="1" i="0" dirty="0">
                <a:latin typeface="Calibri" pitchFamily="34" charset="0"/>
                <a:ea typeface="Calibri" panose="020F0502020204030204" pitchFamily="34" charset="0"/>
                <a:cs typeface="Calibri" panose="020F0502020204030204" pitchFamily="34" charset="0"/>
              </a:rPr>
              <a:t>common project</a:t>
            </a:r>
          </a:p>
          <a:p>
            <a:pPr>
              <a:buFontTx/>
              <a:buChar char="-"/>
            </a:pPr>
            <a:endParaRPr lang="en-GB" altLang="fr-FR" i="0" dirty="0">
              <a:latin typeface="Calibri" pitchFamily="34" charset="0"/>
              <a:ea typeface="Calibri" panose="020F0502020204030204" pitchFamily="34" charset="0"/>
              <a:cs typeface="Calibri" panose="020F0502020204030204" pitchFamily="34" charset="0"/>
            </a:endParaRPr>
          </a:p>
          <a:p>
            <a:r>
              <a:rPr lang="en-GB" altLang="fr-FR" dirty="0">
                <a:latin typeface="Calibri" pitchFamily="34" charset="0"/>
                <a:ea typeface="Calibri" panose="020F0502020204030204" pitchFamily="34" charset="0"/>
                <a:cs typeface="Calibri" panose="020F0502020204030204" pitchFamily="34" charset="0"/>
              </a:rPr>
              <a:t>Bottom-up approach</a:t>
            </a: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9" name="ZoneTexte 8"/>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2473667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4"/>
          <p:cNvSpPr>
            <a:spLocks noGrp="1"/>
          </p:cNvSpPr>
          <p:nvPr>
            <p:ph type="body" idx="1"/>
          </p:nvPr>
        </p:nvSpPr>
        <p:spPr>
          <a:xfrm>
            <a:off x="395536" y="1844824"/>
            <a:ext cx="8530406" cy="4173538"/>
          </a:xfrm>
        </p:spPr>
        <p:txBody>
          <a:bodyPr/>
          <a:lstStyle/>
          <a:p>
            <a:r>
              <a:rPr lang="en-GB" altLang="fr-FR" i="0" dirty="0">
                <a:latin typeface="Calibri" pitchFamily="34" charset="0"/>
                <a:ea typeface="Calibri" panose="020F0502020204030204" pitchFamily="34" charset="0"/>
                <a:cs typeface="Calibri" panose="020F0502020204030204" pitchFamily="34" charset="0"/>
              </a:rPr>
              <a:t>2 dimensions of projects promoting staff exchanges : </a:t>
            </a:r>
          </a:p>
          <a:p>
            <a:endParaRPr lang="en-GB" altLang="fr-FR" i="0" dirty="0">
              <a:latin typeface="Calibri" pitchFamily="34" charset="0"/>
              <a:ea typeface="Calibri" panose="020F0502020204030204" pitchFamily="34" charset="0"/>
              <a:cs typeface="Calibri" panose="020F0502020204030204" pitchFamily="34" charset="0"/>
            </a:endParaRPr>
          </a:p>
          <a:p>
            <a:pPr>
              <a:buClr>
                <a:srgbClr val="FFC000"/>
              </a:buClr>
              <a:buFont typeface="Wingdings" pitchFamily="2" charset="2"/>
              <a:buChar char="Ø"/>
            </a:pPr>
            <a:r>
              <a:rPr lang="en-GB" altLang="fr-FR" i="0" dirty="0">
                <a:latin typeface="Calibri" pitchFamily="34" charset="0"/>
                <a:ea typeface="Calibri" panose="020F0502020204030204" pitchFamily="34" charset="0"/>
                <a:cs typeface="Calibri" panose="020F0502020204030204" pitchFamily="34" charset="0"/>
              </a:rPr>
              <a:t>MS/AC and TC  =&gt; </a:t>
            </a:r>
            <a:r>
              <a:rPr lang="en-GB" altLang="fr-FR" b="1" i="0" dirty="0">
                <a:latin typeface="Calibri" pitchFamily="34" charset="0"/>
                <a:ea typeface="Calibri" panose="020F0502020204030204" pitchFamily="34" charset="0"/>
                <a:cs typeface="Calibri" panose="020F0502020204030204" pitchFamily="34" charset="0"/>
              </a:rPr>
              <a:t>International</a:t>
            </a:r>
          </a:p>
          <a:p>
            <a:pPr>
              <a:buFontTx/>
              <a:buChar char="-"/>
            </a:pPr>
            <a:endParaRPr lang="en-GB" altLang="fr-FR" i="0" dirty="0">
              <a:latin typeface="Calibri" pitchFamily="34" charset="0"/>
              <a:ea typeface="Calibri" panose="020F0502020204030204" pitchFamily="34" charset="0"/>
              <a:cs typeface="Calibri" panose="020F0502020204030204" pitchFamily="34" charset="0"/>
            </a:endParaRPr>
          </a:p>
          <a:p>
            <a:pPr>
              <a:buClr>
                <a:srgbClr val="FFC000"/>
              </a:buClr>
              <a:buFont typeface="Wingdings" pitchFamily="2" charset="2"/>
              <a:buChar char="Ø"/>
            </a:pPr>
            <a:r>
              <a:rPr lang="en-GB" altLang="fr-FR" i="0" dirty="0">
                <a:latin typeface="Calibri" pitchFamily="34" charset="0"/>
                <a:ea typeface="Calibri" panose="020F0502020204030204" pitchFamily="34" charset="0"/>
                <a:cs typeface="Calibri" panose="020F0502020204030204" pitchFamily="34" charset="0"/>
              </a:rPr>
              <a:t>Academic and non-academic sectors =&gt; </a:t>
            </a:r>
            <a:r>
              <a:rPr lang="en-GB" altLang="fr-FR" b="1" i="0" dirty="0">
                <a:latin typeface="Calibri" pitchFamily="34" charset="0"/>
                <a:ea typeface="Calibri" panose="020F0502020204030204" pitchFamily="34" charset="0"/>
                <a:cs typeface="Calibri" panose="020F0502020204030204" pitchFamily="34" charset="0"/>
              </a:rPr>
              <a:t>Inter-</a:t>
            </a:r>
            <a:r>
              <a:rPr lang="en-GB" altLang="fr-FR" b="1" i="0" dirty="0" err="1">
                <a:latin typeface="Calibri" pitchFamily="34" charset="0"/>
                <a:ea typeface="Calibri" panose="020F0502020204030204" pitchFamily="34" charset="0"/>
                <a:cs typeface="Calibri" panose="020F0502020204030204" pitchFamily="34" charset="0"/>
              </a:rPr>
              <a:t>sectoral</a:t>
            </a:r>
            <a:endParaRPr lang="en-GB" altLang="fr-FR" b="1" i="0" dirty="0">
              <a:latin typeface="Calibri" pitchFamily="34" charset="0"/>
              <a:ea typeface="Calibri" panose="020F0502020204030204" pitchFamily="34" charset="0"/>
              <a:cs typeface="Calibri" panose="020F0502020204030204" pitchFamily="34" charset="0"/>
            </a:endParaRP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a:ln>
            <a:solidFill>
              <a:srgbClr val="0F5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9" name="ZoneTexte 8"/>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103256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Placeholder 4"/>
          <p:cNvSpPr>
            <a:spLocks noGrp="1"/>
          </p:cNvSpPr>
          <p:nvPr>
            <p:ph type="body" idx="1"/>
          </p:nvPr>
        </p:nvSpPr>
        <p:spPr>
          <a:xfrm>
            <a:off x="293687" y="1700808"/>
            <a:ext cx="8850313" cy="4173537"/>
          </a:xfrm>
        </p:spPr>
        <p:txBody>
          <a:bodyPr/>
          <a:lstStyle/>
          <a:p>
            <a:pPr>
              <a:spcBef>
                <a:spcPts val="0"/>
              </a:spcBef>
              <a:buNone/>
            </a:pPr>
            <a:r>
              <a:rPr lang="en-GB" altLang="fr-FR" sz="2000" b="1" i="0" dirty="0" smtClean="0">
                <a:solidFill>
                  <a:srgbClr val="0F5494"/>
                </a:solidFill>
                <a:latin typeface="Calibri" panose="020F0502020204030204" pitchFamily="34" charset="0"/>
                <a:ea typeface="Calibri" panose="020F0502020204030204" pitchFamily="34" charset="0"/>
                <a:cs typeface="Calibri" panose="020F0502020204030204" pitchFamily="34" charset="0"/>
              </a:rPr>
              <a:t>Main features</a:t>
            </a:r>
            <a:endParaRPr lang="en-GB" altLang="fr-FR" sz="2000" b="1"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None/>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Project built on </a:t>
            </a:r>
            <a:r>
              <a:rPr lang="en-GB" altLang="fr-FR" sz="2000" b="1" i="0" dirty="0">
                <a:solidFill>
                  <a:srgbClr val="0F5494"/>
                </a:solidFill>
                <a:latin typeface="Calibri" panose="020F0502020204030204" pitchFamily="34" charset="0"/>
                <a:ea typeface="Calibri" panose="020F0502020204030204" pitchFamily="34" charset="0"/>
                <a:cs typeface="Calibri" panose="020F0502020204030204" pitchFamily="34" charset="0"/>
              </a:rPr>
              <a:t>joint research and innovation activities</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Project implemented through the </a:t>
            </a:r>
            <a:r>
              <a:rPr lang="en-GB" altLang="fr-FR" sz="2000" b="1" i="0" dirty="0">
                <a:solidFill>
                  <a:srgbClr val="0F5494"/>
                </a:solidFill>
                <a:latin typeface="Calibri" panose="020F0502020204030204" pitchFamily="34" charset="0"/>
                <a:ea typeface="Calibri" panose="020F0502020204030204" pitchFamily="34" charset="0"/>
                <a:cs typeface="Calibri" panose="020F0502020204030204" pitchFamily="34" charset="0"/>
              </a:rPr>
              <a:t>secondment of staff </a:t>
            </a: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a:t>
            </a:r>
            <a:r>
              <a:rPr lang="en-GB" altLang="fr-FR" sz="2000" i="0" u="sng" dirty="0">
                <a:solidFill>
                  <a:srgbClr val="0F5494"/>
                </a:solidFill>
                <a:latin typeface="Calibri" panose="020F0502020204030204" pitchFamily="34" charset="0"/>
                <a:ea typeface="Calibri" panose="020F0502020204030204" pitchFamily="34" charset="0"/>
                <a:cs typeface="Calibri" panose="020F0502020204030204" pitchFamily="34" charset="0"/>
              </a:rPr>
              <a:t>no recruitments</a:t>
            </a: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Each staff member seconded for a period of </a:t>
            </a:r>
            <a:r>
              <a:rPr lang="en-GB" altLang="fr-FR" sz="2000" b="1" i="0" dirty="0">
                <a:solidFill>
                  <a:srgbClr val="0F5494"/>
                </a:solidFill>
                <a:latin typeface="Calibri" panose="020F0502020204030204" pitchFamily="34" charset="0"/>
                <a:ea typeface="Calibri" panose="020F0502020204030204" pitchFamily="34" charset="0"/>
                <a:cs typeface="Calibri" panose="020F0502020204030204" pitchFamily="34" charset="0"/>
              </a:rPr>
              <a:t>1 to 12 months</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The maximum size for a project is </a:t>
            </a:r>
            <a:r>
              <a:rPr lang="en-GB" altLang="fr-FR" sz="2000" b="1" i="0" dirty="0">
                <a:solidFill>
                  <a:srgbClr val="0F5494"/>
                </a:solidFill>
                <a:latin typeface="Calibri" panose="020F0502020204030204" pitchFamily="34" charset="0"/>
                <a:ea typeface="Calibri" panose="020F0502020204030204" pitchFamily="34" charset="0"/>
                <a:cs typeface="Calibri" panose="020F0502020204030204" pitchFamily="34" charset="0"/>
              </a:rPr>
              <a:t>540 person months</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No minimum size explicitly defined for the project, but substantial impact is expected</a:t>
            </a:r>
          </a:p>
          <a:p>
            <a:pPr>
              <a:spcBef>
                <a:spcPts val="0"/>
              </a:spcBef>
              <a:buClr>
                <a:srgbClr val="FFC000"/>
              </a:buClr>
              <a:buFont typeface="Wingdings" pitchFamily="2" charset="2"/>
              <a:buChar char="ü"/>
            </a:pPr>
            <a:r>
              <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Maximum project duration is </a:t>
            </a:r>
            <a:r>
              <a:rPr lang="en-GB" altLang="fr-FR" sz="2000" b="1" i="0" dirty="0">
                <a:solidFill>
                  <a:srgbClr val="0F5494"/>
                </a:solidFill>
                <a:latin typeface="Calibri" panose="020F0502020204030204" pitchFamily="34" charset="0"/>
                <a:ea typeface="Calibri" panose="020F0502020204030204" pitchFamily="34" charset="0"/>
                <a:cs typeface="Calibri" panose="020F0502020204030204" pitchFamily="34" charset="0"/>
              </a:rPr>
              <a:t>4 years</a:t>
            </a:r>
            <a:endParaRPr lang="en-GB" altLang="fr-FR" sz="2000" b="1"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fr-BE"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076316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Placeholder 4"/>
          <p:cNvSpPr>
            <a:spLocks noGrp="1"/>
          </p:cNvSpPr>
          <p:nvPr>
            <p:ph type="body" idx="1"/>
          </p:nvPr>
        </p:nvSpPr>
        <p:spPr>
          <a:xfrm>
            <a:off x="288073" y="1412776"/>
            <a:ext cx="8850313" cy="4173537"/>
          </a:xfrm>
        </p:spPr>
        <p:txBody>
          <a:bodyPr/>
          <a:lstStyle/>
          <a:p>
            <a:pPr>
              <a:spcBef>
                <a:spcPts val="0"/>
              </a:spcBef>
              <a:buNone/>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None/>
            </a:pPr>
            <a:r>
              <a:rPr lang="en-US" altLang="fr-FR" sz="2000" b="1" dirty="0" smtClean="0">
                <a:solidFill>
                  <a:srgbClr val="0F5494"/>
                </a:solidFill>
                <a:latin typeface="Calibri" panose="020F0502020204030204" pitchFamily="34" charset="0"/>
                <a:ea typeface="Calibri" panose="020F0502020204030204" pitchFamily="34" charset="0"/>
                <a:cs typeface="Calibri" panose="020F0502020204030204" pitchFamily="34" charset="0"/>
              </a:rPr>
              <a:t>Who can participate?</a:t>
            </a:r>
          </a:p>
          <a:p>
            <a:pPr>
              <a:spcBef>
                <a:spcPts val="0"/>
              </a:spcBef>
              <a:buClr>
                <a:srgbClr val="FFC000"/>
              </a:buClr>
              <a:buFont typeface="Wingdings" pitchFamily="2" charset="2"/>
              <a:buChar char="ü"/>
            </a:pPr>
            <a:endPar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rPr>
              <a:t>All Countries can participate in RISE, but not all are eligible for funding</a:t>
            </a:r>
          </a:p>
          <a:p>
            <a:pPr>
              <a:spcBef>
                <a:spcPts val="0"/>
              </a:spcBef>
              <a:buClr>
                <a:srgbClr val="FFC000"/>
              </a:buClr>
              <a:buNone/>
            </a:pPr>
            <a:endPar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rPr>
              <a:t>All institutions fulfilling the requirements of the Horizon 2020 Rules for Participation can participate in RISE</a:t>
            </a:r>
          </a:p>
          <a:p>
            <a:pPr>
              <a:spcBef>
                <a:spcPts val="0"/>
              </a:spcBef>
              <a:buClr>
                <a:srgbClr val="FFC000"/>
              </a:buClr>
              <a:buFont typeface="Wingdings" pitchFamily="2" charset="2"/>
              <a:buChar char="ü"/>
            </a:pPr>
            <a:endParaRPr lang="en-US"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b="1" dirty="0">
                <a:solidFill>
                  <a:srgbClr val="0F5494"/>
                </a:solidFill>
                <a:latin typeface="Calibri" panose="020F0502020204030204" pitchFamily="34" charset="0"/>
                <a:ea typeface="Calibri" panose="020F0502020204030204" pitchFamily="34" charset="0"/>
                <a:cs typeface="Calibri" panose="020F0502020204030204" pitchFamily="34" charset="0"/>
              </a:rPr>
              <a:t>Beneficiaries</a:t>
            </a:r>
            <a:r>
              <a:rPr lang="en-US"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rPr>
              <a:t> : sign the Grant and claim the costs, established in a MS/AC</a:t>
            </a:r>
          </a:p>
          <a:p>
            <a:pPr>
              <a:spcBef>
                <a:spcPts val="0"/>
              </a:spcBef>
              <a:buClr>
                <a:srgbClr val="FFC000"/>
              </a:buClr>
              <a:buFont typeface="Wingdings" pitchFamily="2" charset="2"/>
              <a:buChar char="ü"/>
            </a:pPr>
            <a:endParaRPr lang="en-US" altLang="fr-FR" sz="2000" i="0" dirty="0" smtClean="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FFC000"/>
              </a:buClr>
              <a:buFont typeface="Wingdings" pitchFamily="2" charset="2"/>
              <a:buChar char="ü"/>
            </a:pPr>
            <a:r>
              <a:rPr lang="en-US" altLang="fr-FR" sz="2000" b="1" i="0" dirty="0" smtClean="0">
                <a:solidFill>
                  <a:srgbClr val="0F5494"/>
                </a:solidFill>
                <a:latin typeface="Calibri" panose="020F0502020204030204" pitchFamily="34" charset="0"/>
                <a:ea typeface="Calibri" panose="020F0502020204030204" pitchFamily="34" charset="0"/>
                <a:cs typeface="Calibri" panose="020F0502020204030204" pitchFamily="34" charset="0"/>
              </a:rPr>
              <a:t>Partner </a:t>
            </a:r>
            <a:r>
              <a:rPr lang="en-US" altLang="fr-FR" sz="2000" b="1" i="0" dirty="0" err="1">
                <a:solidFill>
                  <a:srgbClr val="0F5494"/>
                </a:solidFill>
                <a:latin typeface="Calibri" panose="020F0502020204030204" pitchFamily="34" charset="0"/>
                <a:ea typeface="Calibri" panose="020F0502020204030204" pitchFamily="34" charset="0"/>
                <a:cs typeface="Calibri" panose="020F0502020204030204" pitchFamily="34" charset="0"/>
              </a:rPr>
              <a:t>organisations</a:t>
            </a:r>
            <a:r>
              <a:rPr lang="en-US" altLang="fr-FR" sz="2000" b="1" i="0" dirty="0">
                <a:solidFill>
                  <a:srgbClr val="0F5494"/>
                </a:solidFill>
                <a:latin typeface="Calibri" panose="020F0502020204030204" pitchFamily="34" charset="0"/>
                <a:ea typeface="Calibri" panose="020F0502020204030204" pitchFamily="34" charset="0"/>
                <a:cs typeface="Calibri" panose="020F0502020204030204" pitchFamily="34" charset="0"/>
              </a:rPr>
              <a:t> </a:t>
            </a:r>
            <a:r>
              <a:rPr lang="en-US"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rPr>
              <a:t>: Must include a letter of commitment, are established in a Third Country (i.e. neither MS or AC)</a:t>
            </a: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fr-BE" altLang="fr-FR" sz="2000" i="0" dirty="0">
              <a:solidFill>
                <a:srgbClr val="0F549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endParaRPr lang="en-GB" altLang="fr-FR" sz="2000" dirty="0">
              <a:solidFill>
                <a:srgbClr val="0F549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321191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 Placeholder 4"/>
          <p:cNvSpPr>
            <a:spLocks noGrp="1"/>
          </p:cNvSpPr>
          <p:nvPr>
            <p:ph type="body" idx="1"/>
          </p:nvPr>
        </p:nvSpPr>
        <p:spPr>
          <a:xfrm>
            <a:off x="293687" y="1628800"/>
            <a:ext cx="8850313" cy="4421187"/>
          </a:xfrm>
        </p:spPr>
        <p:txBody>
          <a:bodyPr>
            <a:noAutofit/>
          </a:bodyPr>
          <a:lstStyle/>
          <a:p>
            <a:pPr>
              <a:spcBef>
                <a:spcPts val="2400"/>
              </a:spcBef>
              <a:buClr>
                <a:srgbClr val="FFC000"/>
              </a:buClr>
              <a:buNone/>
              <a:defRPr/>
            </a:pPr>
            <a:r>
              <a:rPr lang="en-GB" sz="2000" b="1" i="0" dirty="0" smtClean="0">
                <a:solidFill>
                  <a:srgbClr val="0F5494"/>
                </a:solidFill>
                <a:latin typeface="Calibri" panose="020F0502020204030204" pitchFamily="34" charset="0"/>
              </a:rPr>
              <a:t>Eligibility of staff members for the </a:t>
            </a:r>
            <a:r>
              <a:rPr lang="en-GB" sz="2000" b="1" i="0" dirty="0" err="1" smtClean="0">
                <a:solidFill>
                  <a:srgbClr val="0F5494"/>
                </a:solidFill>
                <a:latin typeface="Calibri" panose="020F0502020204030204" pitchFamily="34" charset="0"/>
              </a:rPr>
              <a:t>mobilities</a:t>
            </a:r>
            <a:endParaRPr lang="en-GB" sz="2000" b="1" i="0" dirty="0" smtClean="0">
              <a:solidFill>
                <a:srgbClr val="0F5494"/>
              </a:solidFill>
              <a:latin typeface="Calibri" panose="020F0502020204030204" pitchFamily="34" charset="0"/>
            </a:endParaRPr>
          </a:p>
          <a:p>
            <a:pPr>
              <a:spcBef>
                <a:spcPts val="2400"/>
              </a:spcBef>
              <a:buClr>
                <a:srgbClr val="FFC000"/>
              </a:buClr>
              <a:buFont typeface="Wingdings" pitchFamily="2" charset="2"/>
              <a:buChar char="Ø"/>
              <a:defRPr/>
            </a:pPr>
            <a:r>
              <a:rPr lang="en-GB" sz="2000" i="0" dirty="0" smtClean="0">
                <a:solidFill>
                  <a:srgbClr val="0F5494"/>
                </a:solidFill>
                <a:latin typeface="Calibri" panose="020F0502020204030204" pitchFamily="34" charset="0"/>
              </a:rPr>
              <a:t>Actively </a:t>
            </a:r>
            <a:r>
              <a:rPr lang="en-GB" sz="2000" i="0" dirty="0">
                <a:solidFill>
                  <a:srgbClr val="0F5494"/>
                </a:solidFill>
                <a:latin typeface="Calibri" panose="020F0502020204030204" pitchFamily="34" charset="0"/>
              </a:rPr>
              <a:t>engaged in or linked to research/innovation activities for at least </a:t>
            </a:r>
            <a:r>
              <a:rPr lang="en-GB" sz="2000" b="1" i="0" dirty="0" smtClean="0">
                <a:solidFill>
                  <a:srgbClr val="0F5494"/>
                </a:solidFill>
                <a:latin typeface="Calibri" panose="020F0502020204030204" pitchFamily="34" charset="0"/>
              </a:rPr>
              <a:t>1 month</a:t>
            </a:r>
            <a:r>
              <a:rPr lang="en-GB" sz="2000" i="0" dirty="0" smtClean="0">
                <a:solidFill>
                  <a:srgbClr val="0F5494"/>
                </a:solidFill>
                <a:latin typeface="Calibri" panose="020F0502020204030204" pitchFamily="34" charset="0"/>
              </a:rPr>
              <a:t> </a:t>
            </a:r>
            <a:r>
              <a:rPr lang="en-GB" sz="2000" i="0" dirty="0">
                <a:solidFill>
                  <a:srgbClr val="0F5494"/>
                </a:solidFill>
                <a:latin typeface="Calibri" panose="020F0502020204030204" pitchFamily="34" charset="0"/>
              </a:rPr>
              <a:t>prior to first secondment</a:t>
            </a:r>
          </a:p>
          <a:p>
            <a:pPr>
              <a:spcBef>
                <a:spcPts val="2400"/>
              </a:spcBef>
              <a:buClr>
                <a:srgbClr val="FFC000"/>
              </a:buClr>
              <a:buFont typeface="Wingdings" pitchFamily="2" charset="2"/>
              <a:buChar char="Ø"/>
              <a:defRPr/>
            </a:pPr>
            <a:r>
              <a:rPr lang="en-GB" sz="2000" dirty="0">
                <a:solidFill>
                  <a:srgbClr val="0F5494"/>
                </a:solidFill>
                <a:latin typeface="Calibri" panose="020F0502020204030204" pitchFamily="34" charset="0"/>
              </a:rPr>
              <a:t> </a:t>
            </a:r>
            <a:r>
              <a:rPr lang="en-GB" sz="2000" i="0" dirty="0">
                <a:solidFill>
                  <a:srgbClr val="0F5494"/>
                </a:solidFill>
                <a:latin typeface="Calibri" panose="020F0502020204030204" pitchFamily="34" charset="0"/>
              </a:rPr>
              <a:t>Types of staff members:</a:t>
            </a:r>
          </a:p>
          <a:p>
            <a:pPr marL="1443038" indent="-457200">
              <a:buClr>
                <a:srgbClr val="FFC000"/>
              </a:buClr>
              <a:buFont typeface="Wingdings" pitchFamily="2" charset="2"/>
              <a:buChar char="ü"/>
              <a:defRPr/>
            </a:pPr>
            <a:r>
              <a:rPr lang="en-GB" sz="2000" i="0" dirty="0">
                <a:solidFill>
                  <a:srgbClr val="0F5494"/>
                </a:solidFill>
                <a:latin typeface="Calibri" panose="020F0502020204030204" pitchFamily="34" charset="0"/>
              </a:rPr>
              <a:t>ESR (no PhD and &lt; 4 years experience)</a:t>
            </a:r>
          </a:p>
          <a:p>
            <a:pPr marL="1443038" indent="-457200">
              <a:buClr>
                <a:srgbClr val="FFC000"/>
              </a:buClr>
              <a:buFont typeface="Wingdings" pitchFamily="2" charset="2"/>
              <a:buChar char="ü"/>
              <a:defRPr/>
            </a:pPr>
            <a:r>
              <a:rPr lang="en-GB" sz="2000" i="0" dirty="0">
                <a:solidFill>
                  <a:srgbClr val="0F5494"/>
                </a:solidFill>
                <a:latin typeface="Calibri" panose="020F0502020204030204" pitchFamily="34" charset="0"/>
              </a:rPr>
              <a:t>ER (PhD or &gt; 4 years experience)</a:t>
            </a:r>
          </a:p>
          <a:p>
            <a:pPr marL="1443038" indent="-457200">
              <a:buClr>
                <a:srgbClr val="FFC000"/>
              </a:buClr>
              <a:buFont typeface="Wingdings" pitchFamily="2" charset="2"/>
              <a:buChar char="ü"/>
              <a:defRPr/>
            </a:pPr>
            <a:r>
              <a:rPr lang="en-GB" sz="2000" i="0" dirty="0">
                <a:solidFill>
                  <a:srgbClr val="0F5494"/>
                </a:solidFill>
                <a:latin typeface="Calibri" panose="020F0502020204030204" pitchFamily="34" charset="0"/>
              </a:rPr>
              <a:t>Managerial staff</a:t>
            </a:r>
          </a:p>
          <a:p>
            <a:pPr marL="1443038" indent="-457200">
              <a:buClr>
                <a:srgbClr val="FFC000"/>
              </a:buClr>
              <a:buFont typeface="Wingdings" pitchFamily="2" charset="2"/>
              <a:buChar char="ü"/>
              <a:defRPr/>
            </a:pPr>
            <a:r>
              <a:rPr lang="en-GB" sz="2000" i="0" dirty="0">
                <a:solidFill>
                  <a:srgbClr val="0F5494"/>
                </a:solidFill>
                <a:latin typeface="Calibri" panose="020F0502020204030204" pitchFamily="34" charset="0"/>
              </a:rPr>
              <a:t>Administrative or Technical staff</a:t>
            </a:r>
          </a:p>
          <a:p>
            <a:pPr>
              <a:spcBef>
                <a:spcPts val="2400"/>
              </a:spcBef>
              <a:buClr>
                <a:srgbClr val="FFC000"/>
              </a:buClr>
              <a:buFont typeface="Wingdings" pitchFamily="2" charset="2"/>
              <a:buChar char="Ø"/>
              <a:defRPr/>
            </a:pPr>
            <a:r>
              <a:rPr lang="en-GB" sz="2000" dirty="0">
                <a:solidFill>
                  <a:srgbClr val="0F5494"/>
                </a:solidFill>
                <a:latin typeface="Calibri" panose="020F0502020204030204" pitchFamily="34" charset="0"/>
              </a:rPr>
              <a:t> </a:t>
            </a:r>
            <a:r>
              <a:rPr lang="en-GB" sz="2000" i="0" dirty="0">
                <a:solidFill>
                  <a:srgbClr val="0F5494"/>
                </a:solidFill>
                <a:latin typeface="Calibri" panose="020F0502020204030204" pitchFamily="34" charset="0"/>
              </a:rPr>
              <a:t>In-built return mechanism</a:t>
            </a:r>
          </a:p>
        </p:txBody>
      </p:sp>
      <p:pic>
        <p:nvPicPr>
          <p:cNvPr id="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383659454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Placeholder 4"/>
          <p:cNvSpPr>
            <a:spLocks noGrp="1"/>
          </p:cNvSpPr>
          <p:nvPr>
            <p:ph type="body" idx="1"/>
          </p:nvPr>
        </p:nvSpPr>
        <p:spPr>
          <a:xfrm>
            <a:off x="467544" y="1092806"/>
            <a:ext cx="9034462" cy="2719387"/>
          </a:xfrm>
        </p:spPr>
        <p:txBody>
          <a:bodyPr>
            <a:normAutofit lnSpcReduction="10000"/>
          </a:bodyPr>
          <a:lstStyle/>
          <a:p>
            <a:pPr>
              <a:buNone/>
            </a:pPr>
            <a:endParaRPr lang="fr-BE" altLang="fr-FR" sz="2000" i="0" dirty="0" smtClean="0">
              <a:solidFill>
                <a:srgbClr val="0F5494"/>
              </a:solidFill>
              <a:latin typeface="Calibri" pitchFamily="34" charset="0"/>
              <a:ea typeface="Calibri" panose="020F0502020204030204" pitchFamily="34" charset="0"/>
              <a:cs typeface="Calibri" panose="020F0502020204030204" pitchFamily="34" charset="0"/>
            </a:endParaRPr>
          </a:p>
          <a:p>
            <a:pPr>
              <a:buNone/>
            </a:pPr>
            <a:r>
              <a:rPr lang="fr-BE" altLang="fr-FR" sz="2000" b="1" i="0" dirty="0" smtClean="0">
                <a:solidFill>
                  <a:srgbClr val="0F5494"/>
                </a:solidFill>
                <a:latin typeface="Calibri" pitchFamily="34" charset="0"/>
                <a:ea typeface="Calibri" panose="020F0502020204030204" pitchFamily="34" charset="0"/>
                <a:cs typeface="Calibri" panose="020F0502020204030204" pitchFamily="34" charset="0"/>
              </a:rPr>
              <a:t>At </a:t>
            </a:r>
            <a:r>
              <a:rPr lang="fr-BE" altLang="fr-FR" sz="2000" b="1" i="0" dirty="0">
                <a:solidFill>
                  <a:srgbClr val="0F5494"/>
                </a:solidFill>
                <a:latin typeface="Calibri" pitchFamily="34" charset="0"/>
                <a:ea typeface="Calibri" panose="020F0502020204030204" pitchFamily="34" charset="0"/>
                <a:cs typeface="Calibri" panose="020F0502020204030204" pitchFamily="34" charset="0"/>
              </a:rPr>
              <a:t>least 3 </a:t>
            </a:r>
            <a:r>
              <a:rPr lang="fr-BE" altLang="fr-FR" sz="2000" b="1" i="0" dirty="0" err="1">
                <a:solidFill>
                  <a:srgbClr val="0F5494"/>
                </a:solidFill>
                <a:latin typeface="Calibri" pitchFamily="34" charset="0"/>
                <a:ea typeface="Calibri" panose="020F0502020204030204" pitchFamily="34" charset="0"/>
                <a:cs typeface="Calibri" panose="020F0502020204030204" pitchFamily="34" charset="0"/>
              </a:rPr>
              <a:t>independent</a:t>
            </a:r>
            <a:r>
              <a:rPr lang="fr-BE" altLang="fr-FR" sz="2000" b="1" i="0" dirty="0">
                <a:solidFill>
                  <a:srgbClr val="0F5494"/>
                </a:solidFill>
                <a:latin typeface="Calibri" pitchFamily="34" charset="0"/>
                <a:ea typeface="Calibri" panose="020F0502020204030204" pitchFamily="34" charset="0"/>
                <a:cs typeface="Calibri" panose="020F0502020204030204" pitchFamily="34" charset="0"/>
              </a:rPr>
              <a:t> participants in 3 </a:t>
            </a:r>
            <a:r>
              <a:rPr lang="fr-BE" altLang="fr-FR" sz="2000" b="1" i="0" dirty="0" err="1">
                <a:solidFill>
                  <a:srgbClr val="0F5494"/>
                </a:solidFill>
                <a:latin typeface="Calibri" pitchFamily="34" charset="0"/>
                <a:ea typeface="Calibri" panose="020F0502020204030204" pitchFamily="34" charset="0"/>
                <a:cs typeface="Calibri" panose="020F0502020204030204" pitchFamily="34" charset="0"/>
              </a:rPr>
              <a:t>different</a:t>
            </a:r>
            <a:r>
              <a:rPr lang="fr-BE" altLang="fr-FR" sz="2000" b="1" i="0" dirty="0">
                <a:solidFill>
                  <a:srgbClr val="0F5494"/>
                </a:solidFill>
                <a:latin typeface="Calibri" pitchFamily="34" charset="0"/>
                <a:ea typeface="Calibri" panose="020F0502020204030204" pitchFamily="34" charset="0"/>
                <a:cs typeface="Calibri" panose="020F0502020204030204" pitchFamily="34" charset="0"/>
              </a:rPr>
              <a:t> countries </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of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which</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b="1" i="0" dirty="0">
                <a:solidFill>
                  <a:srgbClr val="0F5494"/>
                </a:solidFill>
                <a:latin typeface="Calibri" pitchFamily="34" charset="0"/>
                <a:ea typeface="Calibri" panose="020F0502020204030204" pitchFamily="34" charset="0"/>
                <a:cs typeface="Calibri" panose="020F0502020204030204" pitchFamily="34" charset="0"/>
              </a:rPr>
              <a:t>at least 2 participants </a:t>
            </a:r>
            <a:r>
              <a:rPr lang="fr-BE" altLang="fr-FR" sz="2000" b="1" i="0" dirty="0" err="1">
                <a:solidFill>
                  <a:srgbClr val="0F5494"/>
                </a:solidFill>
                <a:latin typeface="Calibri" pitchFamily="34" charset="0"/>
                <a:ea typeface="Calibri" panose="020F0502020204030204" pitchFamily="34" charset="0"/>
                <a:cs typeface="Calibri" panose="020F0502020204030204" pitchFamily="34" charset="0"/>
              </a:rPr>
              <a:t>from</a:t>
            </a:r>
            <a:r>
              <a:rPr lang="fr-BE" altLang="fr-FR" sz="2000" b="1" i="0" dirty="0">
                <a:solidFill>
                  <a:srgbClr val="0F5494"/>
                </a:solidFill>
                <a:latin typeface="Calibri" pitchFamily="34" charset="0"/>
                <a:ea typeface="Calibri" panose="020F0502020204030204" pitchFamily="34" charset="0"/>
                <a:cs typeface="Calibri" panose="020F0502020204030204" pitchFamily="34" charset="0"/>
              </a:rPr>
              <a:t> 2 </a:t>
            </a:r>
            <a:r>
              <a:rPr lang="fr-BE" altLang="fr-FR" sz="2000" b="1" i="0" dirty="0" err="1">
                <a:solidFill>
                  <a:srgbClr val="0F5494"/>
                </a:solidFill>
                <a:latin typeface="Calibri" pitchFamily="34" charset="0"/>
                <a:ea typeface="Calibri" panose="020F0502020204030204" pitchFamily="34" charset="0"/>
                <a:cs typeface="Calibri" panose="020F0502020204030204" pitchFamily="34" charset="0"/>
              </a:rPr>
              <a:t>different</a:t>
            </a:r>
            <a:r>
              <a:rPr lang="fr-BE" altLang="fr-FR" sz="2000" b="1" i="0" dirty="0">
                <a:solidFill>
                  <a:srgbClr val="0F5494"/>
                </a:solidFill>
                <a:latin typeface="Calibri" pitchFamily="34" charset="0"/>
                <a:ea typeface="Calibri" panose="020F0502020204030204" pitchFamily="34" charset="0"/>
                <a:cs typeface="Calibri" panose="020F0502020204030204" pitchFamily="34" charset="0"/>
              </a:rPr>
              <a:t> MS/AC</a:t>
            </a:r>
          </a:p>
          <a:p>
            <a:pPr>
              <a:buNone/>
            </a:pPr>
            <a:endParaRPr lang="fr-BE" altLang="fr-FR" sz="1200" i="0" dirty="0">
              <a:solidFill>
                <a:srgbClr val="0F5494"/>
              </a:solidFill>
              <a:latin typeface="Calibri" pitchFamily="34" charset="0"/>
              <a:ea typeface="Calibri" panose="020F0502020204030204" pitchFamily="34" charset="0"/>
              <a:cs typeface="Calibri" panose="020F0502020204030204" pitchFamily="34" charset="0"/>
            </a:endParaRPr>
          </a:p>
          <a:p>
            <a:pPr>
              <a:buNone/>
            </a:pP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Add</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RISE condition for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funding</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secondment</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 </a:t>
            </a:r>
          </a:p>
          <a:p>
            <a:pPr>
              <a:buNone/>
            </a:pP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Always</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between</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i="0" dirty="0" err="1">
                <a:solidFill>
                  <a:srgbClr val="0F5494"/>
                </a:solidFill>
                <a:latin typeface="Calibri" pitchFamily="34" charset="0"/>
                <a:ea typeface="Calibri" panose="020F0502020204030204" pitchFamily="34" charset="0"/>
                <a:cs typeface="Calibri" panose="020F0502020204030204" pitchFamily="34" charset="0"/>
              </a:rPr>
              <a:t>different</a:t>
            </a:r>
            <a:r>
              <a:rPr lang="fr-BE" altLang="fr-FR" sz="2000" i="0" dirty="0">
                <a:solidFill>
                  <a:srgbClr val="0F5494"/>
                </a:solidFill>
                <a:latin typeface="Calibri" pitchFamily="34" charset="0"/>
                <a:ea typeface="Calibri" panose="020F0502020204030204" pitchFamily="34" charset="0"/>
                <a:cs typeface="Calibri" panose="020F0502020204030204" pitchFamily="34" charset="0"/>
              </a:rPr>
              <a:t> countries and </a:t>
            </a:r>
          </a:p>
          <a:p>
            <a:pPr>
              <a:buNone/>
            </a:pP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 International (MS/AC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Third</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Countries)</a:t>
            </a:r>
          </a:p>
          <a:p>
            <a:pPr>
              <a:buNone/>
            </a:pP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Intersectoral</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Academic</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       Non-</a:t>
            </a:r>
            <a:r>
              <a:rPr lang="fr-BE" altLang="fr-FR" sz="2000" dirty="0" err="1">
                <a:solidFill>
                  <a:srgbClr val="0F5494"/>
                </a:solidFill>
                <a:latin typeface="Calibri" pitchFamily="34" charset="0"/>
                <a:ea typeface="Calibri" panose="020F0502020204030204" pitchFamily="34" charset="0"/>
                <a:cs typeface="Calibri" panose="020F0502020204030204" pitchFamily="34" charset="0"/>
              </a:rPr>
              <a:t>Academic</a:t>
            </a:r>
            <a:r>
              <a:rPr lang="fr-BE" altLang="fr-FR" sz="2000" dirty="0">
                <a:solidFill>
                  <a:srgbClr val="0F5494"/>
                </a:solidFill>
                <a:latin typeface="Calibri" pitchFamily="34" charset="0"/>
                <a:ea typeface="Calibri" panose="020F0502020204030204" pitchFamily="34" charset="0"/>
                <a:cs typeface="Calibri" panose="020F0502020204030204" pitchFamily="34" charset="0"/>
              </a:rPr>
              <a:t>)</a:t>
            </a:r>
            <a:endParaRPr lang="fr-BE" altLang="fr-FR" sz="2000" i="0" dirty="0">
              <a:solidFill>
                <a:srgbClr val="0F5494"/>
              </a:solidFill>
              <a:latin typeface="Calibri" pitchFamily="34" charset="0"/>
              <a:ea typeface="Calibri" panose="020F0502020204030204" pitchFamily="34" charset="0"/>
              <a:cs typeface="Calibri" panose="020F0502020204030204" pitchFamily="34" charset="0"/>
            </a:endParaRPr>
          </a:p>
        </p:txBody>
      </p:sp>
      <p:pic>
        <p:nvPicPr>
          <p:cNvPr id="34"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35"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36" name="Rectangle 3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Double flèche horizontale 36"/>
          <p:cNvSpPr/>
          <p:nvPr/>
        </p:nvSpPr>
        <p:spPr>
          <a:xfrm>
            <a:off x="3851920" y="2996952"/>
            <a:ext cx="216024"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Double flèche horizontale 37"/>
          <p:cNvSpPr/>
          <p:nvPr/>
        </p:nvSpPr>
        <p:spPr>
          <a:xfrm>
            <a:off x="4139952" y="3356992"/>
            <a:ext cx="216024" cy="720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84993" name="Picture 1"/>
          <p:cNvPicPr>
            <a:picLocks noChangeAspect="1" noChangeArrowheads="1"/>
          </p:cNvPicPr>
          <p:nvPr/>
        </p:nvPicPr>
        <p:blipFill>
          <a:blip r:embed="rId5" cstate="print"/>
          <a:srcRect/>
          <a:stretch>
            <a:fillRect/>
          </a:stretch>
        </p:blipFill>
        <p:spPr bwMode="auto">
          <a:xfrm>
            <a:off x="2267744" y="3789040"/>
            <a:ext cx="5120233" cy="2777839"/>
          </a:xfrm>
          <a:prstGeom prst="rect">
            <a:avLst/>
          </a:prstGeom>
          <a:noFill/>
          <a:ln w="9525">
            <a:noFill/>
            <a:miter lim="800000"/>
            <a:headEnd/>
            <a:tailEnd/>
          </a:ln>
        </p:spPr>
      </p:pic>
      <p:sp>
        <p:nvSpPr>
          <p:cNvPr id="41" name="ZoneTexte 40"/>
          <p:cNvSpPr txBox="1"/>
          <p:nvPr/>
        </p:nvSpPr>
        <p:spPr>
          <a:xfrm>
            <a:off x="2555776" y="692696"/>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rPr>
              <a:t>RISE</a:t>
            </a:r>
          </a:p>
        </p:txBody>
      </p:sp>
    </p:spTree>
    <p:extLst>
      <p:ext uri="{BB962C8B-B14F-4D97-AF65-F5344CB8AC3E}">
        <p14:creationId xmlns:p14="http://schemas.microsoft.com/office/powerpoint/2010/main" val="131724495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Text Placeholder 4"/>
          <p:cNvSpPr>
            <a:spLocks noGrp="1"/>
          </p:cNvSpPr>
          <p:nvPr>
            <p:ph type="body" idx="1"/>
          </p:nvPr>
        </p:nvSpPr>
        <p:spPr>
          <a:xfrm>
            <a:off x="395536" y="1844824"/>
            <a:ext cx="8955088" cy="4752528"/>
          </a:xfrm>
        </p:spPr>
        <p:txBody>
          <a:bodyPr>
            <a:noAutofit/>
          </a:bodyPr>
          <a:lstStyle/>
          <a:p>
            <a:pPr marL="342900" indent="-342900"/>
            <a:r>
              <a:rPr lang="en-GB" altLang="fr-FR" sz="1800" b="1" i="0" dirty="0">
                <a:solidFill>
                  <a:srgbClr val="0F5494"/>
                </a:solidFill>
                <a:latin typeface="Calibri" pitchFamily="34" charset="0"/>
                <a:ea typeface="Calibri" panose="020F0502020204030204" pitchFamily="34" charset="0"/>
                <a:cs typeface="Calibri" panose="020F0502020204030204" pitchFamily="34" charset="0"/>
              </a:rPr>
              <a:t>EU Member </a:t>
            </a:r>
            <a:r>
              <a:rPr lang="en-GB" altLang="fr-FR" sz="1800" b="1" i="0" dirty="0" smtClean="0">
                <a:solidFill>
                  <a:srgbClr val="0F5494"/>
                </a:solidFill>
                <a:latin typeface="Calibri" pitchFamily="34" charset="0"/>
                <a:ea typeface="Calibri" panose="020F0502020204030204" pitchFamily="34" charset="0"/>
                <a:cs typeface="Calibri" panose="020F0502020204030204" pitchFamily="34" charset="0"/>
              </a:rPr>
              <a:t>States</a:t>
            </a:r>
          </a:p>
          <a:p>
            <a:pPr marL="342900" indent="-342900"/>
            <a:r>
              <a:rPr lang="en-GB" altLang="fr-FR" sz="1800" b="1" i="0" dirty="0" smtClean="0">
                <a:solidFill>
                  <a:srgbClr val="0F5494"/>
                </a:solidFill>
                <a:latin typeface="Calibri" pitchFamily="34" charset="0"/>
                <a:ea typeface="Calibri" panose="020F0502020204030204" pitchFamily="34" charset="0"/>
                <a:cs typeface="Calibri" panose="020F0502020204030204" pitchFamily="34" charset="0"/>
              </a:rPr>
              <a:t>Overseas </a:t>
            </a:r>
            <a:r>
              <a:rPr lang="en-GB" altLang="fr-FR" sz="1800" b="1" i="0" dirty="0">
                <a:solidFill>
                  <a:srgbClr val="0F5494"/>
                </a:solidFill>
                <a:latin typeface="Calibri" pitchFamily="34" charset="0"/>
                <a:ea typeface="Calibri" panose="020F0502020204030204" pitchFamily="34" charset="0"/>
                <a:cs typeface="Calibri" panose="020F0502020204030204" pitchFamily="34" charset="0"/>
              </a:rPr>
              <a:t>Countries and Territories linked to the MS</a:t>
            </a:r>
          </a:p>
          <a:p>
            <a:pPr>
              <a:spcBef>
                <a:spcPct val="0"/>
              </a:spcBef>
              <a:buNone/>
            </a:pPr>
            <a:r>
              <a:rPr lang="en-GB" altLang="fr-FR" sz="1600" dirty="0">
                <a:solidFill>
                  <a:srgbClr val="0F5494"/>
                </a:solidFill>
                <a:latin typeface="Calibri" pitchFamily="34" charset="0"/>
                <a:ea typeface="Calibri" panose="020F0502020204030204" pitchFamily="34" charset="0"/>
                <a:cs typeface="Calibri" panose="020F0502020204030204" pitchFamily="34" charset="0"/>
              </a:rPr>
              <a:t>As defined on page 3 of General Annex A to the Horizon 2020 Work Programme </a:t>
            </a:r>
            <a:r>
              <a:rPr lang="en-GB" altLang="fr-FR" sz="1600" dirty="0" smtClean="0">
                <a:solidFill>
                  <a:srgbClr val="0F5494"/>
                </a:solidFill>
                <a:latin typeface="Calibri" pitchFamily="34" charset="0"/>
                <a:ea typeface="Calibri" panose="020F0502020204030204" pitchFamily="34" charset="0"/>
                <a:cs typeface="Calibri" panose="020F0502020204030204" pitchFamily="34" charset="0"/>
              </a:rPr>
              <a:t>2014-2015</a:t>
            </a:r>
            <a:r>
              <a:rPr lang="en-GB" altLang="fr-FR" sz="1600" i="0" dirty="0" smtClean="0">
                <a:solidFill>
                  <a:srgbClr val="0F5494"/>
                </a:solidFill>
                <a:latin typeface="Calibri" pitchFamily="34" charset="0"/>
                <a:ea typeface="Calibri" panose="020F0502020204030204" pitchFamily="34" charset="0"/>
                <a:cs typeface="Calibri" panose="020F0502020204030204" pitchFamily="34" charset="0"/>
              </a:rPr>
              <a:t>)</a:t>
            </a:r>
          </a:p>
          <a:p>
            <a:pPr marL="342900" indent="-342900">
              <a:spcBef>
                <a:spcPct val="0"/>
              </a:spcBef>
            </a:pPr>
            <a:r>
              <a:rPr lang="en-GB" altLang="fr-FR" sz="1800" b="1" i="0" dirty="0" smtClean="0">
                <a:solidFill>
                  <a:srgbClr val="0F5494"/>
                </a:solidFill>
                <a:latin typeface="Calibri" pitchFamily="34" charset="0"/>
                <a:ea typeface="Calibri" panose="020F0502020204030204" pitchFamily="34" charset="0"/>
                <a:cs typeface="Calibri" panose="020F0502020204030204" pitchFamily="34" charset="0"/>
              </a:rPr>
              <a:t>Horizon </a:t>
            </a:r>
            <a:r>
              <a:rPr lang="en-GB" altLang="fr-FR" sz="1800" b="1" i="0" dirty="0">
                <a:solidFill>
                  <a:srgbClr val="0F5494"/>
                </a:solidFill>
                <a:latin typeface="Calibri" pitchFamily="34" charset="0"/>
                <a:ea typeface="Calibri" panose="020F0502020204030204" pitchFamily="34" charset="0"/>
                <a:cs typeface="Calibri" panose="020F0502020204030204" pitchFamily="34" charset="0"/>
              </a:rPr>
              <a:t>2020 Associated Countries</a:t>
            </a:r>
          </a:p>
          <a:p>
            <a:pPr>
              <a:spcBef>
                <a:spcPct val="0"/>
              </a:spcBef>
              <a:buNone/>
            </a:pPr>
            <a:r>
              <a:rPr lang="en-GB" altLang="fr-FR" sz="1600" i="0" dirty="0">
                <a:solidFill>
                  <a:srgbClr val="0F5494"/>
                </a:solidFill>
                <a:latin typeface="Calibri" pitchFamily="34" charset="0"/>
                <a:ea typeface="Calibri" panose="020F0502020204030204" pitchFamily="34" charset="0"/>
                <a:cs typeface="Calibri" panose="020F0502020204030204" pitchFamily="34" charset="0"/>
              </a:rPr>
              <a:t>(</a:t>
            </a:r>
            <a:r>
              <a:rPr lang="en-GB" altLang="fr-FR" sz="1600" dirty="0">
                <a:solidFill>
                  <a:srgbClr val="0F5494"/>
                </a:solidFill>
                <a:latin typeface="Calibri" pitchFamily="34" charset="0"/>
                <a:ea typeface="Calibri" panose="020F0502020204030204" pitchFamily="34" charset="0"/>
                <a:cs typeface="Calibri" panose="020F0502020204030204" pitchFamily="34" charset="0"/>
              </a:rPr>
              <a:t>In principle, the same as FP7, but subject to the adoption of the association </a:t>
            </a:r>
            <a:r>
              <a:rPr lang="en-GB" altLang="fr-FR" sz="1600" dirty="0" smtClean="0">
                <a:solidFill>
                  <a:srgbClr val="0F5494"/>
                </a:solidFill>
                <a:latin typeface="Calibri" pitchFamily="34" charset="0"/>
                <a:ea typeface="Calibri" panose="020F0502020204030204" pitchFamily="34" charset="0"/>
                <a:cs typeface="Calibri" panose="020F0502020204030204" pitchFamily="34" charset="0"/>
              </a:rPr>
              <a:t>agreements</a:t>
            </a:r>
            <a:r>
              <a:rPr lang="en-GB" altLang="fr-FR" sz="1600" i="0" dirty="0" smtClean="0">
                <a:solidFill>
                  <a:srgbClr val="0F5494"/>
                </a:solidFill>
                <a:latin typeface="Calibri" pitchFamily="34" charset="0"/>
                <a:ea typeface="Calibri" panose="020F0502020204030204" pitchFamily="34" charset="0"/>
                <a:cs typeface="Calibri" panose="020F0502020204030204" pitchFamily="34" charset="0"/>
              </a:rPr>
              <a:t>)</a:t>
            </a:r>
          </a:p>
          <a:p>
            <a:pPr marL="342900" indent="-342900">
              <a:spcBef>
                <a:spcPct val="0"/>
              </a:spcBef>
            </a:pPr>
            <a:r>
              <a:rPr lang="en-GB" altLang="fr-FR" sz="1800" b="1" i="0" dirty="0" smtClean="0">
                <a:solidFill>
                  <a:srgbClr val="0F5494"/>
                </a:solidFill>
                <a:latin typeface="Calibri" pitchFamily="34" charset="0"/>
                <a:ea typeface="Calibri" panose="020F0502020204030204" pitchFamily="34" charset="0"/>
                <a:cs typeface="Calibri" panose="020F0502020204030204" pitchFamily="34" charset="0"/>
              </a:rPr>
              <a:t>The </a:t>
            </a:r>
            <a:r>
              <a:rPr lang="en-GB" altLang="fr-FR" sz="1800" b="1" i="0" dirty="0">
                <a:solidFill>
                  <a:srgbClr val="0F5494"/>
                </a:solidFill>
                <a:latin typeface="Calibri" pitchFamily="34" charset="0"/>
                <a:ea typeface="Calibri" panose="020F0502020204030204" pitchFamily="34" charset="0"/>
                <a:cs typeface="Calibri" panose="020F0502020204030204" pitchFamily="34" charset="0"/>
              </a:rPr>
              <a:t>Third Countries listed</a:t>
            </a:r>
          </a:p>
          <a:p>
            <a:pPr>
              <a:spcBef>
                <a:spcPct val="0"/>
              </a:spcBef>
              <a:buNone/>
            </a:pPr>
            <a:r>
              <a:rPr lang="en-GB" altLang="fr-FR" sz="1600" dirty="0">
                <a:solidFill>
                  <a:srgbClr val="0F5494"/>
                </a:solidFill>
                <a:latin typeface="Calibri" pitchFamily="34" charset="0"/>
                <a:ea typeface="Calibri" panose="020F0502020204030204" pitchFamily="34" charset="0"/>
                <a:cs typeface="Calibri" panose="020F0502020204030204" pitchFamily="34" charset="0"/>
              </a:rPr>
              <a:t>(On page 3 of </a:t>
            </a:r>
            <a:r>
              <a:rPr lang="en-GB" altLang="fr-FR" sz="1600" b="1" dirty="0">
                <a:solidFill>
                  <a:srgbClr val="0F5494"/>
                </a:solidFill>
                <a:latin typeface="Calibri" pitchFamily="34" charset="0"/>
                <a:ea typeface="Calibri" panose="020F0502020204030204" pitchFamily="34" charset="0"/>
                <a:cs typeface="Calibri" panose="020F0502020204030204" pitchFamily="34" charset="0"/>
              </a:rPr>
              <a:t>General Annex A </a:t>
            </a:r>
            <a:r>
              <a:rPr lang="en-GB" altLang="fr-FR" sz="1600" dirty="0">
                <a:solidFill>
                  <a:srgbClr val="0F5494"/>
                </a:solidFill>
                <a:latin typeface="Calibri" pitchFamily="34" charset="0"/>
                <a:ea typeface="Calibri" panose="020F0502020204030204" pitchFamily="34" charset="0"/>
                <a:cs typeface="Calibri" panose="020F0502020204030204" pitchFamily="34" charset="0"/>
              </a:rPr>
              <a:t>to the Horizon 2020 Work Programme 2014-2015</a:t>
            </a:r>
            <a:r>
              <a:rPr lang="en-GB" altLang="fr-FR" sz="1600" i="0" dirty="0" smtClean="0">
                <a:solidFill>
                  <a:srgbClr val="0F5494"/>
                </a:solidFill>
                <a:latin typeface="Calibri" pitchFamily="34" charset="0"/>
                <a:ea typeface="Calibri" panose="020F0502020204030204" pitchFamily="34" charset="0"/>
                <a:cs typeface="Calibri" panose="020F0502020204030204" pitchFamily="34" charset="0"/>
              </a:rPr>
              <a:t>)</a:t>
            </a:r>
          </a:p>
          <a:p>
            <a:pPr>
              <a:buNone/>
            </a:pPr>
            <a:endParaRPr lang="en-US" sz="1200" dirty="0" smtClean="0">
              <a:solidFill>
                <a:srgbClr val="0F5494"/>
              </a:solidFill>
            </a:endParaRPr>
          </a:p>
          <a:p>
            <a:pPr>
              <a:buNone/>
            </a:pPr>
            <a:r>
              <a:rPr lang="en-US" sz="1600" dirty="0" smtClean="0">
                <a:solidFill>
                  <a:srgbClr val="0F5494"/>
                </a:solidFill>
              </a:rPr>
              <a:t>Countries </a:t>
            </a:r>
            <a:r>
              <a:rPr lang="en-US" sz="1600" dirty="0">
                <a:solidFill>
                  <a:srgbClr val="0F5494"/>
                </a:solidFill>
              </a:rPr>
              <a:t>not listed previously are </a:t>
            </a:r>
            <a:r>
              <a:rPr lang="en-US" sz="1600" b="1" dirty="0" smtClean="0">
                <a:solidFill>
                  <a:srgbClr val="0F5494"/>
                </a:solidFill>
              </a:rPr>
              <a:t>not </a:t>
            </a:r>
            <a:r>
              <a:rPr lang="en-US" sz="1600" b="1" dirty="0">
                <a:solidFill>
                  <a:srgbClr val="0F5494"/>
                </a:solidFill>
              </a:rPr>
              <a:t>eligible for EU </a:t>
            </a:r>
            <a:r>
              <a:rPr lang="en-US" sz="1600" b="1" dirty="0" smtClean="0">
                <a:solidFill>
                  <a:srgbClr val="0F5494"/>
                </a:solidFill>
              </a:rPr>
              <a:t>funding</a:t>
            </a:r>
            <a:endParaRPr lang="en-US" sz="1600" b="1" dirty="0">
              <a:solidFill>
                <a:srgbClr val="0F5494"/>
              </a:solidFill>
            </a:endParaRPr>
          </a:p>
          <a:p>
            <a:pPr>
              <a:buNone/>
            </a:pPr>
            <a:r>
              <a:rPr lang="en-US" sz="1600" dirty="0">
                <a:solidFill>
                  <a:srgbClr val="0F5494"/>
                </a:solidFill>
              </a:rPr>
              <a:t>In practice, those countries are mainly: Australia, Brazil, Canada, China, India, Japan,  Mexico, New Zealand, Republic of Korea, Russia, United States</a:t>
            </a:r>
            <a:r>
              <a:rPr lang="en-US" sz="1600" dirty="0" smtClean="0">
                <a:solidFill>
                  <a:srgbClr val="0F5494"/>
                </a:solidFill>
              </a:rPr>
              <a:t>.</a:t>
            </a:r>
            <a:endParaRPr lang="en-US" sz="1600" dirty="0">
              <a:solidFill>
                <a:srgbClr val="0F5494"/>
              </a:solidFill>
            </a:endParaRPr>
          </a:p>
          <a:p>
            <a:pPr>
              <a:buNone/>
            </a:pPr>
            <a:r>
              <a:rPr lang="en-US" sz="1600" b="1" dirty="0">
                <a:solidFill>
                  <a:srgbClr val="0F5494"/>
                </a:solidFill>
              </a:rPr>
              <a:t>In  very exceptional cases, partners from those countries might be funded</a:t>
            </a:r>
            <a:r>
              <a:rPr lang="en-US" sz="1600" dirty="0">
                <a:solidFill>
                  <a:srgbClr val="0F5494"/>
                </a:solidFill>
              </a:rPr>
              <a:t>. But the following conditions have to be fulfilled:</a:t>
            </a:r>
          </a:p>
          <a:p>
            <a:pPr>
              <a:buClr>
                <a:srgbClr val="FFC000"/>
              </a:buClr>
              <a:buFont typeface="Wingdings" pitchFamily="2" charset="2"/>
              <a:buChar char="ü"/>
            </a:pPr>
            <a:r>
              <a:rPr lang="en-US" sz="1600" dirty="0">
                <a:solidFill>
                  <a:srgbClr val="0F5494"/>
                </a:solidFill>
              </a:rPr>
              <a:t>a) This partner has competences/expertise that no </a:t>
            </a:r>
            <a:r>
              <a:rPr lang="en-US" sz="1600" dirty="0" err="1">
                <a:solidFill>
                  <a:srgbClr val="0F5494"/>
                </a:solidFill>
              </a:rPr>
              <a:t>organisation</a:t>
            </a:r>
            <a:r>
              <a:rPr lang="en-US" sz="1600" dirty="0">
                <a:solidFill>
                  <a:srgbClr val="0F5494"/>
                </a:solidFill>
              </a:rPr>
              <a:t> in MS/AC has</a:t>
            </a:r>
          </a:p>
          <a:p>
            <a:pPr>
              <a:buClr>
                <a:srgbClr val="FFC000"/>
              </a:buClr>
              <a:buFont typeface="Wingdings" pitchFamily="2" charset="2"/>
              <a:buChar char="ü"/>
            </a:pPr>
            <a:r>
              <a:rPr lang="en-US" sz="1600" dirty="0">
                <a:solidFill>
                  <a:srgbClr val="0F5494"/>
                </a:solidFill>
              </a:rPr>
              <a:t>b) The relevant transfer of knowledge can only be done via a </a:t>
            </a:r>
            <a:r>
              <a:rPr lang="en-US" sz="1600" dirty="0" err="1">
                <a:solidFill>
                  <a:srgbClr val="0F5494"/>
                </a:solidFill>
              </a:rPr>
              <a:t>secondment</a:t>
            </a:r>
            <a:r>
              <a:rPr lang="en-US" sz="1600" dirty="0">
                <a:solidFill>
                  <a:srgbClr val="0F5494"/>
                </a:solidFill>
              </a:rPr>
              <a:t> in the direction </a:t>
            </a:r>
            <a:r>
              <a:rPr lang="en-US" sz="1600" dirty="0" smtClean="0">
                <a:solidFill>
                  <a:srgbClr val="0F5494"/>
                </a:solidFill>
              </a:rPr>
              <a:t>TC-&gt;MS/AC</a:t>
            </a:r>
            <a:endParaRPr lang="en-US" sz="1600" dirty="0">
              <a:solidFill>
                <a:srgbClr val="0F5494"/>
              </a:solidFill>
            </a:endParaRPr>
          </a:p>
          <a:p>
            <a:pPr>
              <a:buClr>
                <a:srgbClr val="FFC000"/>
              </a:buClr>
              <a:buFont typeface="Wingdings" pitchFamily="2" charset="2"/>
              <a:buChar char="ü"/>
            </a:pPr>
            <a:r>
              <a:rPr lang="en-US" sz="1600" dirty="0">
                <a:solidFill>
                  <a:srgbClr val="0F5494"/>
                </a:solidFill>
              </a:rPr>
              <a:t>c) Points a) and b) must be endorsed by the expert evaluators</a:t>
            </a:r>
          </a:p>
          <a:p>
            <a:pPr>
              <a:buClr>
                <a:srgbClr val="FFC000"/>
              </a:buClr>
              <a:buFont typeface="Wingdings" pitchFamily="2" charset="2"/>
              <a:buChar char="ü"/>
            </a:pPr>
            <a:r>
              <a:rPr lang="en-US" sz="1600" dirty="0">
                <a:solidFill>
                  <a:srgbClr val="0F5494"/>
                </a:solidFill>
              </a:rPr>
              <a:t>d) The experts' endorsement (point c) must be confirmed by the REA </a:t>
            </a:r>
          </a:p>
        </p:txBody>
      </p:sp>
      <p:pic>
        <p:nvPicPr>
          <p:cNvPr id="5"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3"/>
          <p:cNvSpPr>
            <a:spLocks noGrp="1"/>
          </p:cNvSpPr>
          <p:nvPr>
            <p:ph type="title"/>
          </p:nvPr>
        </p:nvSpPr>
        <p:spPr>
          <a:xfrm>
            <a:off x="1691680" y="764704"/>
            <a:ext cx="5580112" cy="944563"/>
          </a:xfrm>
        </p:spPr>
        <p:txBody>
          <a:bodyPr/>
          <a:lstStyle/>
          <a:p>
            <a:r>
              <a:rPr lang="en-GB" altLang="fr-FR" sz="2400" b="1" dirty="0">
                <a:ea typeface="Calibri" panose="020F0502020204030204" pitchFamily="34" charset="0"/>
              </a:rPr>
              <a:t>Countries Eligible</a:t>
            </a:r>
            <a:br>
              <a:rPr lang="en-GB" altLang="fr-FR" sz="2400" b="1" dirty="0">
                <a:ea typeface="Calibri" panose="020F0502020204030204" pitchFamily="34" charset="0"/>
              </a:rPr>
            </a:br>
            <a:r>
              <a:rPr lang="en-GB" altLang="fr-FR" sz="2400" b="1" dirty="0">
                <a:ea typeface="Calibri" panose="020F0502020204030204" pitchFamily="34" charset="0"/>
              </a:rPr>
              <a:t>For EU Funding</a:t>
            </a:r>
          </a:p>
        </p:txBody>
      </p:sp>
    </p:spTree>
    <p:extLst>
      <p:ext uri="{BB962C8B-B14F-4D97-AF65-F5344CB8AC3E}">
        <p14:creationId xmlns:p14="http://schemas.microsoft.com/office/powerpoint/2010/main" val="352677917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7" name="Content Placeholder 2"/>
          <p:cNvSpPr>
            <a:spLocks noGrp="1"/>
          </p:cNvSpPr>
          <p:nvPr>
            <p:ph idx="1"/>
          </p:nvPr>
        </p:nvSpPr>
        <p:spPr>
          <a:xfrm>
            <a:off x="324000" y="1340768"/>
            <a:ext cx="8820000" cy="4962946"/>
          </a:xfrm>
        </p:spPr>
        <p:txBody>
          <a:bodyPr anchor="ctr">
            <a:normAutofit lnSpcReduction="10000"/>
          </a:bodyPr>
          <a:lstStyle/>
          <a:p>
            <a:pPr marL="0" indent="0" algn="just" defTabSz="449263">
              <a:spcBef>
                <a:spcPts val="0"/>
              </a:spcBef>
              <a:spcAft>
                <a:spcPts val="600"/>
              </a:spcAft>
              <a:buClr>
                <a:srgbClr val="000000"/>
              </a:buClr>
              <a:buNone/>
            </a:pPr>
            <a:r>
              <a:rPr lang="fr-BE" sz="1700" b="1" dirty="0" err="1">
                <a:solidFill>
                  <a:srgbClr val="0F5494"/>
                </a:solidFill>
                <a:latin typeface="Calibri" pitchFamily="34" charset="0"/>
                <a:ea typeface="MS Gothic" pitchFamily="49" charset="-128"/>
              </a:rPr>
              <a:t>Early</a:t>
            </a:r>
            <a:r>
              <a:rPr lang="fr-BE" sz="1700" b="1" dirty="0">
                <a:solidFill>
                  <a:srgbClr val="0F5494"/>
                </a:solidFill>
                <a:latin typeface="Calibri" pitchFamily="34" charset="0"/>
                <a:ea typeface="MS Gothic" pitchFamily="49" charset="-128"/>
              </a:rPr>
              <a:t> Stage </a:t>
            </a:r>
            <a:r>
              <a:rPr lang="fr-BE" sz="1700" b="1" dirty="0" err="1">
                <a:solidFill>
                  <a:srgbClr val="0F5494"/>
                </a:solidFill>
                <a:latin typeface="Calibri" pitchFamily="34" charset="0"/>
                <a:ea typeface="MS Gothic" pitchFamily="49" charset="-128"/>
              </a:rPr>
              <a:t>Researchers</a:t>
            </a:r>
            <a:endParaRPr lang="en-US" sz="170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Shall at the time of recruitment (ITN, COFUND) or </a:t>
            </a:r>
            <a:r>
              <a:rPr lang="en-US" sz="1800" b="0" dirty="0" err="1">
                <a:solidFill>
                  <a:srgbClr val="0F5494"/>
                </a:solidFill>
                <a:latin typeface="Calibri" pitchFamily="34" charset="0"/>
                <a:cs typeface="Arial" pitchFamily="34" charset="0"/>
              </a:rPr>
              <a:t>secondment</a:t>
            </a:r>
            <a:r>
              <a:rPr lang="en-US" sz="1800" b="0" dirty="0">
                <a:solidFill>
                  <a:srgbClr val="0F5494"/>
                </a:solidFill>
                <a:latin typeface="Calibri" pitchFamily="34" charset="0"/>
                <a:cs typeface="Arial" pitchFamily="34" charset="0"/>
              </a:rPr>
              <a:t> (RISE), be in the first four years (full-time equivalent) of their research careers and have not yet been awarded a doctoral degree</a:t>
            </a:r>
          </a:p>
          <a:p>
            <a:pPr marL="457200" lvl="3" indent="0" algn="just" defTabSz="449263">
              <a:spcBef>
                <a:spcPts val="0"/>
              </a:spcBef>
              <a:spcAft>
                <a:spcPts val="600"/>
              </a:spcAft>
              <a:buClr>
                <a:srgbClr val="000000"/>
              </a:buClr>
              <a:buNone/>
            </a:pPr>
            <a:endParaRPr lang="en-US" sz="1700" dirty="0">
              <a:solidFill>
                <a:srgbClr val="000000"/>
              </a:solidFill>
              <a:latin typeface="Calibri" pitchFamily="34" charset="0"/>
              <a:ea typeface="MS Gothic" pitchFamily="49" charset="-128"/>
            </a:endParaRPr>
          </a:p>
          <a:p>
            <a:pPr marL="0" indent="0" algn="just" defTabSz="449263">
              <a:spcBef>
                <a:spcPts val="0"/>
              </a:spcBef>
              <a:spcAft>
                <a:spcPts val="600"/>
              </a:spcAft>
              <a:buClr>
                <a:srgbClr val="000000"/>
              </a:buClr>
              <a:buNone/>
            </a:pPr>
            <a:r>
              <a:rPr lang="fr-BE" sz="1700" b="1" dirty="0" err="1">
                <a:solidFill>
                  <a:srgbClr val="0F5494"/>
                </a:solidFill>
                <a:latin typeface="Calibri" pitchFamily="34" charset="0"/>
                <a:ea typeface="MS Gothic" pitchFamily="49" charset="-128"/>
              </a:rPr>
              <a:t>Experienced</a:t>
            </a:r>
            <a:r>
              <a:rPr lang="fr-BE" sz="1700" b="1" dirty="0">
                <a:solidFill>
                  <a:srgbClr val="0F5494"/>
                </a:solidFill>
                <a:latin typeface="Calibri" pitchFamily="34" charset="0"/>
                <a:ea typeface="MS Gothic" pitchFamily="49" charset="-128"/>
              </a:rPr>
              <a:t> </a:t>
            </a:r>
            <a:r>
              <a:rPr lang="fr-BE" sz="1700" b="1" dirty="0" err="1">
                <a:solidFill>
                  <a:srgbClr val="0F5494"/>
                </a:solidFill>
                <a:latin typeface="Calibri" pitchFamily="34" charset="0"/>
                <a:ea typeface="MS Gothic" pitchFamily="49" charset="-128"/>
              </a:rPr>
              <a:t>Researchers</a:t>
            </a:r>
            <a:endParaRPr lang="en-US" sz="170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Shall, at the time of the relevant deadline for submission of proposals (IF), recruitment (COFUND) or </a:t>
            </a:r>
            <a:r>
              <a:rPr lang="en-US" sz="1800" b="0" dirty="0" err="1">
                <a:solidFill>
                  <a:srgbClr val="0F5494"/>
                </a:solidFill>
                <a:latin typeface="Calibri" pitchFamily="34" charset="0"/>
                <a:cs typeface="Arial" pitchFamily="34" charset="0"/>
              </a:rPr>
              <a:t>secondment</a:t>
            </a:r>
            <a:r>
              <a:rPr lang="en-US" sz="1800" b="0" dirty="0">
                <a:solidFill>
                  <a:srgbClr val="0F5494"/>
                </a:solidFill>
                <a:latin typeface="Calibri" pitchFamily="34" charset="0"/>
                <a:cs typeface="Arial" pitchFamily="34" charset="0"/>
              </a:rPr>
              <a:t> (RISE), be in possession of a doctoral degree or have at least four years of full-time equivalent research </a:t>
            </a:r>
            <a:r>
              <a:rPr lang="en-US" sz="1800" b="0" dirty="0" smtClean="0">
                <a:solidFill>
                  <a:srgbClr val="0F5494"/>
                </a:solidFill>
                <a:latin typeface="Calibri" pitchFamily="34" charset="0"/>
                <a:cs typeface="Arial" pitchFamily="34" charset="0"/>
              </a:rPr>
              <a:t>experience </a:t>
            </a:r>
            <a:endParaRPr lang="en-US" sz="1800" b="0" dirty="0">
              <a:solidFill>
                <a:srgbClr val="0F5494"/>
              </a:solidFill>
              <a:latin typeface="Calibri" pitchFamily="34" charset="0"/>
              <a:cs typeface="Arial" pitchFamily="34" charset="0"/>
            </a:endParaRPr>
          </a:p>
          <a:p>
            <a:pPr marL="457200" lvl="3" indent="0" algn="just" defTabSz="449263">
              <a:spcBef>
                <a:spcPts val="0"/>
              </a:spcBef>
              <a:spcAft>
                <a:spcPts val="600"/>
              </a:spcAft>
              <a:buClr>
                <a:srgbClr val="000000"/>
              </a:buClr>
              <a:buNone/>
            </a:pPr>
            <a:endParaRPr lang="en-US" sz="1700" dirty="0">
              <a:solidFill>
                <a:srgbClr val="000000"/>
              </a:solidFill>
              <a:latin typeface="Calibri" pitchFamily="34" charset="0"/>
              <a:ea typeface="MS Gothic" pitchFamily="49" charset="-128"/>
            </a:endParaRPr>
          </a:p>
          <a:p>
            <a:pPr marL="0" indent="0" algn="just" defTabSz="449263">
              <a:spcBef>
                <a:spcPts val="0"/>
              </a:spcBef>
              <a:spcAft>
                <a:spcPts val="600"/>
              </a:spcAft>
              <a:buClr>
                <a:srgbClr val="000000"/>
              </a:buClr>
              <a:buNone/>
            </a:pPr>
            <a:r>
              <a:rPr lang="fr-BE" sz="1700" b="1" dirty="0" err="1">
                <a:solidFill>
                  <a:srgbClr val="0F5494"/>
                </a:solidFill>
                <a:latin typeface="Calibri" pitchFamily="34" charset="0"/>
                <a:ea typeface="MS Gothic" pitchFamily="49" charset="-128"/>
              </a:rPr>
              <a:t>Nationality</a:t>
            </a:r>
            <a:r>
              <a:rPr lang="fr-BE" sz="1700" b="1" dirty="0">
                <a:solidFill>
                  <a:srgbClr val="0F5494"/>
                </a:solidFill>
                <a:latin typeface="Calibri" pitchFamily="34" charset="0"/>
                <a:ea typeface="MS Gothic" pitchFamily="49" charset="-128"/>
              </a:rPr>
              <a:t>, </a:t>
            </a:r>
            <a:r>
              <a:rPr lang="fr-BE" sz="1700" b="1" dirty="0" err="1">
                <a:solidFill>
                  <a:srgbClr val="0F5494"/>
                </a:solidFill>
                <a:latin typeface="Calibri" pitchFamily="34" charset="0"/>
                <a:ea typeface="MS Gothic" pitchFamily="49" charset="-128"/>
              </a:rPr>
              <a:t>residence</a:t>
            </a:r>
            <a:endParaRPr lang="en-GB" sz="1700" b="1" dirty="0">
              <a:solidFill>
                <a:srgbClr val="0F5494"/>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Global fellowships and Reintegration panel in IF are open to nationals or long-term residents of EU Member States and Associated Countries. </a:t>
            </a: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sz="1800" b="0" dirty="0">
                <a:solidFill>
                  <a:srgbClr val="0F5494"/>
                </a:solidFill>
                <a:latin typeface="Calibri" pitchFamily="34" charset="0"/>
                <a:cs typeface="Arial" pitchFamily="34" charset="0"/>
              </a:rPr>
              <a:t>Long-term residence means a </a:t>
            </a:r>
            <a:r>
              <a:rPr lang="en-US" sz="1800" b="0" dirty="0" smtClean="0">
                <a:solidFill>
                  <a:srgbClr val="0F5494"/>
                </a:solidFill>
                <a:latin typeface="Calibri" pitchFamily="34" charset="0"/>
                <a:cs typeface="Arial" pitchFamily="34" charset="0"/>
              </a:rPr>
              <a:t>period at any time in the past of full-time research activity in the EU Member States or Horizon 2020 Associated Countries, which </a:t>
            </a:r>
            <a:r>
              <a:rPr lang="en-US" sz="1800" b="0" dirty="0" smtClean="0">
                <a:latin typeface="Calibri" pitchFamily="34" charset="0"/>
                <a:cs typeface="Arial" pitchFamily="34" charset="0"/>
              </a:rPr>
              <a:t>lasted at least 5 consecutive years</a:t>
            </a:r>
            <a:endParaRPr lang="en-US" sz="1800" b="0" dirty="0">
              <a:solidFill>
                <a:srgbClr val="0F5494"/>
              </a:solidFill>
              <a:latin typeface="Calibri" pitchFamily="34" charset="0"/>
              <a:cs typeface="Arial" pitchFamily="34" charset="0"/>
            </a:endParaRPr>
          </a:p>
        </p:txBody>
      </p:sp>
      <p:sp>
        <p:nvSpPr>
          <p:cNvPr id="5" name="ZoneTexte 4"/>
          <p:cNvSpPr txBox="1"/>
          <p:nvPr/>
        </p:nvSpPr>
        <p:spPr>
          <a:xfrm>
            <a:off x="6084168" y="498390"/>
            <a:ext cx="2952328" cy="400110"/>
          </a:xfrm>
          <a:prstGeom prst="rect">
            <a:avLst/>
          </a:prstGeom>
          <a:noFill/>
        </p:spPr>
        <p:txBody>
          <a:bodyPr wrap="square" rtlCol="0" anchor="ctr">
            <a:spAutoFit/>
          </a:bodyPr>
          <a:lstStyle/>
          <a:p>
            <a:pPr algn="ctr"/>
            <a:endParaRPr lang="fr-FR" sz="2000" b="1" dirty="0">
              <a:solidFill>
                <a:srgbClr val="F7C943"/>
              </a:solidFill>
              <a:latin typeface="+mn-lt"/>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555776" y="908720"/>
            <a:ext cx="4132538" cy="400110"/>
          </a:xfrm>
          <a:prstGeom prst="rect">
            <a:avLst/>
          </a:prstGeom>
          <a:noFill/>
        </p:spPr>
        <p:txBody>
          <a:bodyPr wrap="square" rtlCol="0">
            <a:spAutoFit/>
          </a:bodyPr>
          <a:lstStyle/>
          <a:p>
            <a:pPr algn="ctr"/>
            <a:r>
              <a:rPr lang="fr-FR" sz="2000" b="1" dirty="0" err="1">
                <a:solidFill>
                  <a:srgbClr val="F7C943"/>
                </a:solidFill>
              </a:rPr>
              <a:t>Definitions</a:t>
            </a:r>
            <a:endParaRPr lang="fr-FR" sz="2000" b="1" dirty="0">
              <a:solidFill>
                <a:srgbClr val="F7C943"/>
              </a:solidFill>
            </a:endParaRPr>
          </a:p>
        </p:txBody>
      </p:sp>
    </p:spTree>
    <p:extLst>
      <p:ext uri="{BB962C8B-B14F-4D97-AF65-F5344CB8AC3E}">
        <p14:creationId xmlns:p14="http://schemas.microsoft.com/office/powerpoint/2010/main" val="3679168000"/>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itle 3"/>
          <p:cNvSpPr>
            <a:spLocks noGrp="1"/>
          </p:cNvSpPr>
          <p:nvPr>
            <p:ph type="title"/>
          </p:nvPr>
        </p:nvSpPr>
        <p:spPr>
          <a:xfrm>
            <a:off x="2339752" y="692696"/>
            <a:ext cx="3965510" cy="944404"/>
          </a:xfrm>
        </p:spPr>
        <p:txBody>
          <a:bodyPr/>
          <a:lstStyle/>
          <a:p>
            <a:r>
              <a:rPr lang="en-GB" altLang="fr-FR" b="1" dirty="0">
                <a:ea typeface="Calibri" panose="020F0502020204030204" pitchFamily="34" charset="0"/>
              </a:rPr>
              <a:t>EU Contribution</a:t>
            </a:r>
          </a:p>
        </p:txBody>
      </p:sp>
      <p:graphicFrame>
        <p:nvGraphicFramePr>
          <p:cNvPr id="13" name="Table 12"/>
          <p:cNvGraphicFramePr>
            <a:graphicFrameLocks noGrp="1"/>
          </p:cNvGraphicFramePr>
          <p:nvPr>
            <p:extLst>
              <p:ext uri="{D42A27DB-BD31-4B8C-83A1-F6EECF244321}">
                <p14:modId xmlns:p14="http://schemas.microsoft.com/office/powerpoint/2010/main" val="2110017402"/>
              </p:ext>
            </p:extLst>
          </p:nvPr>
        </p:nvGraphicFramePr>
        <p:xfrm>
          <a:off x="381000" y="3063875"/>
          <a:ext cx="8280400" cy="2601914"/>
        </p:xfrm>
        <a:graphic>
          <a:graphicData uri="http://schemas.openxmlformats.org/drawingml/2006/table">
            <a:tbl>
              <a:tblPr/>
              <a:tblGrid>
                <a:gridCol w="2232025">
                  <a:extLst>
                    <a:ext uri="{9D8B030D-6E8A-4147-A177-3AD203B41FA5}">
                      <a16:colId xmlns:a16="http://schemas.microsoft.com/office/drawing/2014/main" xmlns="" val="20000"/>
                    </a:ext>
                  </a:extLst>
                </a:gridCol>
                <a:gridCol w="2376488">
                  <a:extLst>
                    <a:ext uri="{9D8B030D-6E8A-4147-A177-3AD203B41FA5}">
                      <a16:colId xmlns:a16="http://schemas.microsoft.com/office/drawing/2014/main" xmlns="" val="20001"/>
                    </a:ext>
                  </a:extLst>
                </a:gridCol>
                <a:gridCol w="2087562">
                  <a:extLst>
                    <a:ext uri="{9D8B030D-6E8A-4147-A177-3AD203B41FA5}">
                      <a16:colId xmlns:a16="http://schemas.microsoft.com/office/drawing/2014/main" xmlns="" val="20002"/>
                    </a:ext>
                  </a:extLst>
                </a:gridCol>
                <a:gridCol w="1584325">
                  <a:extLst>
                    <a:ext uri="{9D8B030D-6E8A-4147-A177-3AD203B41FA5}">
                      <a16:colId xmlns:a16="http://schemas.microsoft.com/office/drawing/2014/main" xmlns="" val="20003"/>
                    </a:ext>
                  </a:extLst>
                </a:gridCol>
              </a:tblGrid>
              <a:tr h="792163">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rPr>
                        <a:t>Marie </a:t>
                      </a:r>
                      <a:r>
                        <a:rPr kumimoji="0" lang="en-GB" sz="1600" b="1" i="0" u="none" strike="noStrike" cap="none" normalizeH="0" baseline="0" dirty="0" err="1">
                          <a:ln>
                            <a:noFill/>
                          </a:ln>
                          <a:solidFill>
                            <a:schemeClr val="tx1"/>
                          </a:solidFill>
                          <a:effectLst/>
                          <a:latin typeface="Calibri" pitchFamily="34" charset="0"/>
                        </a:rPr>
                        <a:t>Skłodowska</a:t>
                      </a:r>
                      <a:r>
                        <a:rPr kumimoji="0" lang="en-GB" sz="1600" b="1" i="0" u="none" strike="noStrike" cap="none" normalizeH="0" baseline="0" dirty="0">
                          <a:ln>
                            <a:noFill/>
                          </a:ln>
                          <a:solidFill>
                            <a:schemeClr val="tx1"/>
                          </a:solidFill>
                          <a:effectLst/>
                          <a:latin typeface="Calibri" pitchFamily="34" charset="0"/>
                        </a:rPr>
                        <a:t>-Curie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rPr>
                        <a:t>Action</a:t>
                      </a:r>
                      <a:endParaRPr kumimoji="0" lang="en-GB"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 Staff member unit cost *</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0" i="1" u="none" strike="noStrike" cap="none" normalizeH="0" baseline="0">
                          <a:ln>
                            <a:noFill/>
                          </a:ln>
                          <a:solidFill>
                            <a:schemeClr val="tx1"/>
                          </a:solidFill>
                          <a:effectLst/>
                          <a:latin typeface="Calibri" pitchFamily="34" charset="0"/>
                        </a:rPr>
                        <a:t>person/month</a:t>
                      </a:r>
                      <a:endParaRPr kumimoji="0" lang="en-GB" sz="16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0" i="0" u="none" strike="noStrike" cap="none" normalizeH="0" baseline="0">
                          <a:ln>
                            <a:noFill/>
                          </a:ln>
                          <a:solidFill>
                            <a:schemeClr val="tx1"/>
                          </a:solidFill>
                          <a:effectLst/>
                          <a:latin typeface="Calibri" pitchFamily="34" charset="0"/>
                        </a:rPr>
                        <a:t>Top-up allowance</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en-GB" sz="1600" b="1" i="0" u="none" strike="noStrike" cap="none" normalizeH="0" baseline="0">
                          <a:ln>
                            <a:noFill/>
                          </a:ln>
                          <a:solidFill>
                            <a:schemeClr val="tx1"/>
                          </a:solidFill>
                          <a:effectLst/>
                          <a:latin typeface="Calibri" pitchFamily="34" charset="0"/>
                        </a:rPr>
                        <a:t>Institutional unit cost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1" u="none" strike="noStrike" cap="none" normalizeH="0" baseline="0">
                          <a:ln>
                            <a:noFill/>
                          </a:ln>
                          <a:solidFill>
                            <a:schemeClr val="tx1"/>
                          </a:solidFill>
                          <a:effectLst/>
                          <a:latin typeface="Calibri" pitchFamily="34" charset="0"/>
                        </a:rPr>
                        <a:t>person/month</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xmlns="" val="10000"/>
                  </a:ext>
                </a:extLst>
              </a:tr>
              <a:tr h="963613">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15000"/>
                        </a:lnSpc>
                        <a:spcBef>
                          <a:spcPts val="600"/>
                        </a:spcBef>
                        <a:spcAft>
                          <a:spcPts val="1000"/>
                        </a:spcAft>
                        <a:buClrTx/>
                        <a:buSzTx/>
                        <a:buFontTx/>
                        <a:buNone/>
                        <a:tabLst/>
                      </a:pPr>
                      <a:r>
                        <a:rPr kumimoji="0" lang="en-GB" sz="1600" b="0" i="0" u="none" strike="noStrike" cap="none" normalizeH="0" baseline="0">
                          <a:ln>
                            <a:noFill/>
                          </a:ln>
                          <a:solidFill>
                            <a:schemeClr val="tx1"/>
                          </a:solidFill>
                          <a:effectLst/>
                          <a:latin typeface="Calibri" pitchFamily="34" charset="0"/>
                        </a:rPr>
                        <a:t>Research, training and networking costs</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0" i="0" u="none" strike="noStrike" cap="none" normalizeH="0" baseline="0">
                          <a:ln>
                            <a:noFill/>
                          </a:ln>
                          <a:solidFill>
                            <a:schemeClr val="tx1"/>
                          </a:solidFill>
                          <a:effectLst/>
                          <a:latin typeface="Calibri" pitchFamily="34" charset="0"/>
                        </a:rPr>
                        <a:t> Management and indirect costs</a:t>
                      </a:r>
                      <a:endParaRPr kumimoji="0" lang="en-GB"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613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Research and Innovation Staff Exchange</a:t>
                      </a:r>
                      <a:endParaRPr kumimoji="0" lang="en-GB" sz="16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rPr>
                        <a:t>2 </a:t>
                      </a:r>
                      <a:r>
                        <a:rPr kumimoji="0" lang="en-GB" sz="1600" b="1" i="0" u="none" strike="noStrike" cap="none" normalizeH="0" baseline="0" dirty="0" smtClean="0">
                          <a:ln>
                            <a:noFill/>
                          </a:ln>
                          <a:solidFill>
                            <a:schemeClr val="tx1"/>
                          </a:solidFill>
                          <a:effectLst/>
                          <a:latin typeface="Calibri" pitchFamily="34" charset="0"/>
                        </a:rPr>
                        <a:t>100</a:t>
                      </a:r>
                      <a:endParaRPr kumimoji="0" lang="en-GB"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1 800</a:t>
                      </a:r>
                      <a:endParaRPr kumimoji="0" lang="en-GB" sz="16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GB" sz="1600" b="1" i="0" u="none" strike="noStrike" cap="none" normalizeH="0" baseline="0">
                          <a:ln>
                            <a:noFill/>
                          </a:ln>
                          <a:solidFill>
                            <a:schemeClr val="tx1"/>
                          </a:solidFill>
                          <a:effectLst/>
                          <a:latin typeface="Calibri" pitchFamily="34" charset="0"/>
                        </a:rPr>
                        <a:t>700</a:t>
                      </a:r>
                      <a:endParaRPr kumimoji="0" lang="en-GB" sz="16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8400" marR="584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2551" name="TextBox 5"/>
          <p:cNvSpPr txBox="1">
            <a:spLocks noChangeArrowheads="1"/>
          </p:cNvSpPr>
          <p:nvPr/>
        </p:nvSpPr>
        <p:spPr bwMode="auto">
          <a:xfrm>
            <a:off x="1727200" y="1554163"/>
            <a:ext cx="5588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28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panose="020B0604020202020204" pitchFamily="34" charset="0"/>
              </a:rPr>
              <a:t>Unit costs per researcher per month</a:t>
            </a:r>
          </a:p>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GB" altLang="fr-FR" sz="2800" b="0" i="0" u="sng"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panose="020B0604020202020204" pitchFamily="34" charset="0"/>
              </a:rPr>
              <a:t>For secondments eligible for funding</a:t>
            </a:r>
            <a:r>
              <a:rPr kumimoji="0" lang="en-GB" altLang="fr-FR" sz="2800" b="0"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panose="020B0604020202020204" pitchFamily="34" charset="0"/>
              </a:rPr>
              <a:t> </a:t>
            </a:r>
          </a:p>
        </p:txBody>
      </p:sp>
      <p:sp>
        <p:nvSpPr>
          <p:cNvPr id="22552" name="Rectangle 1"/>
          <p:cNvSpPr>
            <a:spLocks noChangeArrowheads="1"/>
          </p:cNvSpPr>
          <p:nvPr/>
        </p:nvSpPr>
        <p:spPr bwMode="auto">
          <a:xfrm>
            <a:off x="296863" y="5805488"/>
            <a:ext cx="77168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fr-FR" sz="1400" b="0" i="0" u="none" strike="noStrike" kern="1200" cap="none" spc="0" normalizeH="0" baseline="0" noProof="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*These unit costs are subject to a funding rate of 100% and </a:t>
            </a:r>
            <a:r>
              <a:rPr kumimoji="0" lang="en-GB" altLang="fr-FR" sz="1400" b="0" i="0" u="sng" strike="noStrike" kern="1200" cap="none" spc="0" normalizeH="0" baseline="0" noProof="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no country coefficients</a:t>
            </a:r>
            <a:r>
              <a:rPr kumimoji="0" lang="en-GB" altLang="fr-FR" sz="1400" b="0" i="0" u="none" strike="noStrike" kern="1200" cap="none" spc="0" normalizeH="0" baseline="0" noProof="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 apply.</a:t>
            </a: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1"/>
          <p:cNvPicPr>
            <a:picLocks noChangeAspect="1"/>
          </p:cNvPicPr>
          <p:nvPr/>
        </p:nvPicPr>
        <p:blipFill>
          <a:blip r:embed="rId5" cstate="print">
            <a:duotone>
              <a:prstClr val="black"/>
              <a:srgbClr val="CDE6FF">
                <a:tint val="45000"/>
                <a:satMod val="400000"/>
              </a:srgbClr>
            </a:duotone>
            <a:extLst>
              <a:ext uri="{28A0092B-C50C-407E-A947-70E740481C1C}">
                <a14:useLocalDpi xmlns:a14="http://schemas.microsoft.com/office/drawing/2010/main" val="0"/>
              </a:ext>
            </a:extLst>
          </a:blip>
          <a:stretch>
            <a:fillRect/>
          </a:stretch>
        </p:blipFill>
        <p:spPr>
          <a:xfrm>
            <a:off x="7343886" y="1914026"/>
            <a:ext cx="1620000" cy="1080000"/>
          </a:xfrm>
          <a:prstGeom prst="rect">
            <a:avLst/>
          </a:prstGeom>
        </p:spPr>
      </p:pic>
    </p:spTree>
    <p:extLst>
      <p:ext uri="{BB962C8B-B14F-4D97-AF65-F5344CB8AC3E}">
        <p14:creationId xmlns:p14="http://schemas.microsoft.com/office/powerpoint/2010/main" val="56455115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51" name="TextBox 5"/>
          <p:cNvSpPr txBox="1">
            <a:spLocks noChangeArrowheads="1"/>
          </p:cNvSpPr>
          <p:nvPr/>
        </p:nvSpPr>
        <p:spPr bwMode="auto">
          <a:xfrm>
            <a:off x="539552" y="1554163"/>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Staff member unit cost </a:t>
            </a: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 support the travel, accommodation and subsistence costs linked to the respective secondments. Participants are expected to continue paying the salary of the seconded staff during the period of exchange. The EU contribution is fully used for the benefit of the seconded staff members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Paid directly to the seconded staff member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Managed centrally by the beneficiary according to the specific needs of the secondment</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Combination of the two</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Research, training and networking costs : </a:t>
            </a: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costs related to the activities of the project (consumables, conferences, workshops, coordination…)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r-FR" sz="2000" b="1"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Management and indirect costs : </a:t>
            </a:r>
            <a:r>
              <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rPr>
              <a:t>organisation and implementation of the secondment (administrative and financial management, legal advice…)</a:t>
            </a:r>
            <a:endParaRPr kumimoji="0" lang="en-GB" altLang="fr-FR" sz="2000" b="1" i="0" u="sng"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r-FR" sz="20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panose="020B0604020202020204" pitchFamily="34" charset="0"/>
            </a:endParaRPr>
          </a:p>
        </p:txBody>
      </p:sp>
      <p:pic>
        <p:nvPicPr>
          <p:cNvPr id="6"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3"/>
          <p:cNvSpPr>
            <a:spLocks noGrp="1"/>
          </p:cNvSpPr>
          <p:nvPr>
            <p:ph type="title"/>
          </p:nvPr>
        </p:nvSpPr>
        <p:spPr>
          <a:xfrm>
            <a:off x="2339752" y="692696"/>
            <a:ext cx="3965510" cy="944404"/>
          </a:xfrm>
        </p:spPr>
        <p:txBody>
          <a:bodyPr/>
          <a:lstStyle/>
          <a:p>
            <a:r>
              <a:rPr lang="en-GB" altLang="fr-FR" b="1" dirty="0">
                <a:ea typeface="Calibri" panose="020F0502020204030204" pitchFamily="34" charset="0"/>
              </a:rPr>
              <a:t>EU Contribution</a:t>
            </a:r>
          </a:p>
        </p:txBody>
      </p:sp>
    </p:spTree>
    <p:extLst>
      <p:ext uri="{BB962C8B-B14F-4D97-AF65-F5344CB8AC3E}">
        <p14:creationId xmlns:p14="http://schemas.microsoft.com/office/powerpoint/2010/main" val="395759235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539552" y="800100"/>
            <a:ext cx="8039100" cy="6057900"/>
          </a:xfrm>
          <a:prstGeom prst="rect">
            <a:avLst/>
          </a:prstGeom>
          <a:noFill/>
          <a:ln w="9525">
            <a:noFill/>
            <a:miter lim="800000"/>
            <a:headEnd/>
            <a:tailEnd/>
          </a:ln>
        </p:spPr>
      </p:pic>
      <p:pic>
        <p:nvPicPr>
          <p:cNvPr id="3" name="Picture 2" descr="Résultat de recherche d'images pour &quot;logo european commission&quot;"/>
          <p:cNvPicPr>
            <a:picLocks noChangeAspect="1" noChangeArrowheads="1"/>
          </p:cNvPicPr>
          <p:nvPr/>
        </p:nvPicPr>
        <p:blipFill>
          <a:blip r:embed="rId4"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5"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824759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 name="Rectangle 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7" name="Text Placeholder 4"/>
          <p:cNvSpPr txBox="1">
            <a:spLocks/>
          </p:cNvSpPr>
          <p:nvPr/>
        </p:nvSpPr>
        <p:spPr bwMode="auto">
          <a:xfrm>
            <a:off x="306702" y="2082524"/>
            <a:ext cx="8577262"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0" fontAlgn="base" hangingPunct="0">
              <a:spcBef>
                <a:spcPct val="20000"/>
              </a:spcBef>
              <a:spcAft>
                <a:spcPct val="0"/>
              </a:spcAft>
              <a:buClr>
                <a:schemeClr val="bg1"/>
              </a:buClr>
              <a:tabLst/>
              <a:defRPr sz="2400" i="1">
                <a:solidFill>
                  <a:srgbClr val="0F5494"/>
                </a:solidFill>
                <a:latin typeface="+mn-lt"/>
                <a:ea typeface="+mn-ea"/>
                <a:cs typeface="+mn-cs"/>
              </a:defRPr>
            </a:lvl1pPr>
            <a:lvl2pPr marL="2152650" indent="-266700" algn="l" rtl="0" eaLnBrk="0" fontAlgn="base" hangingPunct="0">
              <a:spcBef>
                <a:spcPct val="20000"/>
              </a:spcBef>
              <a:spcAft>
                <a:spcPct val="0"/>
              </a:spcAft>
              <a:buClr>
                <a:srgbClr val="941333"/>
              </a:buClr>
              <a:buChar char="•"/>
              <a:tabLst>
                <a:tab pos="1343025" algn="l"/>
              </a:tabLst>
              <a:defRPr sz="2000" b="1">
                <a:solidFill>
                  <a:srgbClr val="0F5494"/>
                </a:solidFill>
                <a:latin typeface="+mn-lt"/>
              </a:defRPr>
            </a:lvl2pPr>
            <a:lvl3pPr marL="2649538" indent="-49213" algn="l" rtl="0" eaLnBrk="0" fontAlgn="base" hangingPunct="0">
              <a:spcBef>
                <a:spcPct val="20000"/>
              </a:spcBef>
              <a:spcAft>
                <a:spcPct val="0"/>
              </a:spcAft>
              <a:tabLst>
                <a:tab pos="1343025" algn="l"/>
              </a:tabLst>
              <a:defRPr sz="1400">
                <a:solidFill>
                  <a:srgbClr val="0F5494"/>
                </a:solidFill>
                <a:latin typeface="+mn-lt"/>
              </a:defRPr>
            </a:lvl3pPr>
            <a:lvl4pPr marL="3057525" indent="-228600" algn="l" rtl="0" eaLnBrk="0" fontAlgn="base" hangingPunct="0">
              <a:spcBef>
                <a:spcPct val="20000"/>
              </a:spcBef>
              <a:spcAft>
                <a:spcPct val="0"/>
              </a:spcAft>
              <a:buChar char="–"/>
              <a:tabLst>
                <a:tab pos="1343025" algn="l"/>
              </a:tabLst>
              <a:defRPr sz="2000">
                <a:solidFill>
                  <a:schemeClr val="tx1"/>
                </a:solidFill>
                <a:latin typeface="Arial" charset="0"/>
              </a:defRPr>
            </a:lvl4pPr>
            <a:lvl5pPr marL="3465513" indent="-228600" algn="l" rtl="0" eaLnBrk="0" fontAlgn="base" hangingPunct="0">
              <a:spcBef>
                <a:spcPct val="20000"/>
              </a:spcBef>
              <a:spcAft>
                <a:spcPct val="0"/>
              </a:spcAft>
              <a:buChar char="»"/>
              <a:tabLst>
                <a:tab pos="1343025" algn="l"/>
              </a:tabLst>
              <a:defRPr sz="2000">
                <a:solidFill>
                  <a:schemeClr val="tx1"/>
                </a:solidFill>
                <a:latin typeface="Arial" charset="0"/>
              </a:defRPr>
            </a:lvl5pPr>
            <a:lvl6pPr marL="3922713" indent="-228600" algn="l" rtl="0" fontAlgn="base">
              <a:spcBef>
                <a:spcPct val="20000"/>
              </a:spcBef>
              <a:spcAft>
                <a:spcPct val="0"/>
              </a:spcAft>
              <a:buChar char="»"/>
              <a:tabLst>
                <a:tab pos="1343025" algn="l"/>
              </a:tabLst>
              <a:defRPr sz="2000">
                <a:solidFill>
                  <a:schemeClr val="tx1"/>
                </a:solidFill>
                <a:latin typeface="Arial" charset="0"/>
              </a:defRPr>
            </a:lvl6pPr>
            <a:lvl7pPr marL="4379913" indent="-228600" algn="l" rtl="0" fontAlgn="base">
              <a:spcBef>
                <a:spcPct val="20000"/>
              </a:spcBef>
              <a:spcAft>
                <a:spcPct val="0"/>
              </a:spcAft>
              <a:buChar char="»"/>
              <a:tabLst>
                <a:tab pos="1343025" algn="l"/>
              </a:tabLst>
              <a:defRPr sz="2000">
                <a:solidFill>
                  <a:schemeClr val="tx1"/>
                </a:solidFill>
                <a:latin typeface="Arial" charset="0"/>
              </a:defRPr>
            </a:lvl7pPr>
            <a:lvl8pPr marL="4837113" indent="-228600" algn="l" rtl="0" fontAlgn="base">
              <a:spcBef>
                <a:spcPct val="20000"/>
              </a:spcBef>
              <a:spcAft>
                <a:spcPct val="0"/>
              </a:spcAft>
              <a:buChar char="»"/>
              <a:tabLst>
                <a:tab pos="1343025" algn="l"/>
              </a:tabLst>
              <a:defRPr sz="2000">
                <a:solidFill>
                  <a:schemeClr val="tx1"/>
                </a:solidFill>
                <a:latin typeface="Arial" charset="0"/>
              </a:defRPr>
            </a:lvl8pPr>
            <a:lvl9pPr marL="5294313" indent="-228600" algn="l" rtl="0" fontAlgn="base">
              <a:spcBef>
                <a:spcPct val="20000"/>
              </a:spcBef>
              <a:spcAft>
                <a:spcPct val="0"/>
              </a:spcAft>
              <a:buChar char="»"/>
              <a:tabLst>
                <a:tab pos="1343025" algn="l"/>
              </a:tabLst>
              <a:defRPr sz="20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smtClean="0">
                <a:ln>
                  <a:noFill/>
                </a:ln>
                <a:solidFill>
                  <a:srgbClr val="0F5494"/>
                </a:solidFill>
                <a:effectLst/>
                <a:uLnTx/>
                <a:uFillTx/>
                <a:latin typeface="Calibri" pitchFamily="34" charset="0"/>
                <a:ea typeface="+mn-ea"/>
                <a:cs typeface="+mn-cs"/>
              </a:rPr>
              <a:t>H2020-MSCA-RISE-2019</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1" i="0" u="none" strike="noStrike" kern="0" cap="none" spc="0" normalizeH="0" baseline="0" noProof="0" dirty="0" smtClean="0">
                <a:ln>
                  <a:noFill/>
                </a:ln>
                <a:solidFill>
                  <a:srgbClr val="0F5494"/>
                </a:solidFill>
                <a:effectLst/>
                <a:uLnTx/>
                <a:uFillTx/>
                <a:latin typeface="Calibri" pitchFamily="34" charset="0"/>
                <a:ea typeface="+mn-ea"/>
                <a:cs typeface="Calibri" pitchFamily="34" charset="0"/>
              </a:rPr>
              <a:t>Opening 4 December 2018</a:t>
            </a:r>
            <a:endPar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Closure: </a:t>
            </a:r>
            <a:r>
              <a:rPr kumimoji="0" lang="en-GB" sz="20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2 </a:t>
            </a:r>
            <a:r>
              <a:rPr lang="en-GB" sz="2000" b="1" i="0" kern="0" dirty="0" smtClean="0">
                <a:solidFill>
                  <a:srgbClr val="C00000"/>
                </a:solidFill>
                <a:latin typeface="Calibri" pitchFamily="34" charset="0"/>
                <a:cs typeface="Calibri" pitchFamily="34" charset="0"/>
              </a:rPr>
              <a:t>April</a:t>
            </a:r>
            <a:r>
              <a:rPr kumimoji="0" lang="en-GB" sz="20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 2019 </a:t>
            </a:r>
            <a:r>
              <a:rPr kumimoji="0" lang="en-GB" sz="16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(17:00:00 Brussels time)</a:t>
            </a: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Budget: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 </a:t>
            </a:r>
            <a:r>
              <a:rPr kumimoji="0" lang="en-GB" sz="2000" b="1" i="0" u="none" strike="noStrike" kern="0" cap="none" spc="0" normalizeH="0" baseline="0" noProof="0" dirty="0" smtClean="0">
                <a:ln>
                  <a:noFill/>
                </a:ln>
                <a:solidFill>
                  <a:srgbClr val="C00000"/>
                </a:solidFill>
                <a:effectLst/>
                <a:uLnTx/>
                <a:uFillTx/>
                <a:latin typeface="Calibri" pitchFamily="34" charset="0"/>
                <a:ea typeface="+mn-ea"/>
                <a:cs typeface="Calibri" pitchFamily="34" charset="0"/>
              </a:rPr>
              <a:t>80 Million</a:t>
            </a: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1"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Results of the evaluation: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5 months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after the call deadline</a:t>
            </a: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endPar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0"/>
              </a:spcBef>
              <a:spcAft>
                <a:spcPct val="0"/>
              </a:spcAft>
              <a:buClr>
                <a:prstClr val="white"/>
              </a:buClr>
              <a:buSzTx/>
              <a:buFontTx/>
              <a:buNone/>
              <a:tabLst/>
              <a:defRPr/>
            </a:pP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Signing of grant agreements: </a:t>
            </a:r>
            <a:r>
              <a:rPr kumimoji="0" lang="en-GB" sz="2000" b="1" i="0" u="none" strike="noStrike" kern="0" cap="none" spc="0" normalizeH="0" baseline="0" noProof="0" dirty="0">
                <a:ln>
                  <a:noFill/>
                </a:ln>
                <a:solidFill>
                  <a:srgbClr val="C00000"/>
                </a:solidFill>
                <a:effectLst/>
                <a:uLnTx/>
                <a:uFillTx/>
                <a:latin typeface="Calibri" pitchFamily="34" charset="0"/>
                <a:ea typeface="+mn-ea"/>
                <a:cs typeface="Calibri" pitchFamily="34" charset="0"/>
              </a:rPr>
              <a:t>8 months </a:t>
            </a:r>
            <a:r>
              <a:rPr kumimoji="0" lang="en-GB" sz="2000" b="0" i="0" u="none" strike="noStrike" kern="0" cap="none" spc="0" normalizeH="0" baseline="0" noProof="0" dirty="0">
                <a:ln>
                  <a:noFill/>
                </a:ln>
                <a:solidFill>
                  <a:srgbClr val="0F5494"/>
                </a:solidFill>
                <a:effectLst/>
                <a:uLnTx/>
                <a:uFillTx/>
                <a:latin typeface="Calibri" pitchFamily="34" charset="0"/>
                <a:ea typeface="+mn-ea"/>
                <a:cs typeface="Calibri" pitchFamily="34" charset="0"/>
              </a:rPr>
              <a:t>after the call deadline</a:t>
            </a:r>
          </a:p>
        </p:txBody>
      </p:sp>
      <p:sp>
        <p:nvSpPr>
          <p:cNvPr id="8" name="Rectangle 3"/>
          <p:cNvSpPr>
            <a:spLocks noChangeArrowheads="1"/>
          </p:cNvSpPr>
          <p:nvPr/>
        </p:nvSpPr>
        <p:spPr bwMode="auto">
          <a:xfrm>
            <a:off x="389252" y="1676149"/>
            <a:ext cx="84121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1463" marR="0" lvl="0" indent="-271463" algn="l" defTabSz="914400" rtl="0" eaLnBrk="0" fontAlgn="base" latinLnBrk="0" hangingPunct="0">
              <a:lnSpc>
                <a:spcPct val="100000"/>
              </a:lnSpc>
              <a:spcBef>
                <a:spcPct val="20000"/>
              </a:spcBef>
              <a:spcAft>
                <a:spcPct val="0"/>
              </a:spcAft>
              <a:buClrTx/>
              <a:buSzTx/>
              <a:buFont typeface="Wingdings" pitchFamily="2" charset="2"/>
              <a:buNone/>
              <a:tabLst>
                <a:tab pos="6637338" algn="l"/>
              </a:tabLst>
              <a:defRPr/>
            </a:pPr>
            <a:endParaRPr kumimoji="0" lang="en-GB" sz="2800" b="1" i="0" u="sng" strike="noStrike" kern="1200" cap="none" spc="0" normalizeH="0" baseline="0" noProof="0" dirty="0">
              <a:ln>
                <a:noFill/>
              </a:ln>
              <a:solidFill>
                <a:srgbClr val="FFC000"/>
              </a:solidFill>
              <a:effectLst/>
              <a:uLnTx/>
              <a:uFillTx/>
              <a:latin typeface="Calibri" pitchFamily="34" charset="0"/>
              <a:ea typeface="ＭＳ Ｐゴシック" pitchFamily="34" charset="-128"/>
              <a:cs typeface="+mn-cs"/>
            </a:endParaRPr>
          </a:p>
        </p:txBody>
      </p:sp>
      <p:sp>
        <p:nvSpPr>
          <p:cNvPr id="9" name="ZoneTexte 8"/>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RISE 2019 Call</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373528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43" y="2204864"/>
            <a:ext cx="849266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627784" y="1156682"/>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RISE 2018 </a:t>
            </a:r>
            <a:r>
              <a:rPr kumimoji="0" lang="fr-FR" sz="2000" b="1" i="0" u="none"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Results</a:t>
            </a:r>
            <a:endParaRPr kumimoji="0" lang="fr-FR" sz="2000" b="1" i="0" u="none"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912642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6"/>
          <p:cNvGraphicFramePr>
            <a:graphicFrameLocks/>
          </p:cNvGraphicFramePr>
          <p:nvPr>
            <p:extLst/>
          </p:nvPr>
        </p:nvGraphicFramePr>
        <p:xfrm>
          <a:off x="803305" y="1811708"/>
          <a:ext cx="7357929" cy="39652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3"/>
          <p:cNvGraphicFramePr>
            <a:graphicFrameLocks noGrp="1"/>
          </p:cNvGraphicFramePr>
          <p:nvPr>
            <p:extLst/>
          </p:nvPr>
        </p:nvGraphicFramePr>
        <p:xfrm>
          <a:off x="755576" y="5877272"/>
          <a:ext cx="7086035" cy="539804"/>
        </p:xfrm>
        <a:graphic>
          <a:graphicData uri="http://schemas.openxmlformats.org/drawingml/2006/table">
            <a:tbl>
              <a:tblPr/>
              <a:tblGrid>
                <a:gridCol w="941609">
                  <a:extLst>
                    <a:ext uri="{9D8B030D-6E8A-4147-A177-3AD203B41FA5}">
                      <a16:colId xmlns:a16="http://schemas.microsoft.com/office/drawing/2014/main" xmlns="" val="20000"/>
                    </a:ext>
                  </a:extLst>
                </a:gridCol>
                <a:gridCol w="726393">
                  <a:extLst>
                    <a:ext uri="{9D8B030D-6E8A-4147-A177-3AD203B41FA5}">
                      <a16:colId xmlns:a16="http://schemas.microsoft.com/office/drawing/2014/main" xmlns="" val="20001"/>
                    </a:ext>
                  </a:extLst>
                </a:gridCol>
                <a:gridCol w="794759">
                  <a:extLst>
                    <a:ext uri="{9D8B030D-6E8A-4147-A177-3AD203B41FA5}">
                      <a16:colId xmlns:a16="http://schemas.microsoft.com/office/drawing/2014/main" xmlns="" val="20002"/>
                    </a:ext>
                  </a:extLst>
                </a:gridCol>
                <a:gridCol w="752029">
                  <a:extLst>
                    <a:ext uri="{9D8B030D-6E8A-4147-A177-3AD203B41FA5}">
                      <a16:colId xmlns:a16="http://schemas.microsoft.com/office/drawing/2014/main" xmlns="" val="20003"/>
                    </a:ext>
                  </a:extLst>
                </a:gridCol>
                <a:gridCol w="777668">
                  <a:extLst>
                    <a:ext uri="{9D8B030D-6E8A-4147-A177-3AD203B41FA5}">
                      <a16:colId xmlns:a16="http://schemas.microsoft.com/office/drawing/2014/main" xmlns="" val="20004"/>
                    </a:ext>
                  </a:extLst>
                </a:gridCol>
                <a:gridCol w="777667">
                  <a:extLst>
                    <a:ext uri="{9D8B030D-6E8A-4147-A177-3AD203B41FA5}">
                      <a16:colId xmlns:a16="http://schemas.microsoft.com/office/drawing/2014/main" xmlns="" val="20005"/>
                    </a:ext>
                  </a:extLst>
                </a:gridCol>
                <a:gridCol w="777667">
                  <a:extLst>
                    <a:ext uri="{9D8B030D-6E8A-4147-A177-3AD203B41FA5}">
                      <a16:colId xmlns:a16="http://schemas.microsoft.com/office/drawing/2014/main" xmlns="" val="20006"/>
                    </a:ext>
                  </a:extLst>
                </a:gridCol>
                <a:gridCol w="786213">
                  <a:extLst>
                    <a:ext uri="{9D8B030D-6E8A-4147-A177-3AD203B41FA5}">
                      <a16:colId xmlns:a16="http://schemas.microsoft.com/office/drawing/2014/main" xmlns="" val="20007"/>
                    </a:ext>
                  </a:extLst>
                </a:gridCol>
                <a:gridCol w="752030">
                  <a:extLst>
                    <a:ext uri="{9D8B030D-6E8A-4147-A177-3AD203B41FA5}">
                      <a16:colId xmlns:a16="http://schemas.microsoft.com/office/drawing/2014/main" xmlns="" val="20008"/>
                    </a:ext>
                  </a:extLst>
                </a:gridCol>
              </a:tblGrid>
              <a:tr h="269902">
                <a:tc>
                  <a:txBody>
                    <a:bodyPr/>
                    <a:lstStyle/>
                    <a:p>
                      <a:pPr algn="ctr" fontAlgn="b"/>
                      <a:r>
                        <a:rPr lang="en-GB" sz="1100" b="1" i="0" u="none" strike="noStrike" dirty="0">
                          <a:solidFill>
                            <a:srgbClr val="000000"/>
                          </a:solidFill>
                          <a:effectLst/>
                          <a:latin typeface="Calibri"/>
                        </a:rPr>
                        <a:t>Others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9902">
                <a:tc>
                  <a:txBody>
                    <a:bodyPr/>
                    <a:lstStyle/>
                    <a:p>
                      <a:pPr algn="ctr" fontAlgn="b"/>
                      <a:r>
                        <a:rPr lang="en-GB" sz="1100" b="1" i="0" u="none" strike="noStrike" dirty="0">
                          <a:solidFill>
                            <a:srgbClr val="000000"/>
                          </a:solidFill>
                          <a:effectLst/>
                          <a:latin typeface="Calibri"/>
                        </a:rPr>
                        <a:t>A-list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8" name="Explosion 1 7"/>
          <p:cNvSpPr/>
          <p:nvPr/>
        </p:nvSpPr>
        <p:spPr bwMode="auto">
          <a:xfrm>
            <a:off x="7306654" y="1726250"/>
            <a:ext cx="1469877" cy="1392965"/>
          </a:xfrm>
          <a:prstGeom prst="irregularSeal1">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fr-BE" sz="1200" b="1" i="0" u="none" strike="noStrike" kern="1200" cap="none" spc="0" normalizeH="0" baseline="0" noProof="0" dirty="0">
                <a:ln>
                  <a:noFill/>
                </a:ln>
                <a:solidFill>
                  <a:srgbClr val="FFFFFF"/>
                </a:solidFill>
                <a:effectLst/>
                <a:uLnTx/>
                <a:uFillTx/>
                <a:latin typeface="Verdana" pitchFamily="34" charset="0"/>
                <a:ea typeface="ＭＳ Ｐゴシック" pitchFamily="34" charset="-128"/>
                <a:cs typeface="+mn-cs"/>
              </a:rPr>
              <a:t>22,9% A </a:t>
            </a:r>
            <a:r>
              <a:rPr kumimoji="0" lang="fr-BE" sz="1200" b="1" i="0" u="none" strike="noStrike" kern="1200" cap="none" spc="0" normalizeH="0" baseline="0" noProof="0" dirty="0" err="1">
                <a:ln>
                  <a:noFill/>
                </a:ln>
                <a:solidFill>
                  <a:srgbClr val="FFFFFF"/>
                </a:solidFill>
                <a:effectLst/>
                <a:uLnTx/>
                <a:uFillTx/>
                <a:latin typeface="Verdana" pitchFamily="34" charset="0"/>
                <a:ea typeface="ＭＳ Ｐゴシック" pitchFamily="34" charset="-128"/>
                <a:cs typeface="+mn-cs"/>
              </a:rPr>
              <a:t>list</a:t>
            </a:r>
            <a:endParaRPr kumimoji="0" lang="en-GB" sz="1200" b="1" i="0" u="none" strike="noStrike" kern="1200" cap="none" spc="0" normalizeH="0" baseline="0" noProof="0" dirty="0">
              <a:ln>
                <a:noFill/>
              </a:ln>
              <a:solidFill>
                <a:srgbClr val="FFFFFF"/>
              </a:solidFill>
              <a:effectLst/>
              <a:uLnTx/>
              <a:uFillTx/>
              <a:latin typeface="Verdana" pitchFamily="34" charset="0"/>
              <a:ea typeface="ＭＳ Ｐゴシック" pitchFamily="34" charset="-128"/>
              <a:cs typeface="+mn-cs"/>
            </a:endParaRPr>
          </a:p>
        </p:txBody>
      </p:sp>
      <p:sp>
        <p:nvSpPr>
          <p:cNvPr id="9" name="Title 5"/>
          <p:cNvSpPr>
            <a:spLocks noGrp="1"/>
          </p:cNvSpPr>
          <p:nvPr>
            <p:ph type="title"/>
          </p:nvPr>
        </p:nvSpPr>
        <p:spPr>
          <a:xfrm>
            <a:off x="0" y="1187322"/>
            <a:ext cx="9143999" cy="461665"/>
          </a:xfrm>
          <a:solidFill>
            <a:schemeClr val="bg1"/>
          </a:solidFill>
          <a:ln>
            <a:noFill/>
          </a:ln>
          <a:extLst/>
        </p:spPr>
        <p:txBody>
          <a:bodyPr wrap="square">
            <a:spAutoFit/>
          </a:bodyPr>
          <a:lstStyle/>
          <a:p>
            <a:pPr algn="ctr" eaLnBrk="1" hangingPunct="1"/>
            <a:r>
              <a:rPr lang="en-GB" sz="2400" kern="1200" dirty="0">
                <a:solidFill>
                  <a:schemeClr val="tx1"/>
                </a:solidFill>
                <a:latin typeface="Verdana" pitchFamily="34" charset="0"/>
                <a:ea typeface="+mn-ea"/>
                <a:cs typeface="+mn-cs"/>
              </a:rPr>
              <a:t>RISE 2016: </a:t>
            </a:r>
            <a:r>
              <a:rPr lang="en-GB" altLang="en-US" sz="2400" dirty="0">
                <a:solidFill>
                  <a:schemeClr val="tx1"/>
                </a:solidFill>
              </a:rPr>
              <a:t>A-list – Success rates</a:t>
            </a:r>
            <a:endParaRPr lang="en-GB" sz="2400" kern="1200" dirty="0">
              <a:solidFill>
                <a:schemeClr val="tx1"/>
              </a:solidFill>
              <a:latin typeface="Verdana" pitchFamily="34" charset="0"/>
              <a:ea typeface="+mn-ea"/>
              <a:cs typeface="+mn-cs"/>
            </a:endParaRPr>
          </a:p>
        </p:txBody>
      </p:sp>
      <p:pic>
        <p:nvPicPr>
          <p:cNvPr id="11"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12"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13" name="Rectangle 1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491039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Verdana"/>
              <a:ea typeface="+mn-ea"/>
              <a:cs typeface="+mn-cs"/>
            </a:endParaRPr>
          </a:p>
        </p:txBody>
      </p:sp>
      <p:sp>
        <p:nvSpPr>
          <p:cNvPr id="6" name="Titre 1"/>
          <p:cNvSpPr>
            <a:spLocks noGrp="1"/>
          </p:cNvSpPr>
          <p:nvPr>
            <p:ph type="title"/>
          </p:nvPr>
        </p:nvSpPr>
        <p:spPr>
          <a:xfrm>
            <a:off x="2627784" y="911240"/>
            <a:ext cx="4232031" cy="620014"/>
          </a:xfrm>
        </p:spPr>
        <p:txBody>
          <a:bodyPr/>
          <a:lstStyle/>
          <a:p>
            <a:pPr algn="ctr"/>
            <a:r>
              <a:rPr lang="de-DE" altLang="en-US" kern="1200" dirty="0" smtClean="0">
                <a:latin typeface="Calibri" panose="020F0502020204030204" pitchFamily="34" charset="0"/>
              </a:rPr>
              <a:t>Size </a:t>
            </a:r>
            <a:r>
              <a:rPr lang="de-DE" altLang="en-US" kern="1200" dirty="0" err="1" smtClean="0">
                <a:latin typeface="Calibri" panose="020F0502020204030204" pitchFamily="34" charset="0"/>
              </a:rPr>
              <a:t>of</a:t>
            </a:r>
            <a:r>
              <a:rPr lang="de-DE" altLang="en-US" kern="1200" dirty="0" smtClean="0">
                <a:latin typeface="Calibri" panose="020F0502020204030204" pitchFamily="34" charset="0"/>
              </a:rPr>
              <a:t> </a:t>
            </a:r>
            <a:r>
              <a:rPr lang="de-DE" altLang="en-US" kern="1200" dirty="0" err="1" smtClean="0">
                <a:latin typeface="Calibri" panose="020F0502020204030204" pitchFamily="34" charset="0"/>
              </a:rPr>
              <a:t>projects</a:t>
            </a:r>
            <a:r>
              <a:rPr lang="de-DE" altLang="en-US" kern="1200" dirty="0" smtClean="0">
                <a:latin typeface="Calibri" panose="020F0502020204030204" pitchFamily="34" charset="0"/>
              </a:rPr>
              <a:t> - Budget</a:t>
            </a:r>
            <a:endParaRPr lang="fr-FR" dirty="0">
              <a:latin typeface="Calibr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186" y="1812387"/>
            <a:ext cx="7233138" cy="450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2408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Titre 1"/>
          <p:cNvSpPr>
            <a:spLocks noGrp="1"/>
          </p:cNvSpPr>
          <p:nvPr>
            <p:ph type="title"/>
          </p:nvPr>
        </p:nvSpPr>
        <p:spPr>
          <a:xfrm>
            <a:off x="2571339" y="836712"/>
            <a:ext cx="4232031" cy="936625"/>
          </a:xfrm>
        </p:spPr>
        <p:txBody>
          <a:bodyPr>
            <a:normAutofit fontScale="90000"/>
          </a:bodyPr>
          <a:lstStyle/>
          <a:p>
            <a:pPr algn="ctr"/>
            <a:r>
              <a:rPr lang="de-DE" altLang="en-US" kern="1200" dirty="0" err="1" smtClean="0">
                <a:latin typeface="Calibri" panose="020F0502020204030204" pitchFamily="34" charset="0"/>
              </a:rPr>
              <a:t>Secondment</a:t>
            </a:r>
            <a:r>
              <a:rPr lang="de-DE" altLang="en-US" kern="1200" dirty="0" smtClean="0">
                <a:latin typeface="Calibri" panose="020F0502020204030204" pitchFamily="34" charset="0"/>
              </a:rPr>
              <a:t> </a:t>
            </a:r>
            <a:r>
              <a:rPr lang="de-DE" altLang="en-US" kern="1200" dirty="0" err="1" smtClean="0">
                <a:latin typeface="Calibri" panose="020F0502020204030204" pitchFamily="34" charset="0"/>
              </a:rPr>
              <a:t>types</a:t>
            </a:r>
            <a:r>
              <a:rPr lang="de-DE" altLang="en-US" kern="1200" dirty="0" smtClean="0">
                <a:latin typeface="Calibri" panose="020F0502020204030204" pitchFamily="34" charset="0"/>
              </a:rPr>
              <a:t/>
            </a:r>
            <a:br>
              <a:rPr lang="de-DE" altLang="en-US" kern="1200" dirty="0" smtClean="0">
                <a:latin typeface="Calibri" panose="020F0502020204030204" pitchFamily="34" charset="0"/>
              </a:rPr>
            </a:br>
            <a:r>
              <a:rPr lang="de-DE" altLang="en-US" kern="1200" dirty="0" smtClean="0">
                <a:latin typeface="Calibri" panose="020F0502020204030204" pitchFamily="34" charset="0"/>
              </a:rPr>
              <a:t>in A-list </a:t>
            </a:r>
            <a:r>
              <a:rPr lang="de-DE" altLang="en-US" kern="1200" dirty="0" err="1" smtClean="0">
                <a:latin typeface="Calibri" panose="020F0502020204030204" pitchFamily="34" charset="0"/>
              </a:rPr>
              <a:t>proposals</a:t>
            </a:r>
            <a:endParaRPr lang="fr-FR" dirty="0">
              <a:latin typeface="Calibri" pitchFamily="34" charset="0"/>
            </a:endParaRP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807" y="2039815"/>
            <a:ext cx="7163096" cy="42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738826"/>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95536" y="2636912"/>
            <a:ext cx="8229600" cy="935037"/>
          </a:xfrm>
        </p:spPr>
        <p:txBody>
          <a:bodyPr/>
          <a:lstStyle/>
          <a:p>
            <a:pPr eaLnBrk="1" hangingPunct="1"/>
            <a:r>
              <a:rPr lang="en-GB" sz="3600" b="1" u="sng" dirty="0">
                <a:solidFill>
                  <a:srgbClr val="F7C943"/>
                </a:solidFill>
                <a:latin typeface="Calibri" pitchFamily="34" charset="0"/>
                <a:ea typeface="MS Gothic" pitchFamily="49" charset="-128"/>
              </a:rPr>
              <a:t>COFUND</a:t>
            </a:r>
          </a:p>
        </p:txBody>
      </p:sp>
      <p:pic>
        <p:nvPicPr>
          <p:cNvPr id="3"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4"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5" name="Rectangle 4"/>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latin typeface="Calibri" pitchFamily="34" charset="0"/>
            </a:endParaRPr>
          </a:p>
        </p:txBody>
      </p:sp>
      <p:sp>
        <p:nvSpPr>
          <p:cNvPr id="3" name="Espace réservé du contenu 2"/>
          <p:cNvSpPr>
            <a:spLocks noGrp="1"/>
          </p:cNvSpPr>
          <p:nvPr>
            <p:ph idx="1"/>
          </p:nvPr>
        </p:nvSpPr>
        <p:spPr/>
        <p:txBody>
          <a:bodyPr/>
          <a:lstStyle/>
          <a:p>
            <a:endParaRPr lang="fr-FR" dirty="0">
              <a:latin typeface="Calibri" pitchFamily="34" charset="0"/>
            </a:endParaRPr>
          </a:p>
        </p:txBody>
      </p:sp>
      <p:pic>
        <p:nvPicPr>
          <p:cNvPr id="174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742" y="1753219"/>
            <a:ext cx="8717203" cy="47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60648"/>
            <a:ext cx="936104" cy="650592"/>
          </a:xfrm>
          <a:prstGeom prst="rect">
            <a:avLst/>
          </a:prstGeom>
          <a:noFill/>
        </p:spPr>
      </p:pic>
      <p:pic>
        <p:nvPicPr>
          <p:cNvPr id="8"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60648"/>
            <a:ext cx="1422878" cy="748884"/>
          </a:xfrm>
          <a:prstGeom prst="rect">
            <a:avLst/>
          </a:prstGeom>
          <a:noFill/>
        </p:spPr>
      </p:pic>
      <p:sp>
        <p:nvSpPr>
          <p:cNvPr id="9" name="Rectangle 8"/>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2699792" y="980728"/>
            <a:ext cx="3261048" cy="43098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F7C943"/>
                </a:solidFill>
                <a:effectLst/>
                <a:uLnTx/>
                <a:uFillTx/>
                <a:latin typeface="Calibri" pitchFamily="34" charset="0"/>
                <a:ea typeface="MS Gothic" pitchFamily="49" charset="-128"/>
                <a:cs typeface="+mj-cs"/>
              </a:rPr>
              <a:t>General aspects</a:t>
            </a:r>
            <a:endParaRPr kumimoji="0" lang="en-GB" sz="2800" b="1" i="0" u="none" strike="noStrike" kern="1200" cap="none" spc="0" normalizeH="0" baseline="0" noProof="0" dirty="0">
              <a:ln>
                <a:noFill/>
              </a:ln>
              <a:solidFill>
                <a:srgbClr val="F7C943"/>
              </a:solidFill>
              <a:effectLst/>
              <a:uLnTx/>
              <a:uFillTx/>
              <a:latin typeface="Calibri" pitchFamily="34" charset="0"/>
              <a:ea typeface="MS Gothic" pitchFamily="49" charset="-128"/>
              <a:cs typeface="+mj-cs"/>
            </a:endParaRPr>
          </a:p>
        </p:txBody>
      </p:sp>
    </p:spTree>
    <p:extLst>
      <p:ext uri="{BB962C8B-B14F-4D97-AF65-F5344CB8AC3E}">
        <p14:creationId xmlns:p14="http://schemas.microsoft.com/office/powerpoint/2010/main" val="344380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7" name="Content Placeholder 2"/>
          <p:cNvSpPr>
            <a:spLocks noGrp="1"/>
          </p:cNvSpPr>
          <p:nvPr>
            <p:ph idx="1"/>
          </p:nvPr>
        </p:nvSpPr>
        <p:spPr>
          <a:xfrm>
            <a:off x="324000" y="1340768"/>
            <a:ext cx="8820000" cy="4962946"/>
          </a:xfrm>
        </p:spPr>
        <p:txBody>
          <a:bodyPr anchor="ctr">
            <a:normAutofit/>
          </a:bodyPr>
          <a:lstStyle/>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r>
              <a:rPr lang="en-US" dirty="0"/>
              <a:t>Mobility Rule</a:t>
            </a:r>
            <a:r>
              <a:rPr lang="en-US" b="0" dirty="0"/>
              <a:t>: researchers must not have resided or carried out their main activity (work, studies, etc.) in the country of the recruiting beneficiary for more than 12 months in the 3 years </a:t>
            </a:r>
            <a:endParaRPr lang="en-US" b="0" dirty="0" smtClean="0"/>
          </a:p>
          <a:p>
            <a:pPr marL="800100" lvl="3" indent="-342900" defTabSz="449263">
              <a:spcBef>
                <a:spcPct val="0"/>
              </a:spcBef>
              <a:spcAft>
                <a:spcPct val="30000"/>
              </a:spcAft>
              <a:buClr>
                <a:srgbClr val="0F5494"/>
              </a:buClr>
              <a:buSzPct val="100000"/>
              <a:buFont typeface="Wingdings" panose="05000000000000000000" pitchFamily="2" charset="2"/>
              <a:buChar char="§"/>
              <a:tabLst>
                <a:tab pos="1343025" algn="l"/>
              </a:tabLst>
              <a:defRPr/>
            </a:pPr>
            <a:r>
              <a:rPr lang="en-US" sz="1800" b="0" dirty="0" smtClean="0"/>
              <a:t>immediately </a:t>
            </a:r>
            <a:r>
              <a:rPr lang="en-US" sz="1800" b="0" dirty="0"/>
              <a:t>before the recruitment </a:t>
            </a:r>
            <a:r>
              <a:rPr lang="en-US" sz="1800" b="0" dirty="0" smtClean="0"/>
              <a:t>date (ITN)</a:t>
            </a:r>
          </a:p>
          <a:p>
            <a:pPr marL="800100" lvl="3" indent="-342900" defTabSz="449263">
              <a:spcBef>
                <a:spcPct val="0"/>
              </a:spcBef>
              <a:spcAft>
                <a:spcPct val="30000"/>
              </a:spcAft>
              <a:buClr>
                <a:srgbClr val="0F5494"/>
              </a:buClr>
              <a:buSzPct val="100000"/>
              <a:buFont typeface="Wingdings" panose="05000000000000000000" pitchFamily="2" charset="2"/>
              <a:buChar char="§"/>
              <a:tabLst>
                <a:tab pos="1343025" algn="l"/>
              </a:tabLst>
              <a:defRPr/>
            </a:pPr>
            <a:r>
              <a:rPr lang="en-US" sz="1800" dirty="0" smtClean="0"/>
              <a:t>Immediately before the call deadline (IF)</a:t>
            </a:r>
            <a:r>
              <a:rPr lang="en-US" sz="1800" b="0" dirty="0" smtClean="0"/>
              <a:t> </a:t>
            </a: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endParaRPr lang="en-US" sz="1700" b="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endParaRPr lang="en-US" sz="1700" b="0" dirty="0" smtClean="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endParaRPr lang="en-US" sz="1700" b="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endParaRPr lang="en-US" sz="1700" b="0" dirty="0" smtClean="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endParaRPr lang="en-US" sz="1700" b="0" dirty="0">
              <a:solidFill>
                <a:srgbClr val="000000"/>
              </a:solidFill>
              <a:latin typeface="Calibri" pitchFamily="34" charset="0"/>
              <a:ea typeface="MS Gothic" pitchFamily="49" charset="-128"/>
            </a:endParaRPr>
          </a:p>
          <a:p>
            <a:pPr marL="342900" lvl="2" indent="-342900" defTabSz="449263">
              <a:spcBef>
                <a:spcPct val="0"/>
              </a:spcBef>
              <a:spcAft>
                <a:spcPct val="30000"/>
              </a:spcAft>
              <a:buClr>
                <a:srgbClr val="0F5494"/>
              </a:buClr>
              <a:buSzPct val="100000"/>
              <a:buFont typeface="Wingdings" panose="05000000000000000000" pitchFamily="2" charset="2"/>
              <a:buChar char="Ø"/>
              <a:tabLst>
                <a:tab pos="1343025" algn="l"/>
              </a:tabLst>
              <a:defRPr/>
            </a:pPr>
            <a:endParaRPr lang="en-US" sz="1700" dirty="0">
              <a:solidFill>
                <a:srgbClr val="000000"/>
              </a:solidFill>
              <a:latin typeface="Calibri" pitchFamily="34" charset="0"/>
              <a:ea typeface="MS Gothic" pitchFamily="49" charset="-128"/>
            </a:endParaRPr>
          </a:p>
        </p:txBody>
      </p:sp>
      <p:sp>
        <p:nvSpPr>
          <p:cNvPr id="5" name="ZoneTexte 4"/>
          <p:cNvSpPr txBox="1"/>
          <p:nvPr/>
        </p:nvSpPr>
        <p:spPr>
          <a:xfrm>
            <a:off x="6084168" y="498390"/>
            <a:ext cx="2952328" cy="400110"/>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dirty="0">
              <a:ln>
                <a:noFill/>
              </a:ln>
              <a:solidFill>
                <a:srgbClr val="F7C943"/>
              </a:solidFill>
              <a:effectLst/>
              <a:uLnTx/>
              <a:uFillTx/>
              <a:latin typeface="Calibri"/>
              <a:ea typeface="ＭＳ Ｐゴシック" pitchFamily="34" charset="-128"/>
              <a:cs typeface="+mn-cs"/>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ZoneTexte 7"/>
          <p:cNvSpPr txBox="1"/>
          <p:nvPr/>
        </p:nvSpPr>
        <p:spPr>
          <a:xfrm>
            <a:off x="2555776" y="908720"/>
            <a:ext cx="4132538"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sng"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Mobility</a:t>
            </a:r>
            <a:r>
              <a:rPr kumimoji="0" lang="fr-FR" sz="2000" b="1" i="0" u="sng" strike="noStrike" kern="1200" cap="none" spc="0" normalizeH="0" baseline="0" noProof="0" dirty="0" smtClean="0">
                <a:ln>
                  <a:noFill/>
                </a:ln>
                <a:solidFill>
                  <a:srgbClr val="F7C943"/>
                </a:solidFill>
                <a:effectLst/>
                <a:uLnTx/>
                <a:uFillTx/>
                <a:latin typeface="Tahoma" pitchFamily="34" charset="0"/>
                <a:ea typeface="ＭＳ Ｐゴシック" pitchFamily="34" charset="-128"/>
                <a:cs typeface="+mn-cs"/>
              </a:rPr>
              <a:t> </a:t>
            </a:r>
            <a:r>
              <a:rPr kumimoji="0" lang="fr-FR" sz="2000" b="1" i="0" u="sng" strike="noStrike" kern="1200" cap="none" spc="0" normalizeH="0" baseline="0" noProof="0" dirty="0" err="1" smtClean="0">
                <a:ln>
                  <a:noFill/>
                </a:ln>
                <a:solidFill>
                  <a:srgbClr val="F7C943"/>
                </a:solidFill>
                <a:effectLst/>
                <a:uLnTx/>
                <a:uFillTx/>
                <a:latin typeface="Tahoma" pitchFamily="34" charset="0"/>
                <a:ea typeface="ＭＳ Ｐゴシック" pitchFamily="34" charset="-128"/>
                <a:cs typeface="+mn-cs"/>
              </a:rPr>
              <a:t>Rule</a:t>
            </a:r>
            <a:endParaRPr kumimoji="0" lang="fr-FR" sz="2000" b="1" i="0" u="sng" strike="noStrike" kern="1200" cap="none" spc="0" normalizeH="0" baseline="0" noProof="0" dirty="0">
              <a:ln>
                <a:noFill/>
              </a:ln>
              <a:solidFill>
                <a:srgbClr val="F7C943"/>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739806518"/>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Content Placeholder 2"/>
          <p:cNvSpPr>
            <a:spLocks noGrp="1"/>
          </p:cNvSpPr>
          <p:nvPr>
            <p:ph idx="1"/>
          </p:nvPr>
        </p:nvSpPr>
        <p:spPr>
          <a:xfrm>
            <a:off x="395536" y="1556792"/>
            <a:ext cx="8414336" cy="4824536"/>
          </a:xfrm>
        </p:spPr>
        <p:txBody>
          <a:bodyPr anchor="ctr">
            <a:normAutofit fontScale="92500" lnSpcReduction="10000"/>
          </a:bodyPr>
          <a:lstStyle/>
          <a:p>
            <a:pPr algn="just" defTabSz="449263" fontAlgn="auto">
              <a:spcBef>
                <a:spcPts val="0"/>
              </a:spcBef>
              <a:spcAft>
                <a:spcPts val="600"/>
              </a:spcAft>
              <a:buClr>
                <a:srgbClr val="000000"/>
              </a:buClr>
            </a:pPr>
            <a:r>
              <a:rPr lang="fr-BE" sz="1800" dirty="0">
                <a:solidFill>
                  <a:srgbClr val="FFD13F"/>
                </a:solidFill>
                <a:latin typeface="Calibri"/>
                <a:ea typeface="MS Gothic" pitchFamily="49" charset="-128"/>
                <a:cs typeface="Arial" pitchFamily="34" charset="0"/>
              </a:rPr>
              <a:t>Objectives</a:t>
            </a:r>
            <a:endParaRPr lang="en-GB" sz="1800" dirty="0">
              <a:solidFill>
                <a:srgbClr val="FFD13F"/>
              </a:solidFill>
              <a:latin typeface="Calibri"/>
              <a:ea typeface="MS Gothic" pitchFamily="49" charset="-128"/>
              <a:cs typeface="Arial" pitchFamily="34" charset="0"/>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to stimulate regional, national or international programmes </a:t>
            </a:r>
            <a:r>
              <a:rPr lang="en-GB" sz="1800" b="1" dirty="0">
                <a:latin typeface="Calibri" pitchFamily="34" charset="0"/>
                <a:cs typeface="Calibri" pitchFamily="34" charset="0"/>
              </a:rPr>
              <a:t>to foster excellence in researchers' training, mobility and career development</a:t>
            </a:r>
            <a:endParaRPr lang="en-GB" sz="1800" b="1" dirty="0">
              <a:latin typeface="Calibri"/>
              <a:ea typeface="ＭＳ Ｐゴシック" pitchFamily="34" charset="-128"/>
            </a:endParaRPr>
          </a:p>
          <a:p>
            <a:pPr marL="357188" lvl="2" indent="-357188" algn="just" defTabSz="449263" fontAlgn="auto">
              <a:spcBef>
                <a:spcPts val="0"/>
              </a:spcBef>
              <a:spcAft>
                <a:spcPts val="600"/>
              </a:spcAft>
              <a:buClr>
                <a:srgbClr val="000000"/>
              </a:buClr>
              <a:buFont typeface="Arial" charset="0"/>
              <a:buNone/>
            </a:pPr>
            <a:r>
              <a:rPr lang="en-GB" sz="1800" dirty="0">
                <a:solidFill>
                  <a:srgbClr val="FFD13F"/>
                </a:solidFill>
                <a:latin typeface="Calibri"/>
                <a:ea typeface="MS Gothic" pitchFamily="49" charset="-128"/>
                <a:cs typeface="Arial" pitchFamily="34" charset="0"/>
              </a:rPr>
              <a:t>Scope</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Co-funding new or existing regional, national, and international programmes to open up to, and provide for, </a:t>
            </a:r>
            <a:r>
              <a:rPr lang="en-GB" sz="1800" b="1" dirty="0">
                <a:latin typeface="Calibri" pitchFamily="34" charset="0"/>
                <a:cs typeface="Calibri" pitchFamily="34" charset="0"/>
              </a:rPr>
              <a:t>international, </a:t>
            </a:r>
            <a:r>
              <a:rPr lang="en-GB" sz="1800" b="1" dirty="0" err="1">
                <a:latin typeface="Calibri" pitchFamily="34" charset="0"/>
                <a:cs typeface="Calibri" pitchFamily="34" charset="0"/>
              </a:rPr>
              <a:t>intersectoral</a:t>
            </a:r>
            <a:r>
              <a:rPr lang="en-GB" sz="1800" b="1" dirty="0">
                <a:latin typeface="Calibri" pitchFamily="34" charset="0"/>
                <a:cs typeface="Calibri" pitchFamily="34" charset="0"/>
              </a:rPr>
              <a:t> and </a:t>
            </a:r>
            <a:r>
              <a:rPr lang="en-GB" sz="1800" b="1" dirty="0" err="1">
                <a:latin typeface="Calibri" pitchFamily="34" charset="0"/>
                <a:cs typeface="Calibri" pitchFamily="34" charset="0"/>
              </a:rPr>
              <a:t>interdicisplinary</a:t>
            </a:r>
            <a:r>
              <a:rPr lang="en-GB" sz="1800" b="1" dirty="0">
                <a:latin typeface="Calibri" pitchFamily="34" charset="0"/>
                <a:cs typeface="Calibri" pitchFamily="34" charset="0"/>
              </a:rPr>
              <a:t> research training</a:t>
            </a:r>
            <a:r>
              <a:rPr lang="en-GB" sz="1800" dirty="0">
                <a:latin typeface="Calibri" pitchFamily="34" charset="0"/>
                <a:cs typeface="Calibri" pitchFamily="34" charset="0"/>
              </a:rPr>
              <a:t>, as well as </a:t>
            </a:r>
            <a:r>
              <a:rPr lang="en-GB" sz="1800" b="1" dirty="0">
                <a:latin typeface="Calibri" pitchFamily="34" charset="0"/>
                <a:cs typeface="Calibri" pitchFamily="34" charset="0"/>
              </a:rPr>
              <a:t>transnational and cross-sector mobility of researchers at all stages of their career</a:t>
            </a:r>
            <a:endParaRPr lang="en-GB" sz="1800" b="1" dirty="0">
              <a:latin typeface="Calibri"/>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Possibilities of synergies with structural funds</a:t>
            </a:r>
            <a:endParaRPr lang="en-GB" sz="1800" dirty="0">
              <a:latin typeface="Calibri"/>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Doctoral Programmes (for ESR) and Fellowship Programmes (for ER)</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b="1" dirty="0">
                <a:latin typeface="Calibri" pitchFamily="34" charset="0"/>
                <a:cs typeface="Calibri" pitchFamily="34" charset="0"/>
              </a:rPr>
              <a:t>Researchers to comply with the mobility rules of the MSCA</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Minimum support for researchers: 3 months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Implemented by </a:t>
            </a:r>
            <a:r>
              <a:rPr lang="en-GB" sz="1800" b="1" dirty="0">
                <a:latin typeface="Calibri" pitchFamily="34" charset="0"/>
                <a:cs typeface="Calibri" pitchFamily="34" charset="0"/>
              </a:rPr>
              <a:t>a sole beneficiary</a:t>
            </a:r>
            <a:endParaRPr lang="en-GB" sz="1800" b="1" dirty="0">
              <a:latin typeface="Calibri"/>
              <a:ea typeface="ＭＳ Ｐゴシック" pitchFamily="34" charset="-128"/>
            </a:endParaRPr>
          </a:p>
          <a:p>
            <a:pPr marL="357188" lvl="2" indent="-357188" algn="just" defTabSz="449263" fontAlgn="auto">
              <a:spcBef>
                <a:spcPts val="0"/>
              </a:spcBef>
              <a:spcAft>
                <a:spcPts val="600"/>
              </a:spcAft>
              <a:buClr>
                <a:srgbClr val="000000"/>
              </a:buClr>
              <a:buFont typeface="Arial" charset="0"/>
              <a:buNone/>
            </a:pPr>
            <a:r>
              <a:rPr lang="en-GB" sz="1800" dirty="0">
                <a:solidFill>
                  <a:srgbClr val="FFD13F"/>
                </a:solidFill>
                <a:latin typeface="Calibri"/>
                <a:ea typeface="MS Gothic" pitchFamily="49" charset="-128"/>
                <a:cs typeface="Arial" pitchFamily="34" charset="0"/>
              </a:rPr>
              <a:t>Expected Impact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GB" sz="1800" dirty="0">
                <a:latin typeface="Calibri" pitchFamily="34" charset="0"/>
                <a:cs typeface="Calibri" pitchFamily="34" charset="0"/>
              </a:rPr>
              <a:t>to exploit synergies between European Union actions and those at regional, national, and </a:t>
            </a:r>
            <a:r>
              <a:rPr lang="en-GB" sz="1700" dirty="0">
                <a:latin typeface="Arial" pitchFamily="34" charset="0"/>
                <a:ea typeface="MS Gothic" pitchFamily="49" charset="-128"/>
                <a:cs typeface="Arial" pitchFamily="34" charset="0"/>
              </a:rPr>
              <a:t>international level, and leverage funding</a:t>
            </a:r>
          </a:p>
          <a:p>
            <a:pPr marL="0" indent="0" algn="just" defTabSz="449263">
              <a:spcBef>
                <a:spcPts val="0"/>
              </a:spcBef>
              <a:spcAft>
                <a:spcPts val="600"/>
              </a:spcAft>
              <a:buClr>
                <a:srgbClr val="000000"/>
              </a:buClr>
            </a:pPr>
            <a:endParaRPr lang="en-GB" sz="1700" i="0" dirty="0">
              <a:latin typeface="Arial" pitchFamily="34" charset="0"/>
              <a:ea typeface="MS Gothic" pitchFamily="49" charset="-128"/>
              <a:cs typeface="Arial" pitchFamily="34" charset="0"/>
            </a:endParaRPr>
          </a:p>
        </p:txBody>
      </p:sp>
      <p:sp>
        <p:nvSpPr>
          <p:cNvPr id="5" name="ZoneTexte 4"/>
          <p:cNvSpPr txBox="1"/>
          <p:nvPr/>
        </p:nvSpPr>
        <p:spPr>
          <a:xfrm>
            <a:off x="6084168" y="498390"/>
            <a:ext cx="2952328" cy="400110"/>
          </a:xfrm>
          <a:prstGeom prst="rect">
            <a:avLst/>
          </a:prstGeom>
          <a:noFill/>
        </p:spPr>
        <p:txBody>
          <a:bodyPr wrap="square" rtlCol="0" anchor="ctr">
            <a:spAutoFit/>
          </a:bodyPr>
          <a:lstStyle/>
          <a:p>
            <a:pPr algn="ctr"/>
            <a:r>
              <a:rPr lang="fr-FR" sz="2000" b="1" dirty="0">
                <a:solidFill>
                  <a:srgbClr val="F7C943"/>
                </a:solidFill>
                <a:latin typeface="+mn-lt"/>
              </a:rPr>
              <a:t>COFUND</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980728"/>
            <a:ext cx="3261048" cy="430981"/>
          </a:xfrm>
        </p:spPr>
        <p:txBody>
          <a:bodyPr>
            <a:noAutofit/>
          </a:bodyPr>
          <a:lstStyle/>
          <a:p>
            <a:pPr fontAlgn="auto">
              <a:spcBef>
                <a:spcPts val="0"/>
              </a:spcBef>
              <a:spcAft>
                <a:spcPts val="0"/>
              </a:spcAft>
            </a:pPr>
            <a:r>
              <a:rPr lang="en-GB" sz="2800" dirty="0">
                <a:solidFill>
                  <a:srgbClr val="FFD13F"/>
                </a:solidFill>
                <a:latin typeface="Calibri" panose="020F0502020204030204" pitchFamily="34" charset="0"/>
              </a:rPr>
              <a:t>Main features (1/4)</a:t>
            </a: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1009532"/>
            <a:ext cx="3261048" cy="430981"/>
          </a:xfrm>
        </p:spPr>
        <p:txBody>
          <a:bodyPr>
            <a:noAutofit/>
          </a:bodyPr>
          <a:lstStyle/>
          <a:p>
            <a:r>
              <a:rPr lang="en-GB" sz="2800" dirty="0">
                <a:solidFill>
                  <a:srgbClr val="FFD13F"/>
                </a:solidFill>
                <a:latin typeface="Calibri" panose="020F0502020204030204" pitchFamily="34" charset="0"/>
              </a:rPr>
              <a:t>Main features </a:t>
            </a:r>
            <a:r>
              <a:rPr lang="en-GB" sz="2800" dirty="0" smtClean="0">
                <a:solidFill>
                  <a:srgbClr val="FFD13F"/>
                </a:solidFill>
                <a:latin typeface="Calibri" panose="020F0502020204030204" pitchFamily="34" charset="0"/>
              </a:rPr>
              <a:t>(2/4</a:t>
            </a:r>
            <a:r>
              <a:rPr lang="en-GB" sz="2800" dirty="0">
                <a:solidFill>
                  <a:srgbClr val="FFD13F"/>
                </a:solidFill>
                <a:latin typeface="Calibri" panose="020F0502020204030204" pitchFamily="34" charset="0"/>
              </a:rPr>
              <a:t>)</a:t>
            </a:r>
            <a:endParaRPr lang="en-GB" sz="2800" b="1" dirty="0">
              <a:solidFill>
                <a:srgbClr val="F7C943"/>
              </a:solidFill>
              <a:latin typeface="Calibri" pitchFamily="34" charset="0"/>
              <a:ea typeface="MS Gothic" pitchFamily="49" charset="-128"/>
            </a:endParaRPr>
          </a:p>
        </p:txBody>
      </p:sp>
      <p:sp>
        <p:nvSpPr>
          <p:cNvPr id="10" name="Content Placeholder 2"/>
          <p:cNvSpPr>
            <a:spLocks noGrp="1"/>
          </p:cNvSpPr>
          <p:nvPr/>
        </p:nvSpPr>
        <p:spPr>
          <a:xfrm>
            <a:off x="323528" y="1556792"/>
            <a:ext cx="8657280" cy="423995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None/>
              <a:defRPr sz="3000" b="1" i="0" kern="1200" baseline="0">
                <a:solidFill>
                  <a:srgbClr val="0F5494"/>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400" b="0" i="1" kern="1200" baseline="0">
                <a:solidFill>
                  <a:srgbClr val="0F5494"/>
                </a:solidFill>
                <a:latin typeface="Verdana" pitchFamily="34" charset="0"/>
                <a:ea typeface="+mn-ea"/>
                <a:cs typeface="+mn-cs"/>
              </a:defRPr>
            </a:lvl2pPr>
            <a:lvl3pPr marL="1143000" indent="-228600" algn="l" defTabSz="914400" rtl="0" eaLnBrk="1" latinLnBrk="0" hangingPunct="1">
              <a:spcBef>
                <a:spcPct val="20000"/>
              </a:spcBef>
              <a:buClr>
                <a:srgbClr val="009FBA"/>
              </a:buClr>
              <a:buSzPct val="140000"/>
              <a:buFont typeface="Arial" pitchFamily="34" charset="0"/>
              <a:buChar char="•"/>
              <a:defRPr sz="2000" b="1" i="0" kern="1200" baseline="0">
                <a:solidFill>
                  <a:srgbClr val="0F5494"/>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rgbClr val="0F5494"/>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49263">
              <a:spcBef>
                <a:spcPts val="0"/>
              </a:spcBef>
              <a:spcAft>
                <a:spcPts val="600"/>
              </a:spcAft>
              <a:buClr>
                <a:srgbClr val="000000"/>
              </a:buClr>
            </a:pPr>
            <a:r>
              <a:rPr lang="fr-FR" sz="1900" dirty="0">
                <a:solidFill>
                  <a:srgbClr val="F7C943"/>
                </a:solidFill>
                <a:ea typeface="MS Gothic" pitchFamily="49" charset="-128"/>
              </a:rPr>
              <a:t>Budget</a:t>
            </a:r>
            <a:endParaRPr lang="en-GB"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€ 80 Million in </a:t>
            </a:r>
            <a:r>
              <a:rPr lang="en-US" sz="1800" dirty="0" smtClean="0">
                <a:latin typeface="Calibri" pitchFamily="34" charset="0"/>
                <a:cs typeface="Calibri" pitchFamily="34" charset="0"/>
              </a:rPr>
              <a:t>2018 </a:t>
            </a:r>
            <a:r>
              <a:rPr lang="en-US" sz="1800" dirty="0">
                <a:latin typeface="Calibri" pitchFamily="34" charset="0"/>
                <a:cs typeface="Calibri" pitchFamily="34" charset="0"/>
              </a:rPr>
              <a:t>(€ 30 Million reserved for Doctoral </a:t>
            </a:r>
            <a:r>
              <a:rPr lang="en-US" sz="1800" dirty="0" err="1">
                <a:latin typeface="Calibri" pitchFamily="34" charset="0"/>
                <a:cs typeface="Calibri" pitchFamily="34" charset="0"/>
              </a:rPr>
              <a:t>Programmes</a:t>
            </a:r>
            <a:r>
              <a:rPr lang="en-US" sz="1800" dirty="0">
                <a:latin typeface="Calibri" pitchFamily="34" charset="0"/>
                <a:cs typeface="Calibri" pitchFamily="34" charset="0"/>
              </a:rPr>
              <a: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cs typeface="Calibri" pitchFamily="34" charset="0"/>
              </a:rPr>
              <a:t>Maximum € 10 Million per single </a:t>
            </a:r>
            <a:r>
              <a:rPr lang="fr-FR" sz="1800" dirty="0" err="1">
                <a:latin typeface="Calibri" pitchFamily="34" charset="0"/>
                <a:cs typeface="Calibri" pitchFamily="34" charset="0"/>
              </a:rPr>
              <a:t>applicant</a:t>
            </a:r>
            <a:r>
              <a:rPr lang="fr-FR" sz="1800" dirty="0">
                <a:latin typeface="Calibri" pitchFamily="34" charset="0"/>
                <a:cs typeface="Calibri" pitchFamily="34" charset="0"/>
              </a:rPr>
              <a:t> per call</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ea typeface="ＭＳ Ｐゴシック" pitchFamily="34" charset="-128"/>
              </a:rPr>
              <a:t>EU contribution to </a:t>
            </a:r>
            <a:r>
              <a:rPr lang="fr-FR" sz="1800" dirty="0" err="1">
                <a:latin typeface="Calibri" pitchFamily="34" charset="0"/>
                <a:ea typeface="ＭＳ Ｐゴシック" pitchFamily="34" charset="-128"/>
              </a:rPr>
              <a:t>cover</a:t>
            </a:r>
            <a:r>
              <a:rPr lang="fr-FR" sz="1800" dirty="0">
                <a:latin typeface="Calibri" pitchFamily="34" charset="0"/>
                <a:ea typeface="ＭＳ Ｐゴシック" pitchFamily="34" charset="-128"/>
              </a:rPr>
              <a:t> living </a:t>
            </a:r>
            <a:r>
              <a:rPr lang="fr-FR" sz="1800" dirty="0" err="1">
                <a:latin typeface="Calibri" pitchFamily="34" charset="0"/>
                <a:ea typeface="ＭＳ Ｐゴシック" pitchFamily="34" charset="-128"/>
              </a:rPr>
              <a:t>allowances</a:t>
            </a:r>
            <a:r>
              <a:rPr lang="fr-FR" sz="1800" dirty="0">
                <a:latin typeface="Calibri" pitchFamily="34" charset="0"/>
                <a:ea typeface="ＭＳ Ｐゴシック" pitchFamily="34" charset="-128"/>
              </a:rPr>
              <a:t> for </a:t>
            </a:r>
            <a:r>
              <a:rPr lang="fr-FR" sz="1800" dirty="0" err="1">
                <a:latin typeface="Calibri" pitchFamily="34" charset="0"/>
                <a:ea typeface="ＭＳ Ｐゴシック" pitchFamily="34" charset="-128"/>
              </a:rPr>
              <a:t>researchers</a:t>
            </a:r>
            <a:r>
              <a:rPr lang="fr-FR" sz="1800" dirty="0">
                <a:latin typeface="Calibri" pitchFamily="34" charset="0"/>
                <a:ea typeface="ＭＳ Ｐゴシック" pitchFamily="34" charset="-128"/>
              </a:rPr>
              <a:t> and management </a:t>
            </a:r>
            <a:r>
              <a:rPr lang="fr-FR" sz="1800" dirty="0" err="1">
                <a:latin typeface="Calibri" pitchFamily="34" charset="0"/>
                <a:ea typeface="ＭＳ Ｐゴシック" pitchFamily="34" charset="-128"/>
              </a:rPr>
              <a:t>costs</a:t>
            </a:r>
            <a:endParaRPr lang="fr-FR" sz="1800" dirty="0">
              <a:latin typeface="Calibri" pitchFamily="34" charset="0"/>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ea typeface="ＭＳ Ｐゴシック" pitchFamily="34" charset="-128"/>
              </a:rPr>
              <a:t>50% </a:t>
            </a:r>
            <a:r>
              <a:rPr lang="fr-FR" sz="1800" dirty="0" err="1">
                <a:latin typeface="Calibri" pitchFamily="34" charset="0"/>
                <a:ea typeface="ＭＳ Ｐゴシック" pitchFamily="34" charset="-128"/>
              </a:rPr>
              <a:t>co</a:t>
            </a:r>
            <a:r>
              <a:rPr lang="fr-FR" sz="1800" dirty="0">
                <a:latin typeface="Calibri" pitchFamily="34" charset="0"/>
                <a:ea typeface="ＭＳ Ｐゴシック" pitchFamily="34" charset="-128"/>
              </a:rPr>
              <a:t>-</a:t>
            </a:r>
            <a:r>
              <a:rPr lang="fr-FR" sz="1800" dirty="0" err="1">
                <a:latin typeface="Calibri" pitchFamily="34" charset="0"/>
                <a:ea typeface="ＭＳ Ｐゴシック" pitchFamily="34" charset="-128"/>
              </a:rPr>
              <a:t>funding</a:t>
            </a:r>
            <a:r>
              <a:rPr lang="fr-FR" sz="1800" dirty="0">
                <a:latin typeface="Calibri" pitchFamily="34" charset="0"/>
                <a:ea typeface="ＭＳ Ｐゴシック" pitchFamily="34" charset="-128"/>
              </a:rPr>
              <a:t> for </a:t>
            </a:r>
            <a:r>
              <a:rPr lang="fr-FR" sz="1800" dirty="0" err="1">
                <a:latin typeface="Calibri" pitchFamily="34" charset="0"/>
                <a:ea typeface="ＭＳ Ｐゴシック" pitchFamily="34" charset="-128"/>
              </a:rPr>
              <a:t>established</a:t>
            </a:r>
            <a:r>
              <a:rPr lang="fr-FR" sz="1800" dirty="0">
                <a:latin typeface="Calibri" pitchFamily="34" charset="0"/>
                <a:ea typeface="ＭＳ Ｐゴシック" pitchFamily="34" charset="-128"/>
              </a:rPr>
              <a:t> unit </a:t>
            </a:r>
            <a:r>
              <a:rPr lang="fr-FR" sz="1800" dirty="0" err="1">
                <a:latin typeface="Calibri" pitchFamily="34" charset="0"/>
                <a:ea typeface="ＭＳ Ｐゴシック" pitchFamily="34" charset="-128"/>
              </a:rPr>
              <a:t>costs</a:t>
            </a:r>
            <a:endParaRPr lang="fr-FR" sz="1800" dirty="0">
              <a:latin typeface="Calibri" pitchFamily="34" charset="0"/>
              <a:ea typeface="ＭＳ Ｐゴシック" pitchFamily="34"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fr-FR" sz="1800" dirty="0">
                <a:latin typeface="Calibri" pitchFamily="34" charset="0"/>
                <a:ea typeface="ＭＳ Ｐゴシック" pitchFamily="34" charset="-128"/>
              </a:rPr>
              <a:t>Minimum living </a:t>
            </a:r>
            <a:r>
              <a:rPr lang="fr-FR" sz="1800" dirty="0" err="1">
                <a:latin typeface="Calibri" pitchFamily="34" charset="0"/>
                <a:ea typeface="ＭＳ Ｐゴシック" pitchFamily="34" charset="-128"/>
              </a:rPr>
              <a:t>allowance</a:t>
            </a:r>
            <a:r>
              <a:rPr lang="fr-FR" sz="1800" dirty="0">
                <a:latin typeface="Calibri" pitchFamily="34" charset="0"/>
                <a:ea typeface="ＭＳ Ｐゴシック" pitchFamily="34" charset="-128"/>
              </a:rPr>
              <a:t> </a:t>
            </a:r>
            <a:r>
              <a:rPr lang="fr-FR" sz="1800" dirty="0" err="1">
                <a:latin typeface="Calibri" pitchFamily="34" charset="0"/>
                <a:ea typeface="ＭＳ Ｐゴシック" pitchFamily="34" charset="-128"/>
              </a:rPr>
              <a:t>established</a:t>
            </a:r>
            <a:r>
              <a:rPr lang="fr-FR" sz="1800" dirty="0">
                <a:latin typeface="Calibri" pitchFamily="34" charset="0"/>
                <a:ea typeface="ＭＳ Ｐゴシック" pitchFamily="34" charset="-128"/>
              </a:rPr>
              <a:t> in the WP</a:t>
            </a:r>
            <a:endParaRPr lang="en-GB" sz="1800" dirty="0">
              <a:latin typeface="Calibri"/>
              <a:ea typeface="ＭＳ Ｐゴシック" pitchFamily="34" charset="-128"/>
            </a:endParaRPr>
          </a:p>
          <a:p>
            <a:pPr marL="0" indent="0" algn="just" defTabSz="449263">
              <a:spcBef>
                <a:spcPts val="0"/>
              </a:spcBef>
              <a:spcAft>
                <a:spcPts val="600"/>
              </a:spcAft>
              <a:buClr>
                <a:srgbClr val="000000"/>
              </a:buClr>
            </a:pPr>
            <a:r>
              <a:rPr lang="fr-FR" sz="1900" dirty="0" err="1">
                <a:solidFill>
                  <a:srgbClr val="F7C943"/>
                </a:solidFill>
                <a:ea typeface="MS Gothic" pitchFamily="49" charset="-128"/>
              </a:rPr>
              <a:t>Duration</a:t>
            </a:r>
            <a:endParaRPr lang="en-US"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b="1" dirty="0">
                <a:latin typeface="Calibri" pitchFamily="34" charset="0"/>
                <a:cs typeface="Calibri" pitchFamily="34" charset="0"/>
              </a:rPr>
              <a:t>Minimum 3 years, maximum 5 years </a:t>
            </a:r>
            <a:r>
              <a:rPr lang="en-US" sz="1800" dirty="0">
                <a:latin typeface="Calibri" pitchFamily="34" charset="0"/>
                <a:cs typeface="Calibri" pitchFamily="34" charset="0"/>
              </a:rPr>
              <a:t>(including the time taken to publish call and recruit researchers)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Fellowships: minimum 3 months</a:t>
            </a:r>
          </a:p>
          <a:p>
            <a:pPr marL="0" indent="0" algn="just" defTabSz="449263">
              <a:spcBef>
                <a:spcPts val="0"/>
              </a:spcBef>
              <a:spcAft>
                <a:spcPts val="600"/>
              </a:spcAft>
              <a:buClr>
                <a:srgbClr val="000000"/>
              </a:buClr>
            </a:pPr>
            <a:endParaRPr lang="en-US" sz="1800" dirty="0">
              <a:latin typeface="+mn-lt"/>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Content Placeholder 2"/>
          <p:cNvSpPr>
            <a:spLocks noGrp="1"/>
          </p:cNvSpPr>
          <p:nvPr>
            <p:ph idx="1"/>
          </p:nvPr>
        </p:nvSpPr>
        <p:spPr>
          <a:xfrm>
            <a:off x="216496" y="1816248"/>
            <a:ext cx="8820000" cy="4752529"/>
          </a:xfrm>
        </p:spPr>
        <p:txBody>
          <a:bodyPr anchor="ctr"/>
          <a:lstStyle/>
          <a:p>
            <a:pPr marL="0" indent="0" algn="just" defTabSz="449263">
              <a:spcBef>
                <a:spcPts val="0"/>
              </a:spcBef>
              <a:spcAft>
                <a:spcPts val="600"/>
              </a:spcAft>
              <a:buClr>
                <a:srgbClr val="000000"/>
              </a:buClr>
            </a:pPr>
            <a:r>
              <a:rPr lang="fr-BE" sz="1900" dirty="0">
                <a:solidFill>
                  <a:srgbClr val="F7C943"/>
                </a:solidFill>
                <a:ea typeface="MS Gothic" pitchFamily="49" charset="-128"/>
              </a:rPr>
              <a:t>Doctoral Programmes</a:t>
            </a:r>
            <a:endParaRPr lang="en-GB"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Training follows the EU Principles on </a:t>
            </a:r>
            <a:r>
              <a:rPr lang="en-US" sz="1800" b="1" dirty="0">
                <a:latin typeface="Calibri" pitchFamily="34" charset="0"/>
                <a:cs typeface="Calibri" pitchFamily="34" charset="0"/>
              </a:rPr>
              <a:t>Innovative Doctoral Training</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Collaboration with a wider set of partners, </a:t>
            </a:r>
            <a:r>
              <a:rPr lang="en-US" sz="1800" b="1" dirty="0">
                <a:latin typeface="Calibri" pitchFamily="34" charset="0"/>
                <a:cs typeface="Calibri" pitchFamily="34" charset="0"/>
              </a:rPr>
              <a:t>including from the non-academic sector</a:t>
            </a:r>
            <a:r>
              <a:rPr lang="en-US" sz="1800" dirty="0">
                <a:latin typeface="Calibri" pitchFamily="34" charset="0"/>
                <a:cs typeface="Calibri" pitchFamily="34" charset="0"/>
              </a:rPr>
              <a:t>, which may provide hosting or </a:t>
            </a:r>
            <a:r>
              <a:rPr lang="en-US" sz="1800" dirty="0" err="1">
                <a:latin typeface="Calibri" pitchFamily="34" charset="0"/>
                <a:cs typeface="Calibri" pitchFamily="34" charset="0"/>
              </a:rPr>
              <a:t>secondment</a:t>
            </a:r>
            <a:r>
              <a:rPr lang="en-US" sz="1800" dirty="0">
                <a:latin typeface="Calibri" pitchFamily="34" charset="0"/>
                <a:cs typeface="Calibri" pitchFamily="34" charset="0"/>
              </a:rPr>
              <a:t> opportunities or training</a:t>
            </a:r>
            <a:endParaRPr lang="en-GB" sz="1800" dirty="0">
              <a:latin typeface="Calibri"/>
              <a:ea typeface="ＭＳ Ｐゴシック" pitchFamily="34" charset="-128"/>
            </a:endParaRPr>
          </a:p>
          <a:p>
            <a:pPr marL="0" indent="0" algn="just" defTabSz="449263">
              <a:spcBef>
                <a:spcPts val="0"/>
              </a:spcBef>
              <a:spcAft>
                <a:spcPts val="600"/>
              </a:spcAft>
              <a:buClr>
                <a:srgbClr val="000000"/>
              </a:buClr>
            </a:pPr>
            <a:r>
              <a:rPr lang="fr-BE" sz="1900" dirty="0" err="1">
                <a:solidFill>
                  <a:srgbClr val="F7C943"/>
                </a:solidFill>
                <a:ea typeface="MS Gothic" pitchFamily="49" charset="-128"/>
              </a:rPr>
              <a:t>Fellowship</a:t>
            </a:r>
            <a:r>
              <a:rPr lang="fr-BE" sz="1900" dirty="0">
                <a:solidFill>
                  <a:srgbClr val="F7C943"/>
                </a:solidFill>
                <a:ea typeface="MS Gothic" pitchFamily="49" charset="-128"/>
              </a:rPr>
              <a:t> Programmes</a:t>
            </a:r>
            <a:endParaRPr lang="en-US" sz="19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b="1" dirty="0">
                <a:latin typeface="Calibri" pitchFamily="34" charset="0"/>
                <a:cs typeface="Calibri" pitchFamily="34" charset="0"/>
              </a:rPr>
              <a:t>Regular selection rounds </a:t>
            </a:r>
            <a:r>
              <a:rPr lang="en-US" sz="1800" dirty="0">
                <a:latin typeface="Calibri" pitchFamily="34" charset="0"/>
                <a:cs typeface="Calibri" pitchFamily="34" charset="0"/>
              </a:rPr>
              <a:t>following fixed deadlines or regular cut-off dates allowing a fair competition between applying researchers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The selections should be based on </a:t>
            </a:r>
            <a:r>
              <a:rPr lang="en-US" sz="1800" b="1" dirty="0">
                <a:latin typeface="Calibri" pitchFamily="34" charset="0"/>
                <a:cs typeface="Calibri" pitchFamily="34" charset="0"/>
              </a:rPr>
              <a:t>open, widely advertised competition</a:t>
            </a:r>
            <a:r>
              <a:rPr lang="en-US" sz="1800" dirty="0">
                <a:latin typeface="Calibri" pitchFamily="34" charset="0"/>
                <a:cs typeface="Calibri" pitchFamily="34" charset="0"/>
              </a:rPr>
              <a:t>, with transparent international peer review and selection of candidates on merits.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b="1" dirty="0">
                <a:latin typeface="Calibri" pitchFamily="34" charset="0"/>
                <a:cs typeface="Calibri" pitchFamily="34" charset="0"/>
              </a:rPr>
              <a:t>Mobility types </a:t>
            </a:r>
            <a:r>
              <a:rPr lang="en-US" sz="1800" dirty="0">
                <a:latin typeface="Calibri" pitchFamily="34" charset="0"/>
                <a:cs typeface="Calibri" pitchFamily="34" charset="0"/>
              </a:rPr>
              <a:t>may be similar to the ones supported under Marie </a:t>
            </a:r>
            <a:r>
              <a:rPr lang="en-US" sz="1800" dirty="0" err="1">
                <a:latin typeface="Calibri" pitchFamily="34" charset="0"/>
                <a:cs typeface="Calibri" pitchFamily="34" charset="0"/>
              </a:rPr>
              <a:t>Skłodowska</a:t>
            </a:r>
            <a:r>
              <a:rPr lang="en-US" sz="1800" dirty="0">
                <a:latin typeface="Calibri" pitchFamily="34" charset="0"/>
                <a:cs typeface="Calibri" pitchFamily="34" charset="0"/>
              </a:rPr>
              <a:t>-Curie.</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Limitations regarding the researchers' origin and destination should be avoided</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Proposed </a:t>
            </a:r>
            <a:r>
              <a:rPr lang="en-US" sz="1800" dirty="0" err="1">
                <a:latin typeface="Calibri" pitchFamily="34" charset="0"/>
                <a:cs typeface="Calibri" pitchFamily="34" charset="0"/>
              </a:rPr>
              <a:t>programmes</a:t>
            </a:r>
            <a:r>
              <a:rPr lang="en-US" sz="1800" dirty="0">
                <a:latin typeface="Calibri" pitchFamily="34" charset="0"/>
                <a:cs typeface="Calibri" pitchFamily="34" charset="0"/>
              </a:rPr>
              <a:t> are encouraged to cover all research disciplines</a:t>
            </a:r>
          </a:p>
          <a:p>
            <a:pPr marL="0" indent="0" algn="just" defTabSz="449263">
              <a:spcBef>
                <a:spcPts val="0"/>
              </a:spcBef>
              <a:spcAft>
                <a:spcPts val="600"/>
              </a:spcAft>
              <a:buClr>
                <a:srgbClr val="000000"/>
              </a:buClr>
              <a:buNone/>
            </a:pPr>
            <a:endParaRPr lang="en-US" sz="1800" dirty="0">
              <a:solidFill>
                <a:srgbClr val="0F5494"/>
              </a:solidFill>
              <a:latin typeface="Calibri" pitchFamily="34" charset="0"/>
              <a:cs typeface="Calibri" pitchFamily="34" charset="0"/>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p:cNvSpPr>
            <a:spLocks noGrp="1"/>
          </p:cNvSpPr>
          <p:nvPr>
            <p:ph type="title"/>
          </p:nvPr>
        </p:nvSpPr>
        <p:spPr>
          <a:xfrm>
            <a:off x="2699792" y="980728"/>
            <a:ext cx="3261048" cy="430981"/>
          </a:xfrm>
        </p:spPr>
        <p:txBody>
          <a:bodyPr>
            <a:noAutofit/>
          </a:bodyPr>
          <a:lstStyle/>
          <a:p>
            <a:r>
              <a:rPr lang="en-GB" sz="2800" dirty="0">
                <a:solidFill>
                  <a:srgbClr val="FFD13F"/>
                </a:solidFill>
                <a:latin typeface="Calibri" panose="020F0502020204030204" pitchFamily="34" charset="0"/>
              </a:rPr>
              <a:t>Main features </a:t>
            </a:r>
            <a:r>
              <a:rPr lang="en-GB" sz="2800" dirty="0" smtClean="0">
                <a:solidFill>
                  <a:srgbClr val="FFD13F"/>
                </a:solidFill>
                <a:latin typeface="Calibri" panose="020F0502020204030204" pitchFamily="34" charset="0"/>
              </a:rPr>
              <a:t>(3/4</a:t>
            </a:r>
            <a:r>
              <a:rPr lang="en-GB" sz="2800" dirty="0">
                <a:solidFill>
                  <a:srgbClr val="FFD13F"/>
                </a:solidFill>
                <a:latin typeface="Calibri" panose="020F0502020204030204" pitchFamily="34" charset="0"/>
              </a:rPr>
              <a:t>)</a:t>
            </a:r>
            <a:endParaRPr lang="en-GB" sz="2800" b="1" dirty="0">
              <a:solidFill>
                <a:srgbClr val="F7C943"/>
              </a:solidFill>
              <a:latin typeface="Calibri" pitchFamily="34" charset="0"/>
              <a:ea typeface="MS Gothic" pitchFamily="49" charset="-128"/>
            </a:endParaRPr>
          </a:p>
        </p:txBody>
      </p:sp>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Content Placeholder 2"/>
          <p:cNvSpPr>
            <a:spLocks noGrp="1"/>
          </p:cNvSpPr>
          <p:nvPr>
            <p:ph idx="1"/>
          </p:nvPr>
        </p:nvSpPr>
        <p:spPr>
          <a:xfrm>
            <a:off x="251520" y="1628800"/>
            <a:ext cx="8820000" cy="4752529"/>
          </a:xfrm>
        </p:spPr>
        <p:txBody>
          <a:bodyPr anchor="ctr"/>
          <a:lstStyle/>
          <a:p>
            <a:pPr marL="0" indent="0" algn="just" defTabSz="449263">
              <a:spcBef>
                <a:spcPts val="0"/>
              </a:spcBef>
              <a:spcAft>
                <a:spcPts val="600"/>
              </a:spcAft>
              <a:buClr>
                <a:srgbClr val="000000"/>
              </a:buClr>
            </a:pPr>
            <a:endParaRPr lang="en-GB" sz="1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Each single application must only address the doctoral or fellowship </a:t>
            </a:r>
            <a:r>
              <a:rPr lang="en-US" sz="1800" dirty="0" err="1">
                <a:latin typeface="Calibri" pitchFamily="34" charset="0"/>
                <a:cs typeface="Calibri" pitchFamily="34" charset="0"/>
              </a:rPr>
              <a:t>programme</a:t>
            </a:r>
            <a:r>
              <a:rPr lang="en-US" sz="1800" dirty="0">
                <a:latin typeface="Calibri" pitchFamily="34" charset="0"/>
                <a:cs typeface="Calibri" pitchFamily="34" charset="0"/>
              </a:rPr>
              <a:t>, but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rPr>
              <a:t>More than one application can be submitted</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ea typeface="ＭＳ Ｐゴシック" pitchFamily="34" charset="-128"/>
              </a:rPr>
              <a:t>Recruited researcher must respect the same mobility rule as MSCA actions. Existing </a:t>
            </a:r>
            <a:r>
              <a:rPr lang="en-US" sz="1800" dirty="0" err="1">
                <a:latin typeface="Calibri" pitchFamily="34" charset="0"/>
                <a:ea typeface="ＭＳ Ｐゴシック" pitchFamily="34" charset="-128"/>
              </a:rPr>
              <a:t>programmes</a:t>
            </a:r>
            <a:r>
              <a:rPr lang="en-US" sz="1800" dirty="0">
                <a:latin typeface="Calibri" pitchFamily="34" charset="0"/>
                <a:ea typeface="ＭＳ Ｐゴシック" pitchFamily="34" charset="-128"/>
              </a:rPr>
              <a:t> can continue with own mobility rule if well-justified.</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ea typeface="ＭＳ Ｐゴシック" pitchFamily="34" charset="-128"/>
              </a:rPr>
              <a:t>Unless prohibited by national legislation, all fellows, including doctoral fellows, </a:t>
            </a:r>
            <a:r>
              <a:rPr lang="en-US" sz="1800" b="1" dirty="0">
                <a:latin typeface="Calibri" pitchFamily="34" charset="0"/>
                <a:ea typeface="ＭＳ Ｐゴシック" pitchFamily="34" charset="-128"/>
              </a:rPr>
              <a:t>must be recruited on a work contract</a:t>
            </a:r>
            <a:r>
              <a:rPr lang="en-US" sz="1800" dirty="0">
                <a:latin typeface="Calibri" pitchFamily="34" charset="0"/>
                <a:ea typeface="ＭＳ Ｐゴシック" pitchFamily="34" charset="-128"/>
              </a:rPr>
              <a: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ea typeface="ＭＳ Ｐゴシック" pitchFamily="34" charset="-128"/>
              </a:rPr>
              <a:t>In the doctoral </a:t>
            </a:r>
            <a:r>
              <a:rPr lang="en-US" sz="1800" dirty="0" err="1">
                <a:latin typeface="Calibri" pitchFamily="34" charset="0"/>
                <a:ea typeface="ＭＳ Ｐゴシック" pitchFamily="34" charset="-128"/>
              </a:rPr>
              <a:t>programme</a:t>
            </a:r>
            <a:r>
              <a:rPr lang="en-US" sz="1800" dirty="0">
                <a:latin typeface="Calibri" pitchFamily="34" charset="0"/>
                <a:ea typeface="ＭＳ Ｐゴシック" pitchFamily="34" charset="-128"/>
              </a:rPr>
              <a:t>, all fellows must be registered for a PhD</a:t>
            </a:r>
            <a:endParaRPr lang="en-GB" sz="1800" dirty="0">
              <a:latin typeface="Calibri"/>
              <a:ea typeface="ＭＳ Ｐゴシック" pitchFamily="34" charset="-128"/>
            </a:endParaRPr>
          </a:p>
          <a:p>
            <a:pPr marL="0" indent="0" algn="just" defTabSz="449263">
              <a:spcBef>
                <a:spcPts val="0"/>
              </a:spcBef>
              <a:spcAft>
                <a:spcPts val="600"/>
              </a:spcAft>
              <a:buClr>
                <a:srgbClr val="000000"/>
              </a:buClr>
              <a:buNone/>
            </a:pPr>
            <a:endParaRPr lang="en-US" sz="1800" dirty="0">
              <a:solidFill>
                <a:srgbClr val="0F5494"/>
              </a:solidFill>
              <a:latin typeface="Calibri" pitchFamily="34" charset="0"/>
              <a:cs typeface="Calibri" pitchFamily="34" charset="0"/>
            </a:endParaRP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p:cNvSpPr>
            <a:spLocks noGrp="1"/>
          </p:cNvSpPr>
          <p:nvPr>
            <p:ph type="title"/>
          </p:nvPr>
        </p:nvSpPr>
        <p:spPr>
          <a:xfrm>
            <a:off x="2699792" y="980728"/>
            <a:ext cx="3261048" cy="430981"/>
          </a:xfrm>
        </p:spPr>
        <p:txBody>
          <a:bodyPr>
            <a:noAutofit/>
          </a:bodyPr>
          <a:lstStyle/>
          <a:p>
            <a:r>
              <a:rPr lang="en-GB" sz="2800" dirty="0">
                <a:solidFill>
                  <a:srgbClr val="FFD13F"/>
                </a:solidFill>
                <a:latin typeface="Calibri" panose="020F0502020204030204" pitchFamily="34" charset="0"/>
              </a:rPr>
              <a:t>Main features </a:t>
            </a:r>
            <a:r>
              <a:rPr lang="en-GB" sz="2800" dirty="0" smtClean="0">
                <a:solidFill>
                  <a:srgbClr val="FFD13F"/>
                </a:solidFill>
                <a:latin typeface="Calibri" panose="020F0502020204030204" pitchFamily="34" charset="0"/>
              </a:rPr>
              <a:t>(4/4</a:t>
            </a:r>
            <a:r>
              <a:rPr lang="en-GB" sz="2800" dirty="0">
                <a:solidFill>
                  <a:srgbClr val="FFD13F"/>
                </a:solidFill>
                <a:latin typeface="Calibri" panose="020F0502020204030204" pitchFamily="34" charset="0"/>
              </a:rPr>
              <a:t>)</a:t>
            </a:r>
            <a:endParaRPr lang="en-GB" sz="2800" b="1" dirty="0">
              <a:solidFill>
                <a:srgbClr val="F7C943"/>
              </a:solidFill>
              <a:latin typeface="Calibri" pitchFamily="34" charset="0"/>
              <a:ea typeface="MS Gothic" pitchFamily="49" charset="-128"/>
            </a:endParaRP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p:cNvSpPr>
            <a:spLocks noGrp="1"/>
          </p:cNvSpPr>
          <p:nvPr>
            <p:ph type="title"/>
          </p:nvPr>
        </p:nvSpPr>
        <p:spPr>
          <a:xfrm>
            <a:off x="2699792" y="980728"/>
            <a:ext cx="3261048" cy="430981"/>
          </a:xfrm>
        </p:spPr>
        <p:txBody>
          <a:bodyPr>
            <a:noAutofit/>
          </a:bodyPr>
          <a:lstStyle/>
          <a:p>
            <a:pPr fontAlgn="auto">
              <a:spcBef>
                <a:spcPts val="0"/>
              </a:spcBef>
              <a:spcAft>
                <a:spcPts val="0"/>
              </a:spcAft>
            </a:pPr>
            <a:r>
              <a:rPr lang="en-GB" sz="2800" dirty="0">
                <a:solidFill>
                  <a:srgbClr val="FFD13F"/>
                </a:solidFill>
                <a:latin typeface="Calibri" panose="020F0502020204030204" pitchFamily="34" charset="0"/>
              </a:rPr>
              <a:t>Budget : Unit Costs</a:t>
            </a:r>
          </a:p>
        </p:txBody>
      </p:sp>
      <p:graphicFrame>
        <p:nvGraphicFramePr>
          <p:cNvPr id="12" name="Tableau 11"/>
          <p:cNvGraphicFramePr>
            <a:graphicFrameLocks noGrp="1"/>
          </p:cNvGraphicFramePr>
          <p:nvPr>
            <p:extLst>
              <p:ext uri="{D42A27DB-BD31-4B8C-83A1-F6EECF244321}">
                <p14:modId xmlns:p14="http://schemas.microsoft.com/office/powerpoint/2010/main" val="3918092748"/>
              </p:ext>
            </p:extLst>
          </p:nvPr>
        </p:nvGraphicFramePr>
        <p:xfrm>
          <a:off x="323528" y="1484784"/>
          <a:ext cx="8712971" cy="2088232"/>
        </p:xfrm>
        <a:graphic>
          <a:graphicData uri="http://schemas.openxmlformats.org/drawingml/2006/table">
            <a:tbl>
              <a:tblPr firstRow="1" bandRow="1">
                <a:tableStyleId>{5C22544A-7EE6-4342-B048-85BDC9FD1C3A}</a:tableStyleId>
              </a:tblPr>
              <a:tblGrid>
                <a:gridCol w="1409332">
                  <a:extLst>
                    <a:ext uri="{9D8B030D-6E8A-4147-A177-3AD203B41FA5}">
                      <a16:colId xmlns:a16="http://schemas.microsoft.com/office/drawing/2014/main" xmlns="" val="20000"/>
                    </a:ext>
                  </a:extLst>
                </a:gridCol>
                <a:gridCol w="2474779">
                  <a:extLst>
                    <a:ext uri="{9D8B030D-6E8A-4147-A177-3AD203B41FA5}">
                      <a16:colId xmlns:a16="http://schemas.microsoft.com/office/drawing/2014/main" xmlns="" val="20001"/>
                    </a:ext>
                  </a:extLst>
                </a:gridCol>
                <a:gridCol w="1770928">
                  <a:extLst>
                    <a:ext uri="{9D8B030D-6E8A-4147-A177-3AD203B41FA5}">
                      <a16:colId xmlns:a16="http://schemas.microsoft.com/office/drawing/2014/main" xmlns="" val="20002"/>
                    </a:ext>
                  </a:extLst>
                </a:gridCol>
                <a:gridCol w="3057932">
                  <a:extLst>
                    <a:ext uri="{9D8B030D-6E8A-4147-A177-3AD203B41FA5}">
                      <a16:colId xmlns:a16="http://schemas.microsoft.com/office/drawing/2014/main" xmlns="" val="20003"/>
                    </a:ext>
                  </a:extLst>
                </a:gridCol>
              </a:tblGrid>
              <a:tr h="1315872">
                <a:tc>
                  <a:txBody>
                    <a:bodyPr/>
                    <a:lstStyle/>
                    <a:p>
                      <a:pPr algn="ctr"/>
                      <a:r>
                        <a:rPr lang="en-US" sz="1600" noProof="0" dirty="0">
                          <a:latin typeface="+mn-lt"/>
                        </a:rPr>
                        <a:t>Marie Skłodowska Curie Actions</a:t>
                      </a:r>
                    </a:p>
                  </a:txBody>
                  <a:tcPr anchor="ctr"/>
                </a:tc>
                <a:tc gridSpan="2">
                  <a:txBody>
                    <a:bodyPr/>
                    <a:lstStyle/>
                    <a:p>
                      <a:pPr algn="ctr"/>
                      <a:r>
                        <a:rPr lang="fr-FR" dirty="0" err="1"/>
                        <a:t>Research</a:t>
                      </a:r>
                      <a:r>
                        <a:rPr lang="fr-FR" dirty="0"/>
                        <a:t> unit </a:t>
                      </a:r>
                      <a:r>
                        <a:rPr lang="fr-FR" dirty="0" err="1"/>
                        <a:t>cost</a:t>
                      </a:r>
                      <a:endParaRPr lang="fr-FR" dirty="0"/>
                    </a:p>
                    <a:p>
                      <a:pPr algn="ctr"/>
                      <a:r>
                        <a:rPr lang="fr-FR" dirty="0"/>
                        <a:t>[</a:t>
                      </a:r>
                      <a:r>
                        <a:rPr lang="fr-FR" dirty="0" err="1"/>
                        <a:t>person</a:t>
                      </a:r>
                      <a:r>
                        <a:rPr lang="fr-FR" dirty="0"/>
                        <a:t>/</a:t>
                      </a:r>
                      <a:r>
                        <a:rPr lang="fr-FR" dirty="0" err="1"/>
                        <a:t>month</a:t>
                      </a:r>
                      <a:r>
                        <a:rPr lang="fr-FR" dirty="0"/>
                        <a:t>]***</a:t>
                      </a:r>
                    </a:p>
                  </a:txBody>
                  <a:tcPr anchor="ctr"/>
                </a:tc>
                <a:tc hMerge="1">
                  <a:txBody>
                    <a:bodyPr/>
                    <a:lstStyle/>
                    <a:p>
                      <a:endParaRPr lang="fr-FR"/>
                    </a:p>
                  </a:txBody>
                  <a:tcPr/>
                </a:tc>
                <a:tc>
                  <a:txBody>
                    <a:bodyPr/>
                    <a:lstStyle/>
                    <a:p>
                      <a:pPr algn="ctr"/>
                      <a:r>
                        <a:rPr lang="en-US" sz="1600" noProof="0" dirty="0">
                          <a:latin typeface="+mn-lt"/>
                        </a:rPr>
                        <a:t>Institutional unit cost</a:t>
                      </a:r>
                    </a:p>
                    <a:p>
                      <a:pPr algn="ctr"/>
                      <a:r>
                        <a:rPr lang="en-US" sz="1600" noProof="0" dirty="0">
                          <a:latin typeface="+mn-lt"/>
                        </a:rPr>
                        <a:t>[person/month]</a:t>
                      </a:r>
                    </a:p>
                  </a:txBody>
                  <a:tcPr anchor="ctr"/>
                </a:tc>
                <a:extLst>
                  <a:ext uri="{0D108BD9-81ED-4DB2-BD59-A6C34878D82A}">
                    <a16:rowId xmlns:a16="http://schemas.microsoft.com/office/drawing/2014/main" xmlns="" val="10000"/>
                  </a:ext>
                </a:extLst>
              </a:tr>
              <a:tr h="3861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F5494"/>
                          </a:solidFill>
                          <a:latin typeface="+mn-lt"/>
                        </a:rPr>
                        <a:t>COFUND</a:t>
                      </a:r>
                    </a:p>
                  </a:txBody>
                  <a:tcPr anchor="ctr"/>
                </a:tc>
                <a:tc>
                  <a:txBody>
                    <a:bodyPr/>
                    <a:lstStyle/>
                    <a:p>
                      <a:pPr algn="ctr"/>
                      <a:r>
                        <a:rPr lang="en-US" sz="1600" noProof="0" dirty="0">
                          <a:solidFill>
                            <a:srgbClr val="0F5494"/>
                          </a:solidFill>
                          <a:latin typeface="+mn-lt"/>
                        </a:rPr>
                        <a:t>Early-stage</a:t>
                      </a:r>
                      <a:r>
                        <a:rPr lang="en-US" sz="1600" baseline="0" noProof="0" dirty="0">
                          <a:solidFill>
                            <a:srgbClr val="0F5494"/>
                          </a:solidFill>
                          <a:latin typeface="+mn-lt"/>
                        </a:rPr>
                        <a:t> researchers</a:t>
                      </a:r>
                      <a:endParaRPr lang="en-US" sz="1600" noProof="0" dirty="0">
                        <a:solidFill>
                          <a:srgbClr val="0F5494"/>
                        </a:solidFill>
                        <a:latin typeface="+mn-lt"/>
                      </a:endParaRPr>
                    </a:p>
                  </a:txBody>
                  <a:tcPr anchor="ctr"/>
                </a:tc>
                <a:tc>
                  <a:txBody>
                    <a:bodyPr/>
                    <a:lstStyle/>
                    <a:p>
                      <a:pPr algn="ctr"/>
                      <a:r>
                        <a:rPr lang="en-US" sz="1600" noProof="0" dirty="0">
                          <a:solidFill>
                            <a:srgbClr val="0F5494"/>
                          </a:solidFill>
                          <a:latin typeface="+mn-lt"/>
                        </a:rPr>
                        <a:t>3 </a:t>
                      </a:r>
                      <a:r>
                        <a:rPr lang="en-US" sz="1600" noProof="0" dirty="0" smtClean="0">
                          <a:solidFill>
                            <a:srgbClr val="0F5494"/>
                          </a:solidFill>
                          <a:latin typeface="+mn-lt"/>
                        </a:rPr>
                        <a:t>870</a:t>
                      </a:r>
                      <a:endParaRPr lang="en-US" sz="1600" noProof="0" dirty="0">
                        <a:solidFill>
                          <a:srgbClr val="0F5494"/>
                        </a:solidFill>
                        <a:latin typeface="+mn-lt"/>
                      </a:endParaRPr>
                    </a:p>
                  </a:txBody>
                  <a:tcPr anchor="ctr"/>
                </a:tc>
                <a:tc rowSpan="2">
                  <a:txBody>
                    <a:bodyPr/>
                    <a:lstStyle/>
                    <a:p>
                      <a:pPr algn="ctr"/>
                      <a:r>
                        <a:rPr lang="en-US" sz="1600" noProof="0" dirty="0">
                          <a:solidFill>
                            <a:srgbClr val="0F5494"/>
                          </a:solidFill>
                          <a:latin typeface="+mn-lt"/>
                        </a:rPr>
                        <a:t>650</a:t>
                      </a:r>
                    </a:p>
                  </a:txBody>
                  <a:tcPr anchor="ctr"/>
                </a:tc>
                <a:extLst>
                  <a:ext uri="{0D108BD9-81ED-4DB2-BD59-A6C34878D82A}">
                    <a16:rowId xmlns:a16="http://schemas.microsoft.com/office/drawing/2014/main" xmlns="" val="10001"/>
                  </a:ext>
                </a:extLst>
              </a:tr>
              <a:tr h="386180">
                <a:tc vMerge="1">
                  <a:txBody>
                    <a:bodyPr/>
                    <a:lstStyle/>
                    <a:p>
                      <a:endParaRPr lang="fr-FR"/>
                    </a:p>
                  </a:txBody>
                  <a:tcPr/>
                </a:tc>
                <a:tc>
                  <a:txBody>
                    <a:bodyPr/>
                    <a:lstStyle/>
                    <a:p>
                      <a:pPr algn="ctr"/>
                      <a:r>
                        <a:rPr lang="en-US" sz="1600" noProof="0" dirty="0">
                          <a:solidFill>
                            <a:srgbClr val="0F5494"/>
                          </a:solidFill>
                          <a:latin typeface="+mn-lt"/>
                        </a:rPr>
                        <a:t>Experienced researchers</a:t>
                      </a:r>
                    </a:p>
                  </a:txBody>
                  <a:tcPr anchor="ctr"/>
                </a:tc>
                <a:tc>
                  <a:txBody>
                    <a:bodyPr/>
                    <a:lstStyle/>
                    <a:p>
                      <a:pPr algn="ctr"/>
                      <a:r>
                        <a:rPr lang="en-US" sz="1600" noProof="0" dirty="0">
                          <a:solidFill>
                            <a:srgbClr val="0F5494"/>
                          </a:solidFill>
                          <a:latin typeface="+mn-lt"/>
                        </a:rPr>
                        <a:t>5 </a:t>
                      </a:r>
                      <a:r>
                        <a:rPr lang="en-US" sz="1600" noProof="0" dirty="0" smtClean="0">
                          <a:solidFill>
                            <a:srgbClr val="0F5494"/>
                          </a:solidFill>
                          <a:latin typeface="+mn-lt"/>
                        </a:rPr>
                        <a:t>480</a:t>
                      </a:r>
                      <a:endParaRPr lang="en-US" sz="1600" noProof="0" dirty="0">
                        <a:solidFill>
                          <a:srgbClr val="0F5494"/>
                        </a:solidFill>
                        <a:latin typeface="+mn-lt"/>
                      </a:endParaRPr>
                    </a:p>
                  </a:txBody>
                  <a:tcPr anchor="ctr"/>
                </a:tc>
                <a:tc vMerge="1">
                  <a:txBody>
                    <a:bodyPr/>
                    <a:lstStyle/>
                    <a:p>
                      <a:endParaRPr lang="fr-FR"/>
                    </a:p>
                  </a:txBody>
                  <a:tcPr/>
                </a:tc>
                <a:extLst>
                  <a:ext uri="{0D108BD9-81ED-4DB2-BD59-A6C34878D82A}">
                    <a16:rowId xmlns:a16="http://schemas.microsoft.com/office/drawing/2014/main" xmlns="" val="10002"/>
                  </a:ext>
                </a:extLst>
              </a:tr>
            </a:tbl>
          </a:graphicData>
        </a:graphic>
      </p:graphicFrame>
      <p:sp>
        <p:nvSpPr>
          <p:cNvPr id="13" name="ZoneTexte 12"/>
          <p:cNvSpPr txBox="1"/>
          <p:nvPr/>
        </p:nvSpPr>
        <p:spPr>
          <a:xfrm>
            <a:off x="187372" y="3760094"/>
            <a:ext cx="8856984" cy="2292935"/>
          </a:xfrm>
          <a:prstGeom prst="rect">
            <a:avLst/>
          </a:prstGeom>
          <a:noFill/>
        </p:spPr>
        <p:txBody>
          <a:bodyPr wrap="square" rtlCol="0">
            <a:spAutoFit/>
          </a:bodyPr>
          <a:lstStyle/>
          <a:p>
            <a:r>
              <a:rPr lang="en-US" sz="1400" dirty="0">
                <a:latin typeface="+mn-lt"/>
              </a:rPr>
              <a:t>*** These unit costs will be subject to a co-funding rate of 50%</a:t>
            </a:r>
          </a:p>
          <a:p>
            <a:endParaRPr lang="en-US" sz="1400" dirty="0">
              <a:latin typeface="+mn-lt"/>
            </a:endParaRPr>
          </a:p>
          <a:p>
            <a:endParaRPr lang="en-US" sz="1600" dirty="0">
              <a:latin typeface="+mn-lt"/>
            </a:endParaRPr>
          </a:p>
          <a:p>
            <a:r>
              <a:rPr lang="en-US" sz="1600" dirty="0">
                <a:latin typeface="+mn-lt"/>
              </a:rPr>
              <a:t>The living and mobility allowances provided by the </a:t>
            </a:r>
            <a:r>
              <a:rPr lang="en-US" sz="1600" dirty="0" err="1">
                <a:latin typeface="+mn-lt"/>
              </a:rPr>
              <a:t>programmes</a:t>
            </a:r>
            <a:r>
              <a:rPr lang="en-US" sz="1600" dirty="0">
                <a:latin typeface="+mn-lt"/>
              </a:rPr>
              <a:t> for the benefit of the researchers </a:t>
            </a:r>
          </a:p>
          <a:p>
            <a:endParaRPr lang="en-US" sz="1400" dirty="0">
              <a:latin typeface="+mn-lt"/>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a:latin typeface="Calibri" pitchFamily="34" charset="0"/>
                <a:cs typeface="Calibri" pitchFamily="34" charset="0"/>
              </a:rPr>
              <a:t>Recruited under an employment contract shall in no case be lower than </a:t>
            </a:r>
            <a:r>
              <a:rPr lang="en-US" sz="1600" b="1" dirty="0">
                <a:latin typeface="Calibri" pitchFamily="34" charset="0"/>
                <a:cs typeface="Calibri" pitchFamily="34" charset="0"/>
              </a:rPr>
              <a:t>€ 2 </a:t>
            </a:r>
            <a:r>
              <a:rPr lang="en-US" sz="1600" b="1" dirty="0" smtClean="0">
                <a:latin typeface="Calibri" pitchFamily="34" charset="0"/>
                <a:cs typeface="Calibri" pitchFamily="34" charset="0"/>
              </a:rPr>
              <a:t>709</a:t>
            </a:r>
            <a:r>
              <a:rPr lang="en-US" sz="1600" dirty="0" smtClean="0">
                <a:latin typeface="Calibri" pitchFamily="34" charset="0"/>
                <a:cs typeface="Calibri" pitchFamily="34" charset="0"/>
              </a:rPr>
              <a:t> </a:t>
            </a:r>
            <a:r>
              <a:rPr lang="en-US" sz="1600" dirty="0">
                <a:latin typeface="Calibri" pitchFamily="34" charset="0"/>
                <a:cs typeface="Calibri" pitchFamily="34" charset="0"/>
              </a:rPr>
              <a:t>(ESR) and         </a:t>
            </a:r>
            <a:r>
              <a:rPr lang="en-US" sz="1600" b="1" dirty="0">
                <a:latin typeface="Calibri" pitchFamily="34" charset="0"/>
                <a:cs typeface="Calibri" pitchFamily="34" charset="0"/>
              </a:rPr>
              <a:t>€ 3 </a:t>
            </a:r>
            <a:r>
              <a:rPr lang="en-US" sz="1600" b="1" dirty="0" smtClean="0">
                <a:latin typeface="Calibri" pitchFamily="34" charset="0"/>
                <a:cs typeface="Calibri" pitchFamily="34" charset="0"/>
              </a:rPr>
              <a:t>836 </a:t>
            </a:r>
            <a:r>
              <a:rPr lang="en-US" sz="1600" dirty="0">
                <a:latin typeface="Calibri" pitchFamily="34" charset="0"/>
                <a:cs typeface="Calibri" pitchFamily="34" charset="0"/>
              </a:rPr>
              <a:t>(ER) </a:t>
            </a:r>
            <a:endParaRPr lang="en-US" sz="1600" i="1" dirty="0" smtClean="0">
              <a:latin typeface="Calibri" pitchFamily="34" charset="0"/>
              <a:cs typeface="Calibri" pitchFamily="34" charset="0"/>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600" dirty="0" smtClean="0">
                <a:latin typeface="Calibri" pitchFamily="34" charset="0"/>
              </a:rPr>
              <a:t>Recruited under a status equivalent to a fixed-amount fellowship shall in no case be lower than € 1 354,50 (ESR) and € 1 918 (ER)</a:t>
            </a:r>
            <a:endParaRPr lang="en-US" sz="1600" dirty="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contenu 1"/>
          <p:cNvSpPr>
            <a:spLocks noGrp="1"/>
          </p:cNvSpPr>
          <p:nvPr>
            <p:ph idx="1"/>
          </p:nvPr>
        </p:nvSpPr>
        <p:spPr>
          <a:xfrm>
            <a:off x="457200" y="3068960"/>
            <a:ext cx="8229600" cy="3417243"/>
          </a:xfrm>
        </p:spPr>
        <p:txBody>
          <a:bodyPr/>
          <a:lstStyle/>
          <a:p>
            <a:r>
              <a:rPr lang="fr-FR" dirty="0" smtClean="0"/>
              <a:t> </a:t>
            </a:r>
            <a:endParaRPr lang="fr-FR" dirty="0"/>
          </a:p>
        </p:txBody>
      </p:sp>
      <p:sp>
        <p:nvSpPr>
          <p:cNvPr id="3" name="Titre 2"/>
          <p:cNvSpPr>
            <a:spLocks noGrp="1"/>
          </p:cNvSpPr>
          <p:nvPr>
            <p:ph type="title"/>
          </p:nvPr>
        </p:nvSpPr>
        <p:spPr/>
        <p:txBody>
          <a:bodyPr/>
          <a:lstStyle/>
          <a:p>
            <a:r>
              <a:rPr lang="fr-FR" dirty="0" smtClean="0"/>
              <a:t> </a:t>
            </a:r>
            <a:endParaRPr lang="fr-FR" dirty="0"/>
          </a:p>
        </p:txBody>
      </p:sp>
      <p:sp>
        <p:nvSpPr>
          <p:cNvPr id="9" name="ZoneTexte 8"/>
          <p:cNvSpPr txBox="1"/>
          <p:nvPr/>
        </p:nvSpPr>
        <p:spPr>
          <a:xfrm>
            <a:off x="2579948" y="992803"/>
            <a:ext cx="4443704" cy="523220"/>
          </a:xfrm>
          <a:prstGeom prst="rect">
            <a:avLst/>
          </a:prstGeom>
          <a:noFill/>
        </p:spPr>
        <p:txBody>
          <a:bodyPr wrap="square" rtlCol="0">
            <a:spAutoFit/>
          </a:bodyPr>
          <a:lstStyle/>
          <a:p>
            <a:pPr algn="ctr" fontAlgn="auto">
              <a:spcBef>
                <a:spcPts val="0"/>
              </a:spcBef>
              <a:spcAft>
                <a:spcPts val="0"/>
              </a:spcAft>
            </a:pPr>
            <a:r>
              <a:rPr lang="en-GB" sz="2800" b="1" dirty="0" smtClean="0">
                <a:solidFill>
                  <a:srgbClr val="FFD13F"/>
                </a:solidFill>
                <a:latin typeface="Calibri" panose="020F0502020204030204" pitchFamily="34" charset="0"/>
                <a:ea typeface="+mn-ea"/>
              </a:rPr>
              <a:t>Budget : in practice</a:t>
            </a:r>
            <a:endParaRPr lang="en-GB" sz="2800" b="1" dirty="0">
              <a:solidFill>
                <a:srgbClr val="FFD13F"/>
              </a:solidFill>
              <a:latin typeface="Calibri" panose="020F0502020204030204" pitchFamily="34" charset="0"/>
              <a:ea typeface="+mn-ea"/>
            </a:endParaRPr>
          </a:p>
        </p:txBody>
      </p:sp>
      <p:sp>
        <p:nvSpPr>
          <p:cNvPr id="10" name="Content Placeholder 2"/>
          <p:cNvSpPr>
            <a:spLocks noGrp="1"/>
          </p:cNvSpPr>
          <p:nvPr/>
        </p:nvSpPr>
        <p:spPr>
          <a:xfrm>
            <a:off x="-241779" y="1986729"/>
            <a:ext cx="8657280" cy="158417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None/>
              <a:defRPr sz="3000" b="1" i="0" kern="1200" baseline="0">
                <a:solidFill>
                  <a:srgbClr val="0F5494"/>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400" b="0" i="1" kern="1200" baseline="0">
                <a:solidFill>
                  <a:srgbClr val="0F5494"/>
                </a:solidFill>
                <a:latin typeface="Verdana" pitchFamily="34" charset="0"/>
                <a:ea typeface="+mn-ea"/>
                <a:cs typeface="+mn-cs"/>
              </a:defRPr>
            </a:lvl2pPr>
            <a:lvl3pPr marL="1143000" indent="-228600" algn="l" defTabSz="914400" rtl="0" eaLnBrk="1" latinLnBrk="0" hangingPunct="1">
              <a:spcBef>
                <a:spcPct val="20000"/>
              </a:spcBef>
              <a:buClr>
                <a:srgbClr val="009FBA"/>
              </a:buClr>
              <a:buSzPct val="140000"/>
              <a:buFont typeface="Arial" pitchFamily="34" charset="0"/>
              <a:buChar char="•"/>
              <a:defRPr sz="2000" b="1" i="0" kern="1200" baseline="0">
                <a:solidFill>
                  <a:srgbClr val="0F5494"/>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baseline="0">
                <a:solidFill>
                  <a:srgbClr val="0F5494"/>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49263">
              <a:spcBef>
                <a:spcPts val="0"/>
              </a:spcBef>
              <a:spcAft>
                <a:spcPts val="600"/>
              </a:spcAft>
              <a:buClr>
                <a:srgbClr val="000000"/>
              </a:buClr>
            </a:pPr>
            <a:endParaRPr lang="en-GB" sz="100" dirty="0" smtClean="0">
              <a:solidFill>
                <a:srgbClr val="F7C943"/>
              </a:solidFill>
              <a:latin typeface="+mn-lt"/>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smtClean="0">
                <a:latin typeface="Calibri" pitchFamily="34" charset="0"/>
                <a:cs typeface="Calibri" pitchFamily="34" charset="0"/>
              </a:rPr>
              <a:t>EU contribution to </a:t>
            </a:r>
            <a:r>
              <a:rPr lang="en-US" sz="1800" b="1" dirty="0" smtClean="0">
                <a:latin typeface="Calibri" pitchFamily="34" charset="0"/>
                <a:cs typeface="Calibri" pitchFamily="34" charset="0"/>
              </a:rPr>
              <a:t>living allowance </a:t>
            </a:r>
            <a:r>
              <a:rPr lang="en-US" sz="1800" dirty="0" smtClean="0">
                <a:latin typeface="Calibri" pitchFamily="34" charset="0"/>
                <a:cs typeface="Calibri" pitchFamily="34" charset="0"/>
              </a:rPr>
              <a:t>for contracts with full social security:</a:t>
            </a:r>
          </a:p>
          <a:p>
            <a:pPr marL="1200150" lvl="4" indent="-285750" algn="just" defTabSz="449263" fontAlgn="auto">
              <a:spcBef>
                <a:spcPts val="0"/>
              </a:spcBef>
              <a:spcAft>
                <a:spcPts val="600"/>
              </a:spcAft>
              <a:buClr>
                <a:srgbClr val="FFD13F"/>
              </a:buClr>
              <a:buFont typeface="Arial" panose="020B0604020202020204" pitchFamily="34" charset="0"/>
              <a:buChar char="•"/>
              <a:defRPr/>
            </a:pPr>
            <a:r>
              <a:rPr lang="en-US" sz="1600" dirty="0" smtClean="0">
                <a:solidFill>
                  <a:srgbClr val="0F5494"/>
                </a:solidFill>
                <a:latin typeface="Calibri" pitchFamily="34" charset="0"/>
                <a:cs typeface="Calibri" pitchFamily="34" charset="0"/>
              </a:rPr>
              <a:t>Early stage researcher (ESR): </a:t>
            </a:r>
            <a:r>
              <a:rPr lang="en-US" sz="1600" b="1" dirty="0" smtClean="0">
                <a:solidFill>
                  <a:srgbClr val="0F5494"/>
                </a:solidFill>
                <a:latin typeface="Calibri" pitchFamily="34" charset="0"/>
                <a:cs typeface="Calibri" pitchFamily="34" charset="0"/>
              </a:rPr>
              <a:t>€ 1 935 </a:t>
            </a:r>
            <a:r>
              <a:rPr lang="en-US" sz="1600" dirty="0" smtClean="0">
                <a:solidFill>
                  <a:srgbClr val="0F5494"/>
                </a:solidFill>
                <a:latin typeface="Calibri" pitchFamily="34" charset="0"/>
                <a:cs typeface="Calibri" pitchFamily="34" charset="0"/>
              </a:rPr>
              <a:t>per person-month</a:t>
            </a:r>
          </a:p>
          <a:p>
            <a:pPr marL="1200150" lvl="4" indent="-285750" algn="just" defTabSz="449263" fontAlgn="auto">
              <a:spcBef>
                <a:spcPts val="0"/>
              </a:spcBef>
              <a:spcAft>
                <a:spcPts val="600"/>
              </a:spcAft>
              <a:buClr>
                <a:srgbClr val="FFD13F"/>
              </a:buClr>
              <a:buFont typeface="Arial" panose="020B0604020202020204" pitchFamily="34" charset="0"/>
              <a:buChar char="•"/>
              <a:defRPr/>
            </a:pPr>
            <a:r>
              <a:rPr lang="en-US" sz="1600" dirty="0" smtClean="0">
                <a:solidFill>
                  <a:srgbClr val="0F5494"/>
                </a:solidFill>
                <a:latin typeface="Calibri" pitchFamily="34" charset="0"/>
                <a:cs typeface="Calibri" pitchFamily="34" charset="0"/>
              </a:rPr>
              <a:t>Experienced researchers (ER): </a:t>
            </a:r>
            <a:r>
              <a:rPr lang="en-US" sz="1600" b="1" dirty="0" smtClean="0">
                <a:solidFill>
                  <a:srgbClr val="0F5494"/>
                </a:solidFill>
                <a:latin typeface="Calibri" pitchFamily="34" charset="0"/>
                <a:cs typeface="Calibri" pitchFamily="34" charset="0"/>
              </a:rPr>
              <a:t>€ 2 740 </a:t>
            </a:r>
            <a:r>
              <a:rPr lang="en-US" sz="1600" dirty="0" smtClean="0">
                <a:solidFill>
                  <a:srgbClr val="0F5494"/>
                </a:solidFill>
                <a:latin typeface="Calibri" pitchFamily="34" charset="0"/>
                <a:cs typeface="Calibri" pitchFamily="34" charset="0"/>
              </a:rPr>
              <a:t>per person-month</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smtClean="0">
                <a:latin typeface="Calibri" pitchFamily="34" charset="0"/>
              </a:rPr>
              <a:t>EU contribution to </a:t>
            </a:r>
            <a:r>
              <a:rPr lang="en-US" sz="1800" b="1" dirty="0" smtClean="0">
                <a:latin typeface="Calibri" pitchFamily="34" charset="0"/>
              </a:rPr>
              <a:t>management costs</a:t>
            </a:r>
            <a:r>
              <a:rPr lang="en-US" sz="1800" dirty="0" smtClean="0">
                <a:latin typeface="Calibri" pitchFamily="34" charset="0"/>
              </a:rPr>
              <a:t>: € 325 per person-month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endParaRPr lang="en-US" sz="1800" dirty="0" smtClean="0">
              <a:latin typeface="Calibri"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47" y="3518572"/>
            <a:ext cx="8005778" cy="300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89633"/>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Content Placeholder 2"/>
          <p:cNvSpPr>
            <a:spLocks noGrp="1"/>
          </p:cNvSpPr>
          <p:nvPr>
            <p:ph idx="1"/>
          </p:nvPr>
        </p:nvSpPr>
        <p:spPr>
          <a:xfrm>
            <a:off x="179512" y="2132856"/>
            <a:ext cx="8820000" cy="3705572"/>
          </a:xfrm>
        </p:spPr>
        <p:txBody>
          <a:bodyPr anchor="ctr"/>
          <a:lstStyle/>
          <a:p>
            <a:pPr marL="0" indent="0" algn="just" defTabSz="449263">
              <a:spcBef>
                <a:spcPts val="0"/>
              </a:spcBef>
              <a:spcAft>
                <a:spcPts val="600"/>
              </a:spcAft>
              <a:buClr>
                <a:srgbClr val="000000"/>
              </a:buClr>
            </a:pPr>
            <a:endParaRPr lang="en-GB" sz="100" dirty="0">
              <a:solidFill>
                <a:srgbClr val="F7C943"/>
              </a:solidFill>
              <a:ea typeface="MS Gothic" pitchFamily="49" charset="-128"/>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Publication date: </a:t>
            </a:r>
            <a:r>
              <a:rPr lang="en-US" sz="1800" dirty="0" smtClean="0">
                <a:latin typeface="Calibri" pitchFamily="34" charset="0"/>
                <a:cs typeface="Calibri" pitchFamily="34" charset="0"/>
              </a:rPr>
              <a:t>04 </a:t>
            </a:r>
            <a:r>
              <a:rPr lang="en-US" sz="1800" dirty="0">
                <a:latin typeface="Calibri" pitchFamily="34" charset="0"/>
                <a:cs typeface="Calibri" pitchFamily="34" charset="0"/>
              </a:rPr>
              <a:t>April </a:t>
            </a:r>
            <a:r>
              <a:rPr lang="en-US" sz="1800" dirty="0" smtClean="0">
                <a:latin typeface="Calibri" pitchFamily="34" charset="0"/>
                <a:cs typeface="Calibri" pitchFamily="34" charset="0"/>
              </a:rPr>
              <a:t>2019 </a:t>
            </a:r>
            <a:endParaRPr lang="en-US" sz="1800" dirty="0">
              <a:latin typeface="Calibri" pitchFamily="34" charset="0"/>
              <a:cs typeface="Calibri" pitchFamily="34" charset="0"/>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smtClean="0">
                <a:latin typeface="Calibri" pitchFamily="34" charset="0"/>
                <a:cs typeface="Calibri" pitchFamily="34" charset="0"/>
              </a:rPr>
              <a:t>Deadline: </a:t>
            </a:r>
            <a:r>
              <a:rPr lang="en-US" sz="1800" b="1" dirty="0" smtClean="0">
                <a:latin typeface="Calibri" pitchFamily="34" charset="0"/>
                <a:cs typeface="Calibri" pitchFamily="34" charset="0"/>
              </a:rPr>
              <a:t>26 </a:t>
            </a:r>
            <a:r>
              <a:rPr lang="en-US" sz="1800" b="1" dirty="0">
                <a:latin typeface="Calibri" pitchFamily="34" charset="0"/>
                <a:cs typeface="Calibri" pitchFamily="34" charset="0"/>
              </a:rPr>
              <a:t>September </a:t>
            </a:r>
            <a:r>
              <a:rPr lang="en-US" sz="1800" b="1" dirty="0" smtClean="0">
                <a:latin typeface="Calibri" pitchFamily="34" charset="0"/>
                <a:cs typeface="Calibri" pitchFamily="34" charset="0"/>
              </a:rPr>
              <a:t>2019 </a:t>
            </a:r>
            <a:r>
              <a:rPr lang="en-US" sz="1800" dirty="0">
                <a:latin typeface="Calibri" pitchFamily="34" charset="0"/>
                <a:cs typeface="Calibri" pitchFamily="34" charset="0"/>
              </a:rPr>
              <a:t>at 17.00.00 Brussels time </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b="1" dirty="0" smtClean="0">
                <a:latin typeface="Calibri" pitchFamily="34" charset="0"/>
                <a:cs typeface="Calibri" pitchFamily="34" charset="0"/>
              </a:rPr>
              <a:t>35 </a:t>
            </a:r>
            <a:r>
              <a:rPr lang="en-US" sz="1800" b="1" dirty="0">
                <a:latin typeface="Calibri" pitchFamily="34" charset="0"/>
                <a:cs typeface="Calibri" pitchFamily="34" charset="0"/>
              </a:rPr>
              <a:t>M€</a:t>
            </a:r>
            <a:r>
              <a:rPr lang="en-US" sz="1800" dirty="0">
                <a:latin typeface="Calibri" pitchFamily="34" charset="0"/>
                <a:cs typeface="Calibri" pitchFamily="34" charset="0"/>
              </a:rPr>
              <a:t> are allocated to Doctoral </a:t>
            </a:r>
            <a:r>
              <a:rPr lang="en-US" sz="1800" dirty="0" err="1" smtClean="0">
                <a:latin typeface="Calibri" pitchFamily="34" charset="0"/>
                <a:cs typeface="Calibri" pitchFamily="34" charset="0"/>
              </a:rPr>
              <a:t>Programmes</a:t>
            </a:r>
            <a:r>
              <a:rPr lang="en-US" sz="1800" dirty="0" smtClean="0">
                <a:latin typeface="Calibri" pitchFamily="34" charset="0"/>
                <a:cs typeface="Calibri" pitchFamily="34" charset="0"/>
              </a:rPr>
              <a:t> and </a:t>
            </a:r>
            <a:r>
              <a:rPr lang="en-US" sz="1800" b="1" dirty="0" smtClean="0">
                <a:latin typeface="Calibri" pitchFamily="34" charset="0"/>
                <a:cs typeface="Calibri" pitchFamily="34" charset="0"/>
              </a:rPr>
              <a:t>55 M€</a:t>
            </a:r>
            <a:r>
              <a:rPr lang="en-US" sz="1800" dirty="0" smtClean="0">
                <a:latin typeface="Calibri" pitchFamily="34" charset="0"/>
                <a:cs typeface="Calibri" pitchFamily="34" charset="0"/>
              </a:rPr>
              <a:t> to Fellowship </a:t>
            </a:r>
            <a:r>
              <a:rPr lang="en-US" sz="1800" dirty="0" err="1" smtClean="0">
                <a:latin typeface="Calibri" pitchFamily="34" charset="0"/>
                <a:cs typeface="Calibri" pitchFamily="34" charset="0"/>
              </a:rPr>
              <a:t>Programmes</a:t>
            </a:r>
            <a:endParaRPr lang="en-US" sz="1800" dirty="0">
              <a:latin typeface="Calibri" pitchFamily="34" charset="0"/>
              <a:cs typeface="Calibri" pitchFamily="34" charset="0"/>
            </a:endParaRP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Contribution has maximum overall of 10 M€  to a single applicant</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Duration: 36 to 60 months. This duration includes also the time that is needed to select or recruit the researchers</a:t>
            </a:r>
          </a:p>
          <a:p>
            <a:pPr marL="814388" lvl="3" indent="-357188" algn="just" defTabSz="449263" fontAlgn="auto">
              <a:spcBef>
                <a:spcPts val="0"/>
              </a:spcBef>
              <a:spcAft>
                <a:spcPts val="600"/>
              </a:spcAft>
              <a:buClr>
                <a:srgbClr val="FFD13F"/>
              </a:buClr>
              <a:buFont typeface="Wingdings" panose="05000000000000000000" pitchFamily="2" charset="2"/>
              <a:buChar char="ü"/>
              <a:defRPr/>
            </a:pPr>
            <a:r>
              <a:rPr lang="en-US" sz="1800" dirty="0">
                <a:latin typeface="Calibri" pitchFamily="34" charset="0"/>
                <a:cs typeface="Calibri" pitchFamily="34" charset="0"/>
              </a:rPr>
              <a:t>Participants having benefited from COFUND under previous calls will explain how the latest proposal relates to and goes beyond the earlier grant and provide evidence for its quality</a:t>
            </a:r>
          </a:p>
        </p:txBody>
      </p:sp>
      <p:pic>
        <p:nvPicPr>
          <p:cNvPr id="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le 1"/>
          <p:cNvSpPr>
            <a:spLocks noGrp="1"/>
          </p:cNvSpPr>
          <p:nvPr>
            <p:ph type="title"/>
          </p:nvPr>
        </p:nvSpPr>
        <p:spPr>
          <a:xfrm>
            <a:off x="2699792" y="980728"/>
            <a:ext cx="3261048" cy="430981"/>
          </a:xfrm>
        </p:spPr>
        <p:txBody>
          <a:bodyPr>
            <a:noAutofit/>
          </a:bodyPr>
          <a:lstStyle/>
          <a:p>
            <a:pPr eaLnBrk="1" hangingPunct="1"/>
            <a:r>
              <a:rPr lang="en-GB" sz="2800" b="1" dirty="0" smtClean="0">
                <a:solidFill>
                  <a:srgbClr val="F7C943"/>
                </a:solidFill>
                <a:latin typeface="Calibri" pitchFamily="34" charset="0"/>
                <a:ea typeface="MS Gothic" pitchFamily="49" charset="-128"/>
              </a:rPr>
              <a:t>Call 2019</a:t>
            </a:r>
            <a:endParaRPr lang="en-GB" sz="2800" b="1" dirty="0">
              <a:solidFill>
                <a:srgbClr val="F7C943"/>
              </a:solidFill>
              <a:latin typeface="Calibri" pitchFamily="34" charset="0"/>
              <a:ea typeface="MS Gothic" pitchFamily="49" charset="-128"/>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txBox="1">
            <a:spLocks/>
          </p:cNvSpPr>
          <p:nvPr/>
        </p:nvSpPr>
        <p:spPr bwMode="auto">
          <a:xfrm>
            <a:off x="611560" y="2708920"/>
            <a:ext cx="8153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2800" b="1" i="0" u="sng" strike="noStrike" kern="1200" cap="none" spc="0" normalizeH="0" baseline="0" noProof="0" dirty="0" err="1">
                <a:ln>
                  <a:noFill/>
                </a:ln>
                <a:solidFill>
                  <a:srgbClr val="F7C943"/>
                </a:solidFill>
                <a:effectLst/>
                <a:uLnTx/>
                <a:uFillTx/>
                <a:latin typeface="Verdana" pitchFamily="34" charset="0"/>
                <a:ea typeface="MS Gothic" pitchFamily="49" charset="-128"/>
                <a:cs typeface="+mj-cs"/>
              </a:rPr>
              <a:t>Submission</a:t>
            </a:r>
            <a:r>
              <a:rPr kumimoji="0" lang="fr-BE" sz="2800" b="1" i="0" u="sng" strike="noStrike" kern="1200" cap="none" spc="0" normalizeH="0" baseline="0" noProof="0" dirty="0">
                <a:ln>
                  <a:noFill/>
                </a:ln>
                <a:solidFill>
                  <a:srgbClr val="F7C943"/>
                </a:solidFill>
                <a:effectLst/>
                <a:uLnTx/>
                <a:uFillTx/>
                <a:latin typeface="Verdana" pitchFamily="34" charset="0"/>
                <a:ea typeface="MS Gothic" pitchFamily="49" charset="-128"/>
                <a:cs typeface="+mj-cs"/>
              </a:rPr>
              <a:t> of the </a:t>
            </a:r>
            <a:r>
              <a:rPr kumimoji="0" lang="fr-BE" sz="2800" b="1" i="0" u="sng" strike="noStrike" kern="1200" cap="none" spc="0" normalizeH="0" baseline="0" noProof="0" dirty="0" err="1">
                <a:ln>
                  <a:noFill/>
                </a:ln>
                <a:solidFill>
                  <a:srgbClr val="F7C943"/>
                </a:solidFill>
                <a:effectLst/>
                <a:uLnTx/>
                <a:uFillTx/>
                <a:latin typeface="Verdana" pitchFamily="34" charset="0"/>
                <a:ea typeface="MS Gothic" pitchFamily="49" charset="-128"/>
                <a:cs typeface="+mj-cs"/>
              </a:rPr>
              <a:t>proposal</a:t>
            </a:r>
            <a:r>
              <a:rPr kumimoji="0" lang="fr-BE" sz="2800" b="1" i="0" u="sng" strike="noStrike" kern="1200" cap="none" spc="0" normalizeH="0" baseline="0" noProof="0" dirty="0">
                <a:ln>
                  <a:noFill/>
                </a:ln>
                <a:solidFill>
                  <a:srgbClr val="F7C943"/>
                </a:solidFill>
                <a:effectLst/>
                <a:uLnTx/>
                <a:uFillTx/>
                <a:latin typeface="Verdana" pitchFamily="34" charset="0"/>
                <a:ea typeface="MS Gothic" pitchFamily="49" charset="-128"/>
                <a:cs typeface="+mj-cs"/>
              </a:rPr>
              <a:t> 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2800" b="1" i="0" u="sng" strike="noStrike" kern="1200" cap="none" spc="0" normalizeH="0" baseline="0" noProof="0" dirty="0">
                <a:ln>
                  <a:noFill/>
                </a:ln>
                <a:solidFill>
                  <a:srgbClr val="F7C943"/>
                </a:solidFill>
                <a:effectLst/>
                <a:uLnTx/>
                <a:uFillTx/>
                <a:latin typeface="Verdana" pitchFamily="34" charset="0"/>
                <a:ea typeface="MS Gothic" pitchFamily="49" charset="-128"/>
                <a:cs typeface="+mj-cs"/>
              </a:rPr>
              <a:t>Evaluation </a:t>
            </a:r>
            <a:r>
              <a:rPr kumimoji="0" lang="fr-BE" sz="6000" b="1" i="0" u="none" strike="noStrike" kern="0" cap="none" spc="0" normalizeH="0" baseline="0" noProof="0" dirty="0">
                <a:ln>
                  <a:noFill/>
                </a:ln>
                <a:solidFill>
                  <a:srgbClr val="84095B"/>
                </a:solidFill>
                <a:effectLst/>
                <a:uLnTx/>
                <a:uFillTx/>
                <a:latin typeface="Calibri"/>
                <a:ea typeface="+mj-ea"/>
                <a:cs typeface="+mj-cs"/>
              </a:rPr>
              <a:t/>
            </a:r>
            <a:br>
              <a:rPr kumimoji="0" lang="fr-BE" sz="6000" b="1" i="0" u="none" strike="noStrike" kern="0" cap="none" spc="0" normalizeH="0" baseline="0" noProof="0" dirty="0">
                <a:ln>
                  <a:noFill/>
                </a:ln>
                <a:solidFill>
                  <a:srgbClr val="84095B"/>
                </a:solidFill>
                <a:effectLst/>
                <a:uLnTx/>
                <a:uFillTx/>
                <a:latin typeface="Calibri"/>
                <a:ea typeface="+mj-ea"/>
                <a:cs typeface="+mj-cs"/>
              </a:rPr>
            </a:br>
            <a:endParaRPr kumimoji="0" lang="fr-BE" sz="6000" b="1" i="0" u="none" strike="noStrike" kern="0" cap="none" spc="0" normalizeH="0" baseline="0" noProof="0" dirty="0">
              <a:ln>
                <a:noFill/>
              </a:ln>
              <a:solidFill>
                <a:srgbClr val="84095B"/>
              </a:solidFill>
              <a:effectLst/>
              <a:uLnTx/>
              <a:uFillTx/>
              <a:latin typeface="Calibri"/>
              <a:ea typeface="+mj-ea"/>
              <a:cs typeface="+mj-cs"/>
            </a:endParaRP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1437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1907704" y="692696"/>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smtClean="0">
                <a:ln>
                  <a:noFill/>
                </a:ln>
                <a:solidFill>
                  <a:srgbClr val="FFD13F"/>
                </a:solidFill>
                <a:effectLst/>
                <a:uLnTx/>
                <a:uFillTx/>
                <a:latin typeface="Century Gothic" panose="020B0502020202020204" pitchFamily="34" charset="0"/>
                <a:ea typeface="ＭＳ Ｐゴシック" pitchFamily="34" charset="-128"/>
                <a:cs typeface="+mn-cs"/>
              </a:rPr>
              <a:t>Participant portal</a:t>
            </a:r>
            <a:endPar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endParaRPr>
          </a:p>
        </p:txBody>
      </p:sp>
      <p:pic>
        <p:nvPicPr>
          <p:cNvPr id="2" name="Image 1"/>
          <p:cNvPicPr>
            <a:picLocks noChangeAspect="1"/>
          </p:cNvPicPr>
          <p:nvPr/>
        </p:nvPicPr>
        <p:blipFill>
          <a:blip r:embed="rId4"/>
          <a:stretch>
            <a:fillRect/>
          </a:stretch>
        </p:blipFill>
        <p:spPr>
          <a:xfrm>
            <a:off x="860148" y="1154361"/>
            <a:ext cx="8020050" cy="5591175"/>
          </a:xfrm>
          <a:prstGeom prst="rect">
            <a:avLst/>
          </a:prstGeom>
        </p:spPr>
      </p:pic>
    </p:spTree>
    <p:extLst>
      <p:ext uri="{BB962C8B-B14F-4D97-AF65-F5344CB8AC3E}">
        <p14:creationId xmlns:p14="http://schemas.microsoft.com/office/powerpoint/2010/main" val="2993745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3"/>
          <p:cNvSpPr/>
          <p:nvPr/>
        </p:nvSpPr>
        <p:spPr bwMode="auto">
          <a:xfrm>
            <a:off x="1115616" y="1906329"/>
            <a:ext cx="4824413" cy="1804889"/>
          </a:xfrm>
          <a:prstGeom prst="roundRect">
            <a:avLst>
              <a:gd name="adj" fmla="val 6823"/>
            </a:avLst>
          </a:prstGeom>
          <a:solidFill>
            <a:schemeClr val="accent4">
              <a:lumMod val="20000"/>
              <a:lumOff val="80000"/>
              <a:alpha val="31000"/>
            </a:schemeClr>
          </a:solidFill>
          <a:ln>
            <a:solidFill>
              <a:srgbClr val="FFD13F"/>
            </a:solidFill>
          </a:ln>
          <a:effectLst/>
          <a:ex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tab pos="6637338" algn="l"/>
              </a:tabLst>
              <a:defRPr/>
            </a:pPr>
            <a:r>
              <a:rPr kumimoji="0" lang="fr-BE" sz="20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Call pages</a:t>
            </a:r>
            <a:endParaRPr kumimoji="0" lang="en-GB" sz="20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Guide for Applicants </a:t>
            </a: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Work Programme (</a:t>
            </a:r>
            <a:r>
              <a:rPr kumimoji="0" lang="en-GB" sz="2000" b="0" i="0" u="none" strike="noStrike" kern="1200" cap="none" spc="0" normalizeH="0" baseline="0" noProof="0" dirty="0" smtClean="0">
                <a:ln>
                  <a:noFill/>
                </a:ln>
                <a:solidFill>
                  <a:srgbClr val="0F5494"/>
                </a:solidFill>
                <a:effectLst/>
                <a:uLnTx/>
                <a:uFillTx/>
                <a:latin typeface="Calibri"/>
                <a:ea typeface="ＭＳ Ｐゴシック" pitchFamily="34" charset="-128"/>
                <a:cs typeface="+mn-cs"/>
              </a:rPr>
              <a:t>2018-20)</a:t>
            </a:r>
            <a:endPar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FAQ</a:t>
            </a:r>
          </a:p>
          <a:p>
            <a:pPr marL="361950" marR="0" lvl="0" indent="-361950" algn="l" defTabSz="914400" rtl="0" eaLnBrk="0" fontAlgn="base" latinLnBrk="0" hangingPunct="0">
              <a:lnSpc>
                <a:spcPct val="100000"/>
              </a:lnSpc>
              <a:spcBef>
                <a:spcPct val="20000"/>
              </a:spcBef>
              <a:spcAft>
                <a:spcPct val="0"/>
              </a:spcAft>
              <a:buClr>
                <a:srgbClr val="FFD13F"/>
              </a:buClr>
              <a:buSzTx/>
              <a:buFont typeface="Wingdings" pitchFamily="2" charset="2"/>
              <a:buChar char=""/>
              <a:tabLst>
                <a:tab pos="6637338" algn="l"/>
              </a:tabLst>
              <a:defRPr/>
            </a:pPr>
            <a:r>
              <a:rPr kumimoji="0" lang="en-GB" sz="20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Descriptors</a:t>
            </a:r>
          </a:p>
        </p:txBody>
      </p:sp>
      <p:sp>
        <p:nvSpPr>
          <p:cNvPr id="25" name="ZoneTexte 24"/>
          <p:cNvSpPr txBox="1"/>
          <p:nvPr/>
        </p:nvSpPr>
        <p:spPr>
          <a:xfrm>
            <a:off x="1907704" y="692696"/>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Where to find information ?</a:t>
            </a:r>
          </a:p>
        </p:txBody>
      </p:sp>
      <p:sp>
        <p:nvSpPr>
          <p:cNvPr id="27" name="Text Box 5"/>
          <p:cNvSpPr txBox="1">
            <a:spLocks noChangeArrowheads="1"/>
          </p:cNvSpPr>
          <p:nvPr/>
        </p:nvSpPr>
        <p:spPr bwMode="auto">
          <a:xfrm>
            <a:off x="1223628" y="1444367"/>
            <a:ext cx="3714750" cy="461962"/>
          </a:xfrm>
          <a:prstGeom prst="rect">
            <a:avLst/>
          </a:prstGeom>
          <a:noFill/>
          <a:ln>
            <a:noFill/>
          </a:ln>
          <a:extLst/>
        </p:spPr>
        <p:txBody>
          <a:bodyPr>
            <a:spAutoFit/>
          </a:bodyPr>
          <a:lstStyle>
            <a:lvl1pPr eaLnBrk="0" hangingPunct="0">
              <a:defRPr sz="1600" b="1" i="1">
                <a:solidFill>
                  <a:schemeClr val="bg1"/>
                </a:solidFill>
                <a:latin typeface="Arial" charset="0"/>
              </a:defRPr>
            </a:lvl1pPr>
            <a:lvl2pPr marL="742950" indent="-285750" eaLnBrk="0" hangingPunct="0">
              <a:defRPr sz="1600" b="1" i="1">
                <a:solidFill>
                  <a:schemeClr val="bg1"/>
                </a:solidFill>
                <a:latin typeface="Arial" charset="0"/>
              </a:defRPr>
            </a:lvl2pPr>
            <a:lvl3pPr marL="1143000" indent="-228600" eaLnBrk="0" hangingPunct="0">
              <a:defRPr sz="1600" b="1" i="1">
                <a:solidFill>
                  <a:schemeClr val="bg1"/>
                </a:solidFill>
                <a:latin typeface="Arial" charset="0"/>
              </a:defRPr>
            </a:lvl3pPr>
            <a:lvl4pPr marL="1600200" indent="-228600" eaLnBrk="0" hangingPunct="0">
              <a:defRPr sz="1600" b="1" i="1">
                <a:solidFill>
                  <a:schemeClr val="bg1"/>
                </a:solidFill>
                <a:latin typeface="Arial" charset="0"/>
              </a:defRPr>
            </a:lvl4pPr>
            <a:lvl5pPr marL="2057400" indent="-228600" eaLnBrk="0" hangingPunct="0">
              <a:defRPr sz="1600" b="1" i="1">
                <a:solidFill>
                  <a:schemeClr val="bg1"/>
                </a:solidFill>
                <a:latin typeface="Arial" charset="0"/>
              </a:defRPr>
            </a:lvl5pPr>
            <a:lvl6pPr marL="2514600" indent="-228600" eaLnBrk="0" fontAlgn="base" hangingPunct="0">
              <a:spcBef>
                <a:spcPct val="0"/>
              </a:spcBef>
              <a:spcAft>
                <a:spcPct val="0"/>
              </a:spcAft>
              <a:defRPr sz="1600" b="1" i="1">
                <a:solidFill>
                  <a:schemeClr val="bg1"/>
                </a:solidFill>
                <a:latin typeface="Arial" charset="0"/>
              </a:defRPr>
            </a:lvl6pPr>
            <a:lvl7pPr marL="2971800" indent="-228600" eaLnBrk="0" fontAlgn="base" hangingPunct="0">
              <a:spcBef>
                <a:spcPct val="0"/>
              </a:spcBef>
              <a:spcAft>
                <a:spcPct val="0"/>
              </a:spcAft>
              <a:defRPr sz="1600" b="1" i="1">
                <a:solidFill>
                  <a:schemeClr val="bg1"/>
                </a:solidFill>
                <a:latin typeface="Arial" charset="0"/>
              </a:defRPr>
            </a:lvl7pPr>
            <a:lvl8pPr marL="3429000" indent="-228600" eaLnBrk="0" fontAlgn="base" hangingPunct="0">
              <a:spcBef>
                <a:spcPct val="0"/>
              </a:spcBef>
              <a:spcAft>
                <a:spcPct val="0"/>
              </a:spcAft>
              <a:defRPr sz="1600" b="1" i="1">
                <a:solidFill>
                  <a:schemeClr val="bg1"/>
                </a:solidFill>
                <a:latin typeface="Arial" charset="0"/>
              </a:defRPr>
            </a:lvl8pPr>
            <a:lvl9pPr marL="3886200" indent="-228600" eaLnBrk="0" fontAlgn="base" hangingPunct="0">
              <a:spcBef>
                <a:spcPct val="0"/>
              </a:spcBef>
              <a:spcAft>
                <a:spcPct val="0"/>
              </a:spcAft>
              <a:defRPr sz="1600" b="1" i="1">
                <a:solidFill>
                  <a:schemeClr val="bg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dirty="0">
                <a:ln>
                  <a:noFill/>
                </a:ln>
                <a:solidFill>
                  <a:srgbClr val="0F5494"/>
                </a:solidFill>
                <a:effectLst/>
                <a:uLnTx/>
                <a:uFillTx/>
                <a:latin typeface="Calibri"/>
                <a:ea typeface="ＭＳ Ｐゴシック" pitchFamily="34" charset="-128"/>
                <a:cs typeface="+mn-cs"/>
                <a:hlinkClick r:id="rId4"/>
              </a:rPr>
              <a:t>Participant Portal</a:t>
            </a:r>
            <a:endParaRPr kumimoji="0" lang="en-GB" sz="2400" b="1" i="0" u="none" strike="noStrike" kern="1200" cap="none" spc="0" normalizeH="0" baseline="0" noProof="0" dirty="0">
              <a:ln>
                <a:noFill/>
              </a:ln>
              <a:solidFill>
                <a:srgbClr val="0F5494"/>
              </a:solidFill>
              <a:effectLst/>
              <a:uLnTx/>
              <a:uFillTx/>
              <a:latin typeface="Calibri"/>
              <a:ea typeface="ＭＳ Ｐゴシック" pitchFamily="34" charset="-128"/>
              <a:cs typeface="+mn-cs"/>
            </a:endParaRPr>
          </a:p>
        </p:txBody>
      </p:sp>
      <p:pic>
        <p:nvPicPr>
          <p:cNvPr id="11" name="Picture 3">
            <a:extLst>
              <a:ext uri="{FF2B5EF4-FFF2-40B4-BE49-F238E27FC236}">
                <a16:creationId xmlns:a16="http://schemas.microsoft.com/office/drawing/2014/main" xmlns="" id="{C89C3F27-B34E-4637-920B-4779FB0DF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569" y="1254670"/>
            <a:ext cx="4305111" cy="3180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
          <p:cNvPicPr>
            <a:picLocks noChangeAspect="1"/>
          </p:cNvPicPr>
          <p:nvPr/>
        </p:nvPicPr>
        <p:blipFill>
          <a:blip r:embed="rId6"/>
          <a:stretch>
            <a:fillRect/>
          </a:stretch>
        </p:blipFill>
        <p:spPr>
          <a:xfrm>
            <a:off x="2339754" y="3933056"/>
            <a:ext cx="1916749" cy="270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9613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9250" y="1398706"/>
            <a:ext cx="8408988" cy="523220"/>
          </a:xfrm>
          <a:prstGeom prst="rect">
            <a:avLst/>
          </a:prstGeom>
          <a:noFill/>
        </p:spPr>
        <p:txBody>
          <a:bodyPr>
            <a:spAutoFit/>
          </a:bodyPr>
          <a:lstStyle/>
          <a:p>
            <a:pPr>
              <a:defRPr/>
            </a:pPr>
            <a:r>
              <a:rPr lang="fr-BE" sz="2800" b="1" dirty="0">
                <a:latin typeface="Calibri" pitchFamily="34" charset="0"/>
                <a:cs typeface="Arial" pitchFamily="34" charset="0"/>
              </a:rPr>
              <a:t>Who applies?</a:t>
            </a:r>
          </a:p>
        </p:txBody>
      </p:sp>
      <p:sp>
        <p:nvSpPr>
          <p:cNvPr id="2" name="TextBox 1"/>
          <p:cNvSpPr txBox="1"/>
          <p:nvPr/>
        </p:nvSpPr>
        <p:spPr>
          <a:xfrm>
            <a:off x="1763688" y="4437112"/>
            <a:ext cx="6357937" cy="1231106"/>
          </a:xfrm>
          <a:prstGeom prst="rect">
            <a:avLst/>
          </a:prstGeom>
          <a:noFill/>
        </p:spPr>
        <p:txBody>
          <a:bodyPr>
            <a:spAutoFit/>
          </a:bodyPr>
          <a:lstStyle/>
          <a:p>
            <a:pPr>
              <a:defRPr/>
            </a:pPr>
            <a:r>
              <a:rPr lang="en-GB" sz="2000" b="1" u="sng" dirty="0">
                <a:solidFill>
                  <a:srgbClr val="C00000"/>
                </a:solidFill>
                <a:latin typeface="Calibri" pitchFamily="34" charset="0"/>
                <a:cs typeface="Calibri" panose="020F0502020204030204" pitchFamily="34" charset="0"/>
              </a:rPr>
              <a:t>Non-academic</a:t>
            </a:r>
            <a:r>
              <a:rPr lang="en-GB" sz="1800" b="1" u="sng" dirty="0">
                <a:solidFill>
                  <a:srgbClr val="C00000"/>
                </a:solidFill>
                <a:latin typeface="Calibri" pitchFamily="34" charset="0"/>
                <a:cs typeface="Calibri" panose="020F0502020204030204" pitchFamily="34" charset="0"/>
              </a:rPr>
              <a:t> </a:t>
            </a:r>
            <a:r>
              <a:rPr lang="en-GB" sz="2000" b="1" u="sng" dirty="0">
                <a:solidFill>
                  <a:srgbClr val="C00000"/>
                </a:solidFill>
                <a:latin typeface="Calibri" pitchFamily="34" charset="0"/>
                <a:cs typeface="Calibri" panose="020F0502020204030204" pitchFamily="34" charset="0"/>
              </a:rPr>
              <a:t>sector</a:t>
            </a:r>
          </a:p>
          <a:p>
            <a:pPr marL="285750" indent="-285750">
              <a:buFont typeface="Wingdings" panose="05000000000000000000" pitchFamily="2" charset="2"/>
              <a:buChar char="ü"/>
              <a:defRPr/>
            </a:pPr>
            <a:r>
              <a:rPr lang="en-GB" sz="1800" dirty="0">
                <a:solidFill>
                  <a:srgbClr val="C00000"/>
                </a:solidFill>
                <a:latin typeface="Calibri" pitchFamily="34" charset="0"/>
                <a:cs typeface="Calibri" panose="020F0502020204030204" pitchFamily="34" charset="0"/>
              </a:rPr>
              <a:t>any entity not included in the academic sector:</a:t>
            </a:r>
          </a:p>
          <a:p>
            <a:pPr marL="285750" indent="-285750">
              <a:buFont typeface="Wingdings" panose="05000000000000000000" pitchFamily="2" charset="2"/>
              <a:buChar char="ü"/>
              <a:defRPr/>
            </a:pPr>
            <a:r>
              <a:rPr lang="en-GB" sz="1800" dirty="0">
                <a:solidFill>
                  <a:srgbClr val="C00000"/>
                </a:solidFill>
                <a:latin typeface="Calibri" pitchFamily="34" charset="0"/>
                <a:cs typeface="Calibri" panose="020F0502020204030204" pitchFamily="34" charset="0"/>
              </a:rPr>
              <a:t>e.g. large companies, SMEs, NGOs, museums, hospitals</a:t>
            </a:r>
          </a:p>
          <a:p>
            <a:pPr marL="285750" indent="-285750">
              <a:buFont typeface="Wingdings" panose="05000000000000000000" pitchFamily="2" charset="2"/>
              <a:buChar char="ü"/>
              <a:defRPr/>
            </a:pPr>
            <a:r>
              <a:rPr lang="en-GB" sz="1800" dirty="0">
                <a:solidFill>
                  <a:srgbClr val="C00000"/>
                </a:solidFill>
                <a:latin typeface="Calibri" pitchFamily="34" charset="0"/>
                <a:cs typeface="Calibri" panose="020F0502020204030204" pitchFamily="34" charset="0"/>
              </a:rPr>
              <a:t>international organisations (e.g. UN, WHO)</a:t>
            </a:r>
            <a:endParaRPr lang="en-GB" sz="1800" b="1" dirty="0">
              <a:solidFill>
                <a:srgbClr val="C00000"/>
              </a:solidFill>
              <a:latin typeface="Calibri" pitchFamily="34" charset="0"/>
              <a:cs typeface="Calibri" panose="020F0502020204030204" pitchFamily="34" charset="0"/>
            </a:endParaRPr>
          </a:p>
        </p:txBody>
      </p:sp>
      <p:sp>
        <p:nvSpPr>
          <p:cNvPr id="9" name="TextBox 8"/>
          <p:cNvSpPr txBox="1"/>
          <p:nvPr/>
        </p:nvSpPr>
        <p:spPr>
          <a:xfrm>
            <a:off x="1771650" y="2492896"/>
            <a:ext cx="7372350" cy="1785104"/>
          </a:xfrm>
          <a:prstGeom prst="rect">
            <a:avLst/>
          </a:prstGeom>
          <a:noFill/>
        </p:spPr>
        <p:txBody>
          <a:bodyPr>
            <a:spAutoFit/>
          </a:bodyPr>
          <a:lstStyle/>
          <a:p>
            <a:pPr>
              <a:defRPr/>
            </a:pPr>
            <a:r>
              <a:rPr lang="en-GB" sz="2000" b="1" u="sng" dirty="0">
                <a:latin typeface="Calibri" pitchFamily="34" charset="0"/>
                <a:cs typeface="Calibri" panose="020F0502020204030204" pitchFamily="34" charset="0"/>
              </a:rPr>
              <a:t>Academic sector</a:t>
            </a:r>
            <a:r>
              <a:rPr lang="en-GB" sz="2000" dirty="0">
                <a:latin typeface="Calibri" pitchFamily="34" charset="0"/>
                <a:cs typeface="Calibri" panose="020F0502020204030204" pitchFamily="34" charset="0"/>
              </a:rPr>
              <a:t> </a:t>
            </a:r>
          </a:p>
          <a:p>
            <a:pPr marL="285750" indent="-285750">
              <a:buFont typeface="Wingdings" panose="05000000000000000000" pitchFamily="2" charset="2"/>
              <a:buChar char="ü"/>
              <a:defRPr/>
            </a:pPr>
            <a:r>
              <a:rPr lang="en-GB" sz="1800" dirty="0">
                <a:latin typeface="Calibri" pitchFamily="34" charset="0"/>
                <a:cs typeface="Calibri" panose="020F0502020204030204" pitchFamily="34" charset="0"/>
              </a:rPr>
              <a:t>public /private higher education establishments</a:t>
            </a:r>
            <a:br>
              <a:rPr lang="en-GB" sz="1800" dirty="0">
                <a:latin typeface="Calibri" pitchFamily="34" charset="0"/>
                <a:cs typeface="Calibri" panose="020F0502020204030204" pitchFamily="34" charset="0"/>
              </a:rPr>
            </a:br>
            <a:r>
              <a:rPr lang="en-GB" sz="1800" dirty="0">
                <a:latin typeface="Calibri" pitchFamily="34" charset="0"/>
                <a:cs typeface="Calibri" panose="020F0502020204030204" pitchFamily="34" charset="0"/>
              </a:rPr>
              <a:t>awarding academic degrees</a:t>
            </a:r>
          </a:p>
          <a:p>
            <a:pPr marL="285750" indent="-285750">
              <a:buFont typeface="Wingdings" panose="05000000000000000000" pitchFamily="2" charset="2"/>
              <a:buChar char="ü"/>
              <a:defRPr/>
            </a:pPr>
            <a:r>
              <a:rPr lang="en-GB" sz="1800" dirty="0">
                <a:latin typeface="Calibri" pitchFamily="34" charset="0"/>
                <a:cs typeface="Calibri" panose="020F0502020204030204" pitchFamily="34" charset="0"/>
              </a:rPr>
              <a:t>public /private non-profit research organisations </a:t>
            </a:r>
            <a:br>
              <a:rPr lang="en-GB" sz="1800" dirty="0">
                <a:latin typeface="Calibri" pitchFamily="34" charset="0"/>
                <a:cs typeface="Calibri" panose="020F0502020204030204" pitchFamily="34" charset="0"/>
              </a:rPr>
            </a:br>
            <a:r>
              <a:rPr lang="en-GB" sz="1800" dirty="0">
                <a:latin typeface="Calibri" pitchFamily="34" charset="0"/>
                <a:cs typeface="Calibri" panose="020F0502020204030204" pitchFamily="34" charset="0"/>
              </a:rPr>
              <a:t>whose primary mission is to pursue research</a:t>
            </a:r>
          </a:p>
          <a:p>
            <a:pPr marL="285750" indent="-285750">
              <a:buFont typeface="Wingdings" panose="05000000000000000000" pitchFamily="2" charset="2"/>
              <a:buChar char="ü"/>
              <a:defRPr/>
            </a:pPr>
            <a:r>
              <a:rPr lang="en-GB" sz="1800" dirty="0">
                <a:latin typeface="Calibri" pitchFamily="34" charset="0"/>
                <a:cs typeface="Calibri" panose="020F0502020204030204" pitchFamily="34" charset="0"/>
              </a:rPr>
              <a:t>international European interest organisations (e.g. CERN, EMBL)</a:t>
            </a:r>
          </a:p>
        </p:txBody>
      </p:sp>
      <p:grpSp>
        <p:nvGrpSpPr>
          <p:cNvPr id="8" name="Group 7"/>
          <p:cNvGrpSpPr/>
          <p:nvPr/>
        </p:nvGrpSpPr>
        <p:grpSpPr>
          <a:xfrm>
            <a:off x="467544" y="2780928"/>
            <a:ext cx="1093309" cy="895250"/>
            <a:chOff x="3950121" y="1860119"/>
            <a:chExt cx="914188" cy="848420"/>
          </a:xfrm>
          <a:solidFill>
            <a:srgbClr val="0F5494"/>
          </a:solidFill>
        </p:grpSpPr>
        <p:sp>
          <p:nvSpPr>
            <p:cNvPr id="10" name="Trapezoid 9"/>
            <p:cNvSpPr/>
            <p:nvPr/>
          </p:nvSpPr>
          <p:spPr bwMode="auto">
            <a:xfrm>
              <a:off x="4643077" y="2136109"/>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1" name="Rectangle 10"/>
            <p:cNvSpPr/>
            <p:nvPr/>
          </p:nvSpPr>
          <p:spPr bwMode="auto">
            <a:xfrm>
              <a:off x="4004349" y="2070379"/>
              <a:ext cx="818450" cy="45719"/>
            </a:xfrm>
            <a:prstGeom prst="rect">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3" name="Isosceles Triangle 12"/>
            <p:cNvSpPr/>
            <p:nvPr/>
          </p:nvSpPr>
          <p:spPr bwMode="auto">
            <a:xfrm>
              <a:off x="3966927" y="1860119"/>
              <a:ext cx="897382" cy="186213"/>
            </a:xfrm>
            <a:prstGeom prst="triangle">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4" name="Trapezoid 13"/>
            <p:cNvSpPr/>
            <p:nvPr/>
          </p:nvSpPr>
          <p:spPr bwMode="auto">
            <a:xfrm>
              <a:off x="4072569" y="2136111"/>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5" name="Trapezoid 14"/>
            <p:cNvSpPr/>
            <p:nvPr/>
          </p:nvSpPr>
          <p:spPr bwMode="auto">
            <a:xfrm>
              <a:off x="4262322" y="2136100"/>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6" name="Trapezoid 15"/>
            <p:cNvSpPr/>
            <p:nvPr/>
          </p:nvSpPr>
          <p:spPr bwMode="auto">
            <a:xfrm>
              <a:off x="4451678" y="2136094"/>
              <a:ext cx="123104" cy="454795"/>
            </a:xfrm>
            <a:prstGeom prst="trapezoid">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7" name="Rectangle 16"/>
            <p:cNvSpPr/>
            <p:nvPr/>
          </p:nvSpPr>
          <p:spPr bwMode="auto">
            <a:xfrm>
              <a:off x="4007754" y="2605197"/>
              <a:ext cx="818450" cy="45719"/>
            </a:xfrm>
            <a:prstGeom prst="rect">
              <a:avLst/>
            </a:prstGeom>
            <a:grpFill/>
            <a:ln>
              <a:noFill/>
            </a:ln>
            <a:effectLst/>
            <a:extLst/>
          </p:spPr>
          <p:txBody>
            <a:bodyPr anchor="ctr"/>
            <a:lstStyle/>
            <a:p>
              <a:pPr marL="3175">
                <a:defRPr/>
              </a:pPr>
              <a:endParaRPr lang="en-GB" sz="1200">
                <a:latin typeface="Verdana" panose="020B0604030504040204" pitchFamily="34" charset="0"/>
              </a:endParaRPr>
            </a:p>
          </p:txBody>
        </p:sp>
        <p:sp>
          <p:nvSpPr>
            <p:cNvPr id="18" name="Rectangle 17"/>
            <p:cNvSpPr/>
            <p:nvPr/>
          </p:nvSpPr>
          <p:spPr bwMode="auto">
            <a:xfrm>
              <a:off x="3950121" y="2662820"/>
              <a:ext cx="913361" cy="45719"/>
            </a:xfrm>
            <a:prstGeom prst="rect">
              <a:avLst/>
            </a:prstGeom>
            <a:grpFill/>
            <a:ln>
              <a:noFill/>
            </a:ln>
            <a:effectLst/>
            <a:extLst/>
          </p:spPr>
          <p:txBody>
            <a:bodyPr anchor="ctr"/>
            <a:lstStyle/>
            <a:p>
              <a:pPr marL="3175">
                <a:defRPr/>
              </a:pPr>
              <a:endParaRPr lang="en-GB" sz="1200">
                <a:latin typeface="Verdana" panose="020B0604030504040204" pitchFamily="34" charset="0"/>
              </a:endParaRPr>
            </a:p>
          </p:txBody>
        </p:sp>
      </p:grpSp>
      <p:grpSp>
        <p:nvGrpSpPr>
          <p:cNvPr id="19" name="Group 18"/>
          <p:cNvGrpSpPr/>
          <p:nvPr/>
        </p:nvGrpSpPr>
        <p:grpSpPr>
          <a:xfrm>
            <a:off x="539552" y="4581128"/>
            <a:ext cx="1010816" cy="828936"/>
            <a:chOff x="968374" y="3924301"/>
            <a:chExt cx="860424" cy="707218"/>
          </a:xfrm>
          <a:solidFill>
            <a:srgbClr val="C00000"/>
          </a:solidFill>
        </p:grpSpPr>
        <p:sp>
          <p:nvSpPr>
            <p:cNvPr id="20" name="Trapezoid 19"/>
            <p:cNvSpPr/>
            <p:nvPr/>
          </p:nvSpPr>
          <p:spPr bwMode="auto">
            <a:xfrm>
              <a:off x="1702592" y="3924301"/>
              <a:ext cx="120650" cy="427824"/>
            </a:xfrm>
            <a:prstGeom prst="trapezoid">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1" name="Rectangle 20"/>
            <p:cNvSpPr/>
            <p:nvPr/>
          </p:nvSpPr>
          <p:spPr bwMode="auto">
            <a:xfrm>
              <a:off x="968374" y="4343376"/>
              <a:ext cx="860424" cy="288143"/>
            </a:xfrm>
            <a:prstGeom prst="rect">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2" name="Right Triangle 21"/>
            <p:cNvSpPr/>
            <p:nvPr/>
          </p:nvSpPr>
          <p:spPr bwMode="auto">
            <a:xfrm>
              <a:off x="972344" y="4152876"/>
              <a:ext cx="266700" cy="190500"/>
            </a:xfrm>
            <a:prstGeom prst="rtTriangle">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3" name="Right Triangle 22"/>
            <p:cNvSpPr/>
            <p:nvPr/>
          </p:nvSpPr>
          <p:spPr bwMode="auto">
            <a:xfrm>
              <a:off x="1208881" y="4152876"/>
              <a:ext cx="266700" cy="190500"/>
            </a:xfrm>
            <a:prstGeom prst="rtTriangle">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sp>
          <p:nvSpPr>
            <p:cNvPr id="24" name="Right Triangle 23"/>
            <p:cNvSpPr/>
            <p:nvPr/>
          </p:nvSpPr>
          <p:spPr bwMode="auto">
            <a:xfrm>
              <a:off x="1448593" y="4152876"/>
              <a:ext cx="266700" cy="190500"/>
            </a:xfrm>
            <a:prstGeom prst="rtTriangle">
              <a:avLst/>
            </a:prstGeom>
            <a:grpFill/>
            <a:ln>
              <a:noFill/>
            </a:ln>
            <a:effectLst/>
            <a:extLst/>
          </p:spPr>
          <p:txBody>
            <a:bodyPr anchor="ctr"/>
            <a:lstStyle/>
            <a:p>
              <a:pPr marL="3175">
                <a:defRPr/>
              </a:pPr>
              <a:endParaRPr lang="en-GB" sz="1200">
                <a:solidFill>
                  <a:srgbClr val="C00000"/>
                </a:solidFill>
                <a:latin typeface="Verdana" panose="020B0604030504040204" pitchFamily="34" charset="0"/>
              </a:endParaRPr>
            </a:p>
          </p:txBody>
        </p:sp>
      </p:grpSp>
      <p:sp>
        <p:nvSpPr>
          <p:cNvPr id="25" name="TextBox 24"/>
          <p:cNvSpPr txBox="1"/>
          <p:nvPr/>
        </p:nvSpPr>
        <p:spPr>
          <a:xfrm>
            <a:off x="349250" y="1871662"/>
            <a:ext cx="7400925" cy="646113"/>
          </a:xfrm>
          <a:prstGeom prst="rect">
            <a:avLst/>
          </a:prstGeom>
          <a:noFill/>
        </p:spPr>
        <p:txBody>
          <a:bodyPr>
            <a:spAutoFit/>
          </a:bodyPr>
          <a:lstStyle/>
          <a:p>
            <a:pPr>
              <a:defRPr/>
            </a:pPr>
            <a:r>
              <a:rPr lang="fr-BE" sz="1800" dirty="0">
                <a:latin typeface="Calibri" pitchFamily="34" charset="0"/>
                <a:cs typeface="Calibri" panose="020F0502020204030204" pitchFamily="34" charset="0"/>
              </a:rPr>
              <a:t>International networks of organisations </a:t>
            </a:r>
            <a:br>
              <a:rPr lang="fr-BE" sz="1800" dirty="0">
                <a:latin typeface="Calibri" pitchFamily="34" charset="0"/>
                <a:cs typeface="Calibri" panose="020F0502020204030204" pitchFamily="34" charset="0"/>
              </a:rPr>
            </a:br>
            <a:r>
              <a:rPr lang="fr-BE" sz="1800" dirty="0">
                <a:latin typeface="Calibri" pitchFamily="34" charset="0"/>
                <a:cs typeface="Calibri" panose="020F0502020204030204" pitchFamily="34" charset="0"/>
              </a:rPr>
              <a:t>actively involved in </a:t>
            </a:r>
            <a:r>
              <a:rPr lang="fr-BE" sz="1800" dirty="0" err="1">
                <a:latin typeface="Calibri" pitchFamily="34" charset="0"/>
                <a:cs typeface="Calibri" panose="020F0502020204030204" pitchFamily="34" charset="0"/>
              </a:rPr>
              <a:t>research</a:t>
            </a:r>
            <a:r>
              <a:rPr lang="fr-BE" sz="1800" dirty="0">
                <a:latin typeface="Calibri" pitchFamily="34" charset="0"/>
                <a:cs typeface="Calibri" panose="020F0502020204030204" pitchFamily="34" charset="0"/>
              </a:rPr>
              <a:t>/doctoral training</a:t>
            </a:r>
          </a:p>
        </p:txBody>
      </p:sp>
      <p:sp>
        <p:nvSpPr>
          <p:cNvPr id="26" name="Text Box 6"/>
          <p:cNvSpPr txBox="1">
            <a:spLocks noChangeArrowheads="1"/>
          </p:cNvSpPr>
          <p:nvPr/>
        </p:nvSpPr>
        <p:spPr bwMode="auto">
          <a:xfrm>
            <a:off x="487940" y="5880996"/>
            <a:ext cx="8338426" cy="492443"/>
          </a:xfrm>
          <a:prstGeom prst="rect">
            <a:avLst/>
          </a:prstGeom>
          <a:noFill/>
          <a:ln>
            <a:noFill/>
          </a:ln>
          <a:effectLst/>
          <a:scene3d>
            <a:camera prst="orthographicFront"/>
            <a:lightRig rig="threePt" dir="t"/>
          </a:scene3d>
          <a:sp3d>
            <a:bevelT/>
          </a:sp3d>
          <a:extLst/>
        </p:spPr>
        <p:txBody>
          <a:bodyPr lIns="0" tIns="0" rIns="0" bIns="0">
            <a:spAutoFit/>
          </a:bodyPr>
          <a:lstStyle>
            <a:lvl1pPr marL="450850" indent="-450850" defTabSz="449263">
              <a:defRPr sz="2400">
                <a:solidFill>
                  <a:srgbClr val="0F5494"/>
                </a:solidFill>
                <a:latin typeface="Tahoma" pitchFamily="34" charset="0"/>
                <a:ea typeface="ＭＳ Ｐゴシック" pitchFamily="34" charset="-128"/>
              </a:defRPr>
            </a:lvl1pPr>
            <a:lvl2pPr marL="742950" indent="-285750" defTabSz="449263">
              <a:defRPr sz="2400">
                <a:solidFill>
                  <a:srgbClr val="0F5494"/>
                </a:solidFill>
                <a:latin typeface="Tahoma" pitchFamily="34" charset="0"/>
                <a:ea typeface="ＭＳ Ｐゴシック" pitchFamily="34" charset="-128"/>
              </a:defRPr>
            </a:lvl2pPr>
            <a:lvl3pPr marL="1143000" indent="-228600" defTabSz="449263">
              <a:defRPr sz="2400">
                <a:solidFill>
                  <a:srgbClr val="0F5494"/>
                </a:solidFill>
                <a:latin typeface="Tahoma" pitchFamily="34" charset="0"/>
                <a:ea typeface="ＭＳ Ｐゴシック" pitchFamily="34" charset="-128"/>
              </a:defRPr>
            </a:lvl3pPr>
            <a:lvl4pPr marL="1600200" indent="-228600" defTabSz="449263">
              <a:defRPr sz="2400">
                <a:solidFill>
                  <a:srgbClr val="0F5494"/>
                </a:solidFill>
                <a:latin typeface="Tahoma" pitchFamily="34" charset="0"/>
                <a:ea typeface="ＭＳ Ｐゴシック" pitchFamily="34" charset="-128"/>
              </a:defRPr>
            </a:lvl4pPr>
            <a:lvl5pPr marL="2054225" indent="-450850" defTabSz="449263">
              <a:defRPr sz="2400">
                <a:solidFill>
                  <a:srgbClr val="0F5494"/>
                </a:solidFill>
                <a:latin typeface="Tahoma" pitchFamily="34" charset="0"/>
                <a:ea typeface="ＭＳ Ｐゴシック" pitchFamily="34" charset="-128"/>
              </a:defRPr>
            </a:lvl5pPr>
            <a:lvl6pPr marL="25114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6pPr>
            <a:lvl7pPr marL="29686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7pPr>
            <a:lvl8pPr marL="34258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8pPr>
            <a:lvl9pPr marL="38830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9pPr>
          </a:lstStyle>
          <a:p>
            <a:pPr marL="0" indent="0" algn="ctr">
              <a:spcAft>
                <a:spcPts val="0"/>
              </a:spcAft>
              <a:buClr>
                <a:srgbClr val="008000"/>
              </a:buClr>
              <a:defRPr/>
            </a:pPr>
            <a:r>
              <a:rPr lang="en-GB" sz="1600" b="1" dirty="0">
                <a:latin typeface="Calibri" pitchFamily="34" charset="0"/>
                <a:ea typeface="Tahoma" panose="020B0604030504040204" pitchFamily="34" charset="0"/>
                <a:cs typeface="Arial" panose="020B0604020202020204" pitchFamily="34" charset="0"/>
              </a:rPr>
              <a:t>Standardised legal validation of entities is applied </a:t>
            </a:r>
            <a:br>
              <a:rPr lang="en-GB" sz="1600" b="1" dirty="0">
                <a:latin typeface="Calibri" pitchFamily="34" charset="0"/>
                <a:ea typeface="Tahoma" panose="020B0604030504040204" pitchFamily="34" charset="0"/>
                <a:cs typeface="Arial" panose="020B0604020202020204" pitchFamily="34" charset="0"/>
              </a:rPr>
            </a:br>
            <a:r>
              <a:rPr lang="en-GB" sz="1600" b="1" dirty="0">
                <a:latin typeface="Calibri" pitchFamily="34" charset="0"/>
                <a:ea typeface="Tahoma" panose="020B0604030504040204" pitchFamily="34" charset="0"/>
                <a:cs typeface="Arial" panose="020B0604020202020204" pitchFamily="34" charset="0"/>
              </a:rPr>
              <a:t>to determine the domain of each participant</a:t>
            </a:r>
          </a:p>
        </p:txBody>
      </p:sp>
      <p:pic>
        <p:nvPicPr>
          <p:cNvPr id="28" name="Picture 2" descr="Résultat de recherche d'images pour &quot;logo european commission&quot;"/>
          <p:cNvPicPr>
            <a:picLocks noChangeAspect="1" noChangeArrowheads="1"/>
          </p:cNvPicPr>
          <p:nvPr/>
        </p:nvPicPr>
        <p:blipFill>
          <a:blip r:embed="rId3" cstate="print"/>
          <a:srcRect/>
          <a:stretch>
            <a:fillRect/>
          </a:stretch>
        </p:blipFill>
        <p:spPr bwMode="auto">
          <a:xfrm>
            <a:off x="755576" y="233264"/>
            <a:ext cx="936104" cy="650592"/>
          </a:xfrm>
          <a:prstGeom prst="rect">
            <a:avLst/>
          </a:prstGeom>
          <a:noFill/>
        </p:spPr>
      </p:pic>
      <p:pic>
        <p:nvPicPr>
          <p:cNvPr id="29" name="Picture 6" descr="Résultat de recherche d'images pour &quot;marie sklodowska curie actions PCN horizon 2020&quot;"/>
          <p:cNvPicPr>
            <a:picLocks noChangeAspect="1" noChangeArrowheads="1"/>
          </p:cNvPicPr>
          <p:nvPr/>
        </p:nvPicPr>
        <p:blipFill>
          <a:blip r:embed="rId4" cstate="print"/>
          <a:srcRect/>
          <a:stretch>
            <a:fillRect/>
          </a:stretch>
        </p:blipFill>
        <p:spPr bwMode="auto">
          <a:xfrm>
            <a:off x="7236296" y="233264"/>
            <a:ext cx="1422878" cy="748884"/>
          </a:xfrm>
          <a:prstGeom prst="rect">
            <a:avLst/>
          </a:prstGeom>
          <a:noFill/>
        </p:spPr>
      </p:pic>
      <p:sp>
        <p:nvSpPr>
          <p:cNvPr id="30" name="Rectangle 29"/>
          <p:cNvSpPr/>
          <p:nvPr/>
        </p:nvSpPr>
        <p:spPr>
          <a:xfrm>
            <a:off x="0" y="-27384"/>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2555776" y="908720"/>
            <a:ext cx="4132538" cy="400110"/>
          </a:xfrm>
          <a:prstGeom prst="rect">
            <a:avLst/>
          </a:prstGeom>
          <a:noFill/>
        </p:spPr>
        <p:txBody>
          <a:bodyPr wrap="square" rtlCol="0">
            <a:spAutoFit/>
          </a:bodyPr>
          <a:lstStyle/>
          <a:p>
            <a:pPr algn="ctr"/>
            <a:r>
              <a:rPr lang="fr-FR" sz="2000" b="1" dirty="0" err="1">
                <a:solidFill>
                  <a:srgbClr val="F7C943"/>
                </a:solidFill>
              </a:rPr>
              <a:t>Definitions</a:t>
            </a:r>
            <a:endParaRPr lang="fr-FR" sz="2000" b="1" dirty="0">
              <a:solidFill>
                <a:srgbClr val="F7C943"/>
              </a:solidFill>
            </a:endParaRPr>
          </a:p>
        </p:txBody>
      </p:sp>
    </p:spTree>
    <p:extLst>
      <p:ext uri="{BB962C8B-B14F-4D97-AF65-F5344CB8AC3E}">
        <p14:creationId xmlns:p14="http://schemas.microsoft.com/office/powerpoint/2010/main" val="787286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ZoneTexte 24"/>
          <p:cNvSpPr txBox="1"/>
          <p:nvPr/>
        </p:nvSpPr>
        <p:spPr>
          <a:xfrm>
            <a:off x="1835696" y="778699"/>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Authentication service</a:t>
            </a:r>
          </a:p>
        </p:txBody>
      </p:sp>
      <p:sp>
        <p:nvSpPr>
          <p:cNvPr id="11" name="Rectangle 10">
            <a:extLst>
              <a:ext uri="{FF2B5EF4-FFF2-40B4-BE49-F238E27FC236}">
                <a16:creationId xmlns:a16="http://schemas.microsoft.com/office/drawing/2014/main" xmlns="" id="{A380FCFD-8522-4DA9-B741-D91B791769E5}"/>
              </a:ext>
            </a:extLst>
          </p:cNvPr>
          <p:cNvSpPr/>
          <p:nvPr/>
        </p:nvSpPr>
        <p:spPr>
          <a:xfrm>
            <a:off x="322287" y="1274280"/>
            <a:ext cx="8604448" cy="618631"/>
          </a:xfrm>
          <a:prstGeom prst="rect">
            <a:avLst/>
          </a:prstGeom>
          <a:solidFill>
            <a:schemeClr val="bg1"/>
          </a:solidFill>
        </p:spPr>
        <p:txBody>
          <a:bodyPr wrap="square">
            <a:spAutoFit/>
          </a:bodyPr>
          <a:lstStyle/>
          <a:p>
            <a:pPr marL="0" marR="0" lvl="0" indent="0" algn="ctr" defTabSz="914400" rtl="0" eaLnBrk="1" fontAlgn="base" latinLnBrk="0" hangingPunct="1">
              <a:lnSpc>
                <a:spcPct val="90000"/>
              </a:lnSpc>
              <a:spcBef>
                <a:spcPct val="0"/>
              </a:spcBef>
              <a:spcAft>
                <a:spcPct val="0"/>
              </a:spcAft>
              <a:buClr>
                <a:srgbClr val="002060"/>
              </a:buClr>
              <a:buSzPct val="104000"/>
              <a:buFontTx/>
              <a:buNone/>
              <a:tabLst/>
              <a:defRPr/>
            </a:pPr>
            <a:r>
              <a:rPr kumimoji="0" lang="en-GB" sz="1900" b="1" i="0" u="none" strike="noStrike" kern="1200" cap="none" spc="0" normalizeH="0" baseline="0" noProof="0" dirty="0">
                <a:ln>
                  <a:noFill/>
                </a:ln>
                <a:solidFill>
                  <a:srgbClr val="154C85"/>
                </a:solidFill>
                <a:effectLst/>
                <a:uLnTx/>
                <a:uFillTx/>
                <a:latin typeface="Calibri"/>
                <a:ea typeface="ＭＳ Ｐゴシック" pitchFamily="34" charset="-128"/>
                <a:cs typeface="+mn-cs"/>
              </a:rPr>
              <a:t>Ensure you have your EU Login account and the PIC number of the host institution (beneficiary)</a:t>
            </a:r>
          </a:p>
        </p:txBody>
      </p:sp>
      <p:pic>
        <p:nvPicPr>
          <p:cNvPr id="13" name="Picture 2">
            <a:extLst>
              <a:ext uri="{FF2B5EF4-FFF2-40B4-BE49-F238E27FC236}">
                <a16:creationId xmlns:a16="http://schemas.microsoft.com/office/drawing/2014/main" xmlns="" id="{3141EF7B-23B0-4A97-B1EB-2C595296E9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74031" y="1959875"/>
            <a:ext cx="5595938" cy="4491038"/>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445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7" name="ZoneTexte 16"/>
          <p:cNvSpPr txBox="1"/>
          <p:nvPr/>
        </p:nvSpPr>
        <p:spPr>
          <a:xfrm>
            <a:off x="2051720" y="476672"/>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Structure of the proposal </a:t>
            </a:r>
          </a:p>
        </p:txBody>
      </p:sp>
      <p:grpSp>
        <p:nvGrpSpPr>
          <p:cNvPr id="18" name="Groupe 17"/>
          <p:cNvGrpSpPr/>
          <p:nvPr/>
        </p:nvGrpSpPr>
        <p:grpSpPr>
          <a:xfrm>
            <a:off x="5722658" y="1392913"/>
            <a:ext cx="3150000" cy="5177697"/>
            <a:chOff x="7252144" y="1363663"/>
            <a:chExt cx="3150000" cy="5177697"/>
          </a:xfrm>
        </p:grpSpPr>
        <p:sp>
          <p:nvSpPr>
            <p:cNvPr id="19" name="TextBox 5"/>
            <p:cNvSpPr txBox="1">
              <a:spLocks noChangeArrowheads="1"/>
            </p:cNvSpPr>
            <p:nvPr/>
          </p:nvSpPr>
          <p:spPr bwMode="auto">
            <a:xfrm>
              <a:off x="7252144" y="1363663"/>
              <a:ext cx="315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1800" b="1" i="0" u="none" strike="noStrike" kern="1200" cap="none" spc="0" normalizeH="0" baseline="0" noProof="0" dirty="0">
                  <a:ln>
                    <a:noFill/>
                  </a:ln>
                  <a:solidFill>
                    <a:srgbClr val="0F5494"/>
                  </a:solidFill>
                  <a:effectLst/>
                  <a:uLnTx/>
                  <a:uFillTx/>
                  <a:latin typeface="Century Gothic" pitchFamily="34" charset="0"/>
                  <a:ea typeface="ＭＳ Ｐゴシック" pitchFamily="34" charset="-128"/>
                  <a:cs typeface="Arial" panose="020B0604020202020204" pitchFamily="34" charset="0"/>
                </a:rPr>
                <a:t>Part B </a:t>
              </a:r>
              <a:br>
                <a:rPr kumimoji="0" lang="en-GB" altLang="fr-FR" sz="1800" b="1" i="0" u="none" strike="noStrike" kern="1200" cap="none" spc="0" normalizeH="0" baseline="0" noProof="0" dirty="0">
                  <a:ln>
                    <a:noFill/>
                  </a:ln>
                  <a:solidFill>
                    <a:srgbClr val="0F5494"/>
                  </a:solidFill>
                  <a:effectLst/>
                  <a:uLnTx/>
                  <a:uFillTx/>
                  <a:latin typeface="Century Gothic" pitchFamily="34" charset="0"/>
                  <a:ea typeface="ＭＳ Ｐゴシック" pitchFamily="34" charset="-128"/>
                  <a:cs typeface="Arial" panose="020B0604020202020204" pitchFamily="34" charset="0"/>
                </a:rPr>
              </a:br>
              <a:r>
                <a:rPr kumimoji="0" lang="en-GB" altLang="fr-FR" sz="1800" b="1" i="0" u="none" strike="noStrike" kern="1200" cap="none" spc="0" normalizeH="0" baseline="0" noProof="0" dirty="0">
                  <a:ln>
                    <a:noFill/>
                  </a:ln>
                  <a:solidFill>
                    <a:srgbClr val="0F5494"/>
                  </a:solidFill>
                  <a:effectLst/>
                  <a:uLnTx/>
                  <a:uFillTx/>
                  <a:latin typeface="Century Gothic" pitchFamily="34" charset="0"/>
                  <a:ea typeface="ＭＳ Ｐゴシック" pitchFamily="34" charset="-128"/>
                  <a:cs typeface="Arial" panose="020B0604020202020204" pitchFamily="34" charset="0"/>
                </a:rPr>
                <a:t>- description of action -</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2144" y="2073278"/>
              <a:ext cx="3149156" cy="4468082"/>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e 20"/>
          <p:cNvGrpSpPr/>
          <p:nvPr/>
        </p:nvGrpSpPr>
        <p:grpSpPr>
          <a:xfrm>
            <a:off x="902564" y="1397676"/>
            <a:ext cx="3247200" cy="5303427"/>
            <a:chOff x="1222375" y="1368426"/>
            <a:chExt cx="3247200" cy="5303427"/>
          </a:xfrm>
        </p:grpSpPr>
        <p:sp>
          <p:nvSpPr>
            <p:cNvPr id="22" name="TextBox 4"/>
            <p:cNvSpPr txBox="1">
              <a:spLocks noChangeArrowheads="1"/>
            </p:cNvSpPr>
            <p:nvPr/>
          </p:nvSpPr>
          <p:spPr bwMode="auto">
            <a:xfrm>
              <a:off x="1222375" y="1368426"/>
              <a:ext cx="324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fr-FR" sz="1800" b="1" i="0" u="none" strike="noStrike" kern="1200" cap="none" spc="0" normalizeH="0" baseline="0" noProof="0" dirty="0">
                  <a:ln>
                    <a:noFill/>
                  </a:ln>
                  <a:solidFill>
                    <a:srgbClr val="0F5494"/>
                  </a:solidFill>
                  <a:effectLst/>
                  <a:uLnTx/>
                  <a:uFillTx/>
                  <a:latin typeface="Century Gothic" pitchFamily="34" charset="0"/>
                  <a:ea typeface="ＭＳ Ｐゴシック" pitchFamily="34" charset="-128"/>
                  <a:cs typeface="Arial" panose="020B0604020202020204" pitchFamily="34" charset="0"/>
                </a:rPr>
                <a:t>Part A </a:t>
              </a:r>
              <a:br>
                <a:rPr kumimoji="0" lang="en-GB" altLang="fr-FR" sz="1800" b="1" i="0" u="none" strike="noStrike" kern="1200" cap="none" spc="0" normalizeH="0" baseline="0" noProof="0" dirty="0">
                  <a:ln>
                    <a:noFill/>
                  </a:ln>
                  <a:solidFill>
                    <a:srgbClr val="0F5494"/>
                  </a:solidFill>
                  <a:effectLst/>
                  <a:uLnTx/>
                  <a:uFillTx/>
                  <a:latin typeface="Century Gothic" pitchFamily="34" charset="0"/>
                  <a:ea typeface="ＭＳ Ｐゴシック" pitchFamily="34" charset="-128"/>
                  <a:cs typeface="Arial" panose="020B0604020202020204" pitchFamily="34" charset="0"/>
                </a:rPr>
              </a:br>
              <a:r>
                <a:rPr kumimoji="0" lang="en-GB" altLang="fr-FR" sz="1800" b="1" i="0" u="none" strike="noStrike" kern="1200" cap="none" spc="0" normalizeH="0" baseline="0" noProof="0" dirty="0">
                  <a:ln>
                    <a:noFill/>
                  </a:ln>
                  <a:solidFill>
                    <a:srgbClr val="0F5494"/>
                  </a:solidFill>
                  <a:effectLst/>
                  <a:uLnTx/>
                  <a:uFillTx/>
                  <a:latin typeface="Century Gothic" pitchFamily="34" charset="0"/>
                  <a:ea typeface="ＭＳ Ｐゴシック" pitchFamily="34" charset="-128"/>
                  <a:cs typeface="Arial" panose="020B0604020202020204" pitchFamily="34" charset="0"/>
                </a:rPr>
                <a:t>- structured data -</a:t>
              </a:r>
            </a:p>
          </p:txBody>
        </p:sp>
        <p:pic>
          <p:nvPicPr>
            <p:cNvPr id="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2375" y="2073278"/>
              <a:ext cx="3246691" cy="4598575"/>
            </a:xfrm>
            <a:prstGeom prst="rect">
              <a:avLst/>
            </a:prstGeom>
            <a:noFill/>
            <a:ln w="9525">
              <a:solidFill>
                <a:srgbClr val="09488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07226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9"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0" name="Rectangle 9"/>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5" name="ZoneTexte 24"/>
          <p:cNvSpPr txBox="1"/>
          <p:nvPr/>
        </p:nvSpPr>
        <p:spPr>
          <a:xfrm>
            <a:off x="1907704" y="692696"/>
            <a:ext cx="5924939" cy="461665"/>
          </a:xfrm>
          <a:prstGeom prst="rect">
            <a:avLst/>
          </a:prstGeom>
          <a:noFill/>
        </p:spPr>
        <p:txBody>
          <a:bodyPr wrap="square" rtlCol="0">
            <a:spAutoFit/>
          </a:bodyPr>
          <a:lstStyle/>
          <a:p>
            <a:pPr algn="ctr">
              <a:defRPr/>
            </a:pPr>
            <a:r>
              <a:rPr lang="en-GB" b="1" dirty="0">
                <a:solidFill>
                  <a:srgbClr val="FFD13F"/>
                </a:solidFill>
                <a:latin typeface="Century Gothic" panose="020B0502020202020204" pitchFamily="34" charset="0"/>
              </a:rPr>
              <a:t>Contact and useful information</a:t>
            </a:r>
          </a:p>
        </p:txBody>
      </p:sp>
      <p:sp>
        <p:nvSpPr>
          <p:cNvPr id="12" name="Espace réservé du contenu 2">
            <a:extLst>
              <a:ext uri="{FF2B5EF4-FFF2-40B4-BE49-F238E27FC236}">
                <a16:creationId xmlns:a16="http://schemas.microsoft.com/office/drawing/2014/main" xmlns="" id="{6478219D-2966-434B-822B-787028C9B0C9}"/>
              </a:ext>
            </a:extLst>
          </p:cNvPr>
          <p:cNvSpPr>
            <a:spLocks noGrp="1"/>
          </p:cNvSpPr>
          <p:nvPr>
            <p:ph idx="1"/>
          </p:nvPr>
        </p:nvSpPr>
        <p:spPr>
          <a:xfrm>
            <a:off x="323528" y="2204864"/>
            <a:ext cx="8502116" cy="3888432"/>
          </a:xfrm>
        </p:spPr>
        <p:txBody>
          <a:bodyPr/>
          <a:lstStyle/>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The Europe grant office of the host institution</a:t>
            </a: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The National Contact Point : Advice; meetings, trainings </a:t>
            </a:r>
            <a:r>
              <a:rPr lang="en-GB" sz="2000" b="0" i="1" dirty="0">
                <a:solidFill>
                  <a:srgbClr val="154C85"/>
                </a:solidFill>
                <a:latin typeface="+mn-lt"/>
              </a:rPr>
              <a:t>but not proof-reading</a:t>
            </a:r>
          </a:p>
          <a:p>
            <a:pPr marL="1350963" lvl="3" indent="-342900"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dirty="0">
                <a:solidFill>
                  <a:srgbClr val="154C85"/>
                </a:solidFill>
                <a:latin typeface="+mn-lt"/>
              </a:rPr>
              <a:t>pcn-mariescurie@recherche.gouv.fr</a:t>
            </a:r>
            <a:endParaRPr lang="en-GB" sz="2000" b="0" dirty="0">
              <a:solidFill>
                <a:srgbClr val="154C85"/>
              </a:solidFill>
              <a:latin typeface="+mn-lt"/>
            </a:endParaRP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Work programme </a:t>
            </a:r>
            <a:r>
              <a:rPr lang="en-GB" sz="2000" b="0" dirty="0" smtClean="0">
                <a:solidFill>
                  <a:srgbClr val="154C85"/>
                </a:solidFill>
                <a:latin typeface="+mn-lt"/>
              </a:rPr>
              <a:t>2018/2020</a:t>
            </a:r>
            <a:endParaRPr lang="en-GB" sz="2000" b="0" dirty="0">
              <a:solidFill>
                <a:srgbClr val="154C85"/>
              </a:solidFill>
              <a:latin typeface="+mn-lt"/>
            </a:endParaRP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Guide for applicants and templates of the year of the call</a:t>
            </a:r>
          </a:p>
          <a:p>
            <a:pPr algn="just" eaLnBrk="1" hangingPunct="1">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European policies</a:t>
            </a:r>
          </a:p>
          <a:p>
            <a:pPr algn="just">
              <a:lnSpc>
                <a:spcPct val="90000"/>
              </a:lnSpc>
              <a:spcBef>
                <a:spcPts val="0"/>
              </a:spcBef>
              <a:spcAft>
                <a:spcPts val="1200"/>
              </a:spcAft>
              <a:buClr>
                <a:srgbClr val="002060"/>
              </a:buClr>
              <a:buSzPct val="104000"/>
              <a:buFont typeface="Wingdings" panose="05000000000000000000" pitchFamily="2" charset="2"/>
              <a:buChar char="§"/>
            </a:pPr>
            <a:r>
              <a:rPr lang="en-GB" sz="2000" b="0" dirty="0">
                <a:solidFill>
                  <a:srgbClr val="154C85"/>
                </a:solidFill>
                <a:latin typeface="+mn-lt"/>
              </a:rPr>
              <a:t>EU principles</a:t>
            </a:r>
          </a:p>
          <a:p>
            <a:pPr marL="400050" lvl="1" indent="0" algn="just">
              <a:spcBef>
                <a:spcPts val="0"/>
              </a:spcBef>
              <a:spcAft>
                <a:spcPts val="600"/>
              </a:spcAft>
              <a:buClr>
                <a:srgbClr val="002060"/>
              </a:buClr>
              <a:buSzPct val="104000"/>
            </a:pPr>
            <a:r>
              <a:rPr lang="en-GB" sz="1200" b="0" dirty="0">
                <a:solidFill>
                  <a:srgbClr val="154C85"/>
                </a:solidFill>
                <a:latin typeface="+mn-lt"/>
              </a:rPr>
              <a:t>(ex. EU principles for innovative training networks :</a:t>
            </a:r>
          </a:p>
          <a:p>
            <a:pPr marL="400050" lvl="1" indent="0" algn="just">
              <a:lnSpc>
                <a:spcPct val="90000"/>
              </a:lnSpc>
              <a:spcBef>
                <a:spcPts val="0"/>
              </a:spcBef>
              <a:spcAft>
                <a:spcPts val="1200"/>
              </a:spcAft>
              <a:buClr>
                <a:srgbClr val="002060"/>
              </a:buClr>
              <a:buSzPct val="104000"/>
            </a:pPr>
            <a:r>
              <a:rPr lang="en-GB" sz="1200" b="0" i="1" dirty="0">
                <a:solidFill>
                  <a:srgbClr val="154C85"/>
                </a:solidFill>
                <a:latin typeface="+mn-lt"/>
              </a:rPr>
              <a:t>http://ec.europa.eu/euraxess/pdf/research_policies/Principles_for_Innovative_Doctoral_Training.pdf)</a:t>
            </a:r>
          </a:p>
        </p:txBody>
      </p:sp>
    </p:spTree>
    <p:extLst>
      <p:ext uri="{BB962C8B-B14F-4D97-AF65-F5344CB8AC3E}">
        <p14:creationId xmlns:p14="http://schemas.microsoft.com/office/powerpoint/2010/main" val="14538224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7" name="ZoneTexte 6"/>
          <p:cNvSpPr txBox="1"/>
          <p:nvPr/>
        </p:nvSpPr>
        <p:spPr>
          <a:xfrm>
            <a:off x="1979712" y="548680"/>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criteria</a:t>
            </a:r>
          </a:p>
        </p:txBody>
      </p:sp>
      <p:pic>
        <p:nvPicPr>
          <p:cNvPr id="12" name="Picture 2">
            <a:extLst>
              <a:ext uri="{FF2B5EF4-FFF2-40B4-BE49-F238E27FC236}">
                <a16:creationId xmlns:a16="http://schemas.microsoft.com/office/drawing/2014/main" xmlns="" id="{FB926F2D-CB08-4670-8AC6-15C643C16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444" y="1196752"/>
            <a:ext cx="4011474" cy="52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608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lowchart: Multidocument 15"/>
          <p:cNvSpPr>
            <a:spLocks noChangeArrowheads="1"/>
          </p:cNvSpPr>
          <p:nvPr/>
        </p:nvSpPr>
        <p:spPr bwMode="auto">
          <a:xfrm>
            <a:off x="6750050" y="3001963"/>
            <a:ext cx="1743075" cy="1744662"/>
          </a:xfrm>
          <a:prstGeom prst="flowChartMultidocument">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55" name="Straight Arrow Connector 41"/>
          <p:cNvCxnSpPr>
            <a:cxnSpLocks noChangeShapeType="1"/>
          </p:cNvCxnSpPr>
          <p:nvPr/>
        </p:nvCxnSpPr>
        <p:spPr bwMode="auto">
          <a:xfrm>
            <a:off x="4875213" y="2660650"/>
            <a:ext cx="1898650" cy="1212850"/>
          </a:xfrm>
          <a:prstGeom prst="straightConnector1">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6" name="Straight Arrow Connector 65"/>
          <p:cNvCxnSpPr>
            <a:cxnSpLocks noChangeShapeType="1"/>
            <a:endCxn id="23554" idx="1"/>
          </p:cNvCxnSpPr>
          <p:nvPr/>
        </p:nvCxnSpPr>
        <p:spPr bwMode="auto">
          <a:xfrm flipV="1">
            <a:off x="4851400" y="3873500"/>
            <a:ext cx="1898650" cy="1204913"/>
          </a:xfrm>
          <a:prstGeom prst="straightConnector1">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7" name="Straight Arrow Connector 69"/>
          <p:cNvCxnSpPr>
            <a:cxnSpLocks noChangeShapeType="1"/>
          </p:cNvCxnSpPr>
          <p:nvPr/>
        </p:nvCxnSpPr>
        <p:spPr bwMode="auto">
          <a:xfrm flipV="1">
            <a:off x="4851400" y="3860800"/>
            <a:ext cx="1898650" cy="12700"/>
          </a:xfrm>
          <a:prstGeom prst="straightConnector1">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Straight Connector 103"/>
          <p:cNvCxnSpPr>
            <a:cxnSpLocks noChangeShapeType="1"/>
          </p:cNvCxnSpPr>
          <p:nvPr/>
        </p:nvCxnSpPr>
        <p:spPr bwMode="auto">
          <a:xfrm>
            <a:off x="3898900" y="2241550"/>
            <a:ext cx="0" cy="4068763"/>
          </a:xfrm>
          <a:prstGeom prst="line">
            <a:avLst/>
          </a:prstGeom>
          <a:noFill/>
          <a:ln w="63500" algn="ctr">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9" name="TextBox 106"/>
          <p:cNvSpPr txBox="1">
            <a:spLocks noChangeArrowheads="1"/>
          </p:cNvSpPr>
          <p:nvPr/>
        </p:nvSpPr>
        <p:spPr bwMode="auto">
          <a:xfrm>
            <a:off x="1233488" y="5853113"/>
            <a:ext cx="22209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2800" b="1" i="0" u="none" strike="noStrike" kern="1200" cap="none" spc="0" normalizeH="0" baseline="0" noProof="0">
                <a:ln>
                  <a:noFill/>
                </a:ln>
                <a:solidFill>
                  <a:srgbClr val="84095B"/>
                </a:solidFill>
                <a:effectLst/>
                <a:uLnTx/>
                <a:uFillTx/>
                <a:latin typeface="Verdana" panose="020B0604030504040204" pitchFamily="34" charset="0"/>
                <a:ea typeface="ＭＳ Ｐゴシック" pitchFamily="34" charset="-128"/>
                <a:cs typeface="+mn-cs"/>
              </a:rPr>
              <a:t>Remote</a:t>
            </a:r>
            <a:r>
              <a:rPr kumimoji="0" lang="fr-BE"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0" name="TextBox 107"/>
          <p:cNvSpPr txBox="1">
            <a:spLocks noChangeArrowheads="1"/>
          </p:cNvSpPr>
          <p:nvPr/>
        </p:nvSpPr>
        <p:spPr bwMode="auto">
          <a:xfrm>
            <a:off x="4851400" y="5870575"/>
            <a:ext cx="222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2800" b="1" i="0" u="none" strike="noStrike" kern="1200" cap="none" spc="0" normalizeH="0" baseline="0" noProof="0" dirty="0">
                <a:ln>
                  <a:noFill/>
                </a:ln>
                <a:solidFill>
                  <a:srgbClr val="84095B"/>
                </a:solidFill>
                <a:effectLst/>
                <a:uLnTx/>
                <a:uFillTx/>
                <a:latin typeface="Verdana" panose="020B0604030504040204" pitchFamily="34" charset="0"/>
                <a:ea typeface="ＭＳ Ｐゴシック" pitchFamily="34" charset="-128"/>
                <a:cs typeface="+mn-cs"/>
              </a:rPr>
              <a:t>Central</a:t>
            </a:r>
            <a:r>
              <a:rPr kumimoji="0" lang="fr-BE" altLang="fr-FR" sz="1200" b="0"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200" b="0"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1" name="TextBox 108"/>
          <p:cNvSpPr txBox="1">
            <a:spLocks noChangeArrowheads="1"/>
          </p:cNvSpPr>
          <p:nvPr/>
        </p:nvSpPr>
        <p:spPr bwMode="auto">
          <a:xfrm>
            <a:off x="1006475" y="1286881"/>
            <a:ext cx="2447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3 </a:t>
            </a:r>
            <a:r>
              <a:rPr kumimoji="0" lang="fr-BE" altLang="fr-FR" sz="2400" b="1" i="0" u="none" strike="noStrike" kern="1200" cap="none" spc="0" normalizeH="0" baseline="0" noProof="0" dirty="0" err="1">
                <a:ln>
                  <a:noFill/>
                </a:ln>
                <a:solidFill>
                  <a:srgbClr val="0F5494"/>
                </a:solidFill>
                <a:effectLst/>
                <a:uLnTx/>
                <a:uFillTx/>
                <a:latin typeface="Verdana" panose="020B0604030504040204" pitchFamily="34" charset="0"/>
                <a:ea typeface="ＭＳ Ｐゴシック" pitchFamily="34" charset="-128"/>
                <a:cs typeface="+mn-cs"/>
              </a:rPr>
              <a:t>Individual</a:t>
            </a:r>
            <a:r>
              <a:rPr kumimoji="0" lang="fr-BE"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 </a:t>
            </a:r>
            <a:r>
              <a:rPr kumimoji="0" lang="fr-BE" altLang="fr-FR" sz="2400" b="1" i="0" u="none" strike="noStrike" kern="1200" cap="none" spc="0" normalizeH="0" baseline="0" noProof="0" dirty="0" err="1">
                <a:ln>
                  <a:noFill/>
                </a:ln>
                <a:solidFill>
                  <a:srgbClr val="0F5494"/>
                </a:solidFill>
                <a:effectLst/>
                <a:uLnTx/>
                <a:uFillTx/>
                <a:latin typeface="Verdana" panose="020B0604030504040204" pitchFamily="34" charset="0"/>
                <a:ea typeface="ＭＳ Ｐゴシック" pitchFamily="34" charset="-128"/>
                <a:cs typeface="+mn-cs"/>
              </a:rPr>
              <a:t>Assessments</a:t>
            </a:r>
            <a:r>
              <a:rPr kumimoji="0" lang="fr-BE"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2400" b="1" i="0" u="none" strike="noStrike" kern="1200" cap="none" spc="0" normalizeH="0" baseline="0" noProof="0" dirty="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2" name="TextBox 109"/>
          <p:cNvSpPr txBox="1">
            <a:spLocks noChangeArrowheads="1"/>
          </p:cNvSpPr>
          <p:nvPr/>
        </p:nvSpPr>
        <p:spPr bwMode="auto">
          <a:xfrm>
            <a:off x="4059238" y="1504950"/>
            <a:ext cx="2509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Consensus</a:t>
            </a:r>
            <a:r>
              <a:rPr kumimoji="0" lang="fr-BE"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3" name="TextBox 111"/>
          <p:cNvSpPr txBox="1">
            <a:spLocks noChangeArrowheads="1"/>
          </p:cNvSpPr>
          <p:nvPr/>
        </p:nvSpPr>
        <p:spPr bwMode="auto">
          <a:xfrm>
            <a:off x="6569075" y="2260600"/>
            <a:ext cx="248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altLang="fr-FR" sz="2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Ranked list </a:t>
            </a:r>
            <a:r>
              <a:rPr kumimoji="0" lang="fr-BE"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 </a:t>
            </a:r>
            <a:endParaRPr kumimoji="0" lang="en-GB" altLang="fr-FR" sz="18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4" name="TextBox 112"/>
          <p:cNvSpPr txBox="1">
            <a:spLocks noChangeArrowheads="1"/>
          </p:cNvSpPr>
          <p:nvPr/>
        </p:nvSpPr>
        <p:spPr bwMode="auto">
          <a:xfrm>
            <a:off x="85725" y="2371725"/>
            <a:ext cx="1255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Proposal A</a:t>
            </a:r>
            <a:endParaRPr kumimoji="0" lang="en-GB"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5" name="TextBox 113"/>
          <p:cNvSpPr txBox="1">
            <a:spLocks noChangeArrowheads="1"/>
          </p:cNvSpPr>
          <p:nvPr/>
        </p:nvSpPr>
        <p:spPr bwMode="auto">
          <a:xfrm>
            <a:off x="85725" y="3709988"/>
            <a:ext cx="1147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Proposal B</a:t>
            </a:r>
            <a:endParaRPr kumimoji="0" lang="en-GB"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6" name="TextBox 114"/>
          <p:cNvSpPr txBox="1">
            <a:spLocks noChangeArrowheads="1"/>
          </p:cNvSpPr>
          <p:nvPr/>
        </p:nvSpPr>
        <p:spPr bwMode="auto">
          <a:xfrm>
            <a:off x="138113" y="4914900"/>
            <a:ext cx="1203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Proposal C</a:t>
            </a:r>
            <a:endParaRPr kumimoji="0" lang="en-GB" altLang="fr-FR" sz="12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7" name="TextBox 115"/>
          <p:cNvSpPr txBox="1">
            <a:spLocks noChangeArrowheads="1"/>
          </p:cNvSpPr>
          <p:nvPr/>
        </p:nvSpPr>
        <p:spPr bwMode="auto">
          <a:xfrm>
            <a:off x="6845300" y="3752850"/>
            <a:ext cx="120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altLang="fr-FR" sz="1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rPr>
              <a:t>B &gt; A &gt; C</a:t>
            </a:r>
            <a:endParaRPr kumimoji="0" lang="en-GB" altLang="fr-FR" sz="1400" b="1"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sp>
        <p:nvSpPr>
          <p:cNvPr id="23568" name="Flowchart: Process 37"/>
          <p:cNvSpPr>
            <a:spLocks noChangeArrowheads="1"/>
          </p:cNvSpPr>
          <p:nvPr/>
        </p:nvSpPr>
        <p:spPr bwMode="auto">
          <a:xfrm>
            <a:off x="4416425" y="2481263"/>
            <a:ext cx="434975" cy="360362"/>
          </a:xfrm>
          <a:prstGeom prst="flowChartProcess">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69" name="Straight Connector 5"/>
          <p:cNvCxnSpPr>
            <a:cxnSpLocks noChangeShapeType="1"/>
          </p:cNvCxnSpPr>
          <p:nvPr/>
        </p:nvCxnSpPr>
        <p:spPr bwMode="auto">
          <a:xfrm flipV="1">
            <a:off x="2339975" y="2647950"/>
            <a:ext cx="2071688"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0" name="Straight Connector 52"/>
          <p:cNvCxnSpPr>
            <a:cxnSpLocks noChangeShapeType="1"/>
          </p:cNvCxnSpPr>
          <p:nvPr/>
        </p:nvCxnSpPr>
        <p:spPr bwMode="auto">
          <a:xfrm>
            <a:off x="4416425" y="2679700"/>
            <a:ext cx="0" cy="11747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1" name="Straight Connector 66"/>
          <p:cNvCxnSpPr>
            <a:cxnSpLocks noChangeShapeType="1"/>
          </p:cNvCxnSpPr>
          <p:nvPr/>
        </p:nvCxnSpPr>
        <p:spPr bwMode="auto">
          <a:xfrm flipH="1" flipV="1">
            <a:off x="2343150" y="2305050"/>
            <a:ext cx="2073275"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2" name="Straight Connector 67"/>
          <p:cNvCxnSpPr>
            <a:cxnSpLocks noChangeShapeType="1"/>
            <a:endCxn id="23568" idx="1"/>
          </p:cNvCxnSpPr>
          <p:nvPr/>
        </p:nvCxnSpPr>
        <p:spPr bwMode="auto">
          <a:xfrm>
            <a:off x="2339975" y="2652713"/>
            <a:ext cx="2076450" cy="95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73" name="Flowchart: Process 74"/>
          <p:cNvSpPr>
            <a:spLocks noChangeArrowheads="1"/>
          </p:cNvSpPr>
          <p:nvPr/>
        </p:nvSpPr>
        <p:spPr bwMode="auto">
          <a:xfrm>
            <a:off x="4416425" y="3700463"/>
            <a:ext cx="434975" cy="358775"/>
          </a:xfrm>
          <a:prstGeom prst="flowChartProcess">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74" name="Straight Connector 75"/>
          <p:cNvCxnSpPr>
            <a:cxnSpLocks noChangeShapeType="1"/>
          </p:cNvCxnSpPr>
          <p:nvPr/>
        </p:nvCxnSpPr>
        <p:spPr bwMode="auto">
          <a:xfrm flipV="1">
            <a:off x="2339975" y="3865563"/>
            <a:ext cx="2071688" cy="35401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5" name="Straight Connector 76"/>
          <p:cNvCxnSpPr>
            <a:cxnSpLocks noChangeShapeType="1"/>
          </p:cNvCxnSpPr>
          <p:nvPr/>
        </p:nvCxnSpPr>
        <p:spPr bwMode="auto">
          <a:xfrm>
            <a:off x="4416425" y="3897313"/>
            <a:ext cx="0" cy="11906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6" name="Straight Connector 77"/>
          <p:cNvCxnSpPr>
            <a:cxnSpLocks noChangeShapeType="1"/>
          </p:cNvCxnSpPr>
          <p:nvPr/>
        </p:nvCxnSpPr>
        <p:spPr bwMode="auto">
          <a:xfrm flipH="1" flipV="1">
            <a:off x="2343150" y="3522663"/>
            <a:ext cx="2073275" cy="35401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7" name="Straight Connector 87"/>
          <p:cNvCxnSpPr>
            <a:cxnSpLocks noChangeShapeType="1"/>
            <a:endCxn id="23573" idx="1"/>
          </p:cNvCxnSpPr>
          <p:nvPr/>
        </p:nvCxnSpPr>
        <p:spPr bwMode="auto">
          <a:xfrm>
            <a:off x="2339975" y="3870325"/>
            <a:ext cx="2076450" cy="95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78" name="Flowchart: Process 102"/>
          <p:cNvSpPr>
            <a:spLocks noChangeArrowheads="1"/>
          </p:cNvSpPr>
          <p:nvPr/>
        </p:nvSpPr>
        <p:spPr bwMode="auto">
          <a:xfrm>
            <a:off x="4416425" y="4941888"/>
            <a:ext cx="434975" cy="360362"/>
          </a:xfrm>
          <a:prstGeom prst="flowChartProcess">
            <a:avLst/>
          </a:prstGeom>
          <a:noFill/>
          <a:ln w="38100" algn="ctr">
            <a:solidFill>
              <a:srgbClr val="84095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200" b="0" i="0" u="none" strike="noStrike" kern="1200" cap="none" spc="0" normalizeH="0" baseline="0" noProof="0">
              <a:ln>
                <a:noFill/>
              </a:ln>
              <a:solidFill>
                <a:srgbClr val="0F5494"/>
              </a:solidFill>
              <a:effectLst/>
              <a:uLnTx/>
              <a:uFillTx/>
              <a:latin typeface="Verdana" panose="020B0604030504040204" pitchFamily="34" charset="0"/>
              <a:ea typeface="ＭＳ Ｐゴシック" pitchFamily="34" charset="-128"/>
              <a:cs typeface="+mn-cs"/>
            </a:endParaRPr>
          </a:p>
        </p:txBody>
      </p:sp>
      <p:cxnSp>
        <p:nvCxnSpPr>
          <p:cNvPr id="23579" name="Straight Connector 104"/>
          <p:cNvCxnSpPr>
            <a:cxnSpLocks noChangeShapeType="1"/>
          </p:cNvCxnSpPr>
          <p:nvPr/>
        </p:nvCxnSpPr>
        <p:spPr bwMode="auto">
          <a:xfrm flipV="1">
            <a:off x="2339975" y="5108575"/>
            <a:ext cx="2071688"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0" name="Straight Connector 105"/>
          <p:cNvCxnSpPr>
            <a:cxnSpLocks noChangeShapeType="1"/>
          </p:cNvCxnSpPr>
          <p:nvPr/>
        </p:nvCxnSpPr>
        <p:spPr bwMode="auto">
          <a:xfrm>
            <a:off x="4416425" y="5138738"/>
            <a:ext cx="0" cy="119062"/>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1" name="Straight Connector 116"/>
          <p:cNvCxnSpPr>
            <a:cxnSpLocks noChangeShapeType="1"/>
          </p:cNvCxnSpPr>
          <p:nvPr/>
        </p:nvCxnSpPr>
        <p:spPr bwMode="auto">
          <a:xfrm flipH="1" flipV="1">
            <a:off x="2343150" y="4765675"/>
            <a:ext cx="2073275" cy="352425"/>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2" name="Straight Connector 117"/>
          <p:cNvCxnSpPr>
            <a:cxnSpLocks noChangeShapeType="1"/>
            <a:endCxn id="23578" idx="1"/>
          </p:cNvCxnSpPr>
          <p:nvPr/>
        </p:nvCxnSpPr>
        <p:spPr bwMode="auto">
          <a:xfrm>
            <a:off x="2339975" y="5113338"/>
            <a:ext cx="2076450" cy="7937"/>
          </a:xfrm>
          <a:prstGeom prst="line">
            <a:avLst/>
          </a:prstGeom>
          <a:noFill/>
          <a:ln w="38100" algn="ctr">
            <a:solidFill>
              <a:srgbClr val="84095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2" name="Group 121"/>
          <p:cNvGrpSpPr/>
          <p:nvPr/>
        </p:nvGrpSpPr>
        <p:grpSpPr>
          <a:xfrm>
            <a:off x="2093794" y="2117143"/>
            <a:ext cx="216000" cy="540000"/>
            <a:chOff x="4348492" y="3134473"/>
            <a:chExt cx="178062" cy="425496"/>
          </a:xfrm>
          <a:solidFill>
            <a:srgbClr val="0F5494"/>
          </a:solidFill>
        </p:grpSpPr>
        <p:sp>
          <p:nvSpPr>
            <p:cNvPr id="123" name="Chord 122"/>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24" name="Oval 123"/>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25" name="Group 124"/>
          <p:cNvGrpSpPr/>
          <p:nvPr/>
        </p:nvGrpSpPr>
        <p:grpSpPr>
          <a:xfrm>
            <a:off x="2093794" y="2494817"/>
            <a:ext cx="216000" cy="540000"/>
            <a:chOff x="4348492" y="3134473"/>
            <a:chExt cx="178062" cy="425496"/>
          </a:xfrm>
          <a:solidFill>
            <a:srgbClr val="FF0000"/>
          </a:solidFill>
        </p:grpSpPr>
        <p:sp>
          <p:nvSpPr>
            <p:cNvPr id="126" name="Chord 125"/>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27" name="Oval 126"/>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28" name="Group 127"/>
          <p:cNvGrpSpPr/>
          <p:nvPr/>
        </p:nvGrpSpPr>
        <p:grpSpPr>
          <a:xfrm>
            <a:off x="2093794" y="2884526"/>
            <a:ext cx="216000" cy="540000"/>
            <a:chOff x="4348492" y="3134473"/>
            <a:chExt cx="178062" cy="425496"/>
          </a:xfrm>
          <a:solidFill>
            <a:srgbClr val="FFC000"/>
          </a:solidFill>
        </p:grpSpPr>
        <p:sp>
          <p:nvSpPr>
            <p:cNvPr id="129" name="Chord 128"/>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0" name="Oval 129"/>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31" name="Group 130"/>
          <p:cNvGrpSpPr/>
          <p:nvPr/>
        </p:nvGrpSpPr>
        <p:grpSpPr>
          <a:xfrm>
            <a:off x="2093794" y="3321870"/>
            <a:ext cx="216000" cy="540000"/>
            <a:chOff x="4348492" y="3134473"/>
            <a:chExt cx="178062" cy="425496"/>
          </a:xfrm>
          <a:solidFill>
            <a:srgbClr val="009FBA"/>
          </a:solidFill>
        </p:grpSpPr>
        <p:sp>
          <p:nvSpPr>
            <p:cNvPr id="132" name="Chord 131"/>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3" name="Oval 132"/>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34" name="Group 133"/>
          <p:cNvGrpSpPr/>
          <p:nvPr/>
        </p:nvGrpSpPr>
        <p:grpSpPr>
          <a:xfrm>
            <a:off x="2093794" y="3656050"/>
            <a:ext cx="216000" cy="540000"/>
            <a:chOff x="4348492" y="3134473"/>
            <a:chExt cx="178062" cy="425496"/>
          </a:xfrm>
          <a:solidFill>
            <a:srgbClr val="00B050"/>
          </a:solidFill>
        </p:grpSpPr>
        <p:sp>
          <p:nvSpPr>
            <p:cNvPr id="135" name="Chord 134"/>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6" name="Oval 135"/>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37" name="Group 136"/>
          <p:cNvGrpSpPr/>
          <p:nvPr/>
        </p:nvGrpSpPr>
        <p:grpSpPr>
          <a:xfrm>
            <a:off x="2093794" y="4042516"/>
            <a:ext cx="216000" cy="540000"/>
            <a:chOff x="4348492" y="3134473"/>
            <a:chExt cx="178062" cy="425496"/>
          </a:xfrm>
          <a:solidFill>
            <a:srgbClr val="0F5494"/>
          </a:solidFill>
        </p:grpSpPr>
        <p:sp>
          <p:nvSpPr>
            <p:cNvPr id="138" name="Chord 137"/>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39" name="Oval 138"/>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40" name="Group 139"/>
          <p:cNvGrpSpPr/>
          <p:nvPr/>
        </p:nvGrpSpPr>
        <p:grpSpPr>
          <a:xfrm>
            <a:off x="2093794" y="4542656"/>
            <a:ext cx="216000" cy="540000"/>
            <a:chOff x="4348492" y="3134473"/>
            <a:chExt cx="178062" cy="425496"/>
          </a:xfrm>
          <a:solidFill>
            <a:srgbClr val="FFC000"/>
          </a:solidFill>
        </p:grpSpPr>
        <p:sp>
          <p:nvSpPr>
            <p:cNvPr id="141" name="Chord 140"/>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42" name="Oval 141"/>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43" name="Group 142"/>
          <p:cNvGrpSpPr/>
          <p:nvPr/>
        </p:nvGrpSpPr>
        <p:grpSpPr>
          <a:xfrm>
            <a:off x="2093794" y="4941977"/>
            <a:ext cx="216000" cy="540000"/>
            <a:chOff x="4348492" y="3134473"/>
            <a:chExt cx="178062" cy="425496"/>
          </a:xfrm>
          <a:solidFill>
            <a:srgbClr val="7030A0"/>
          </a:solidFill>
        </p:grpSpPr>
        <p:sp>
          <p:nvSpPr>
            <p:cNvPr id="144" name="Chord 143"/>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45" name="Oval 144"/>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grpSp>
        <p:nvGrpSpPr>
          <p:cNvPr id="146" name="Group 145"/>
          <p:cNvGrpSpPr/>
          <p:nvPr/>
        </p:nvGrpSpPr>
        <p:grpSpPr>
          <a:xfrm>
            <a:off x="2091059" y="5331095"/>
            <a:ext cx="216000" cy="540000"/>
            <a:chOff x="4348492" y="3134473"/>
            <a:chExt cx="178062" cy="425496"/>
          </a:xfrm>
          <a:solidFill>
            <a:srgbClr val="009FBA"/>
          </a:solidFill>
        </p:grpSpPr>
        <p:sp>
          <p:nvSpPr>
            <p:cNvPr id="147" name="Chord 146"/>
            <p:cNvSpPr/>
            <p:nvPr/>
          </p:nvSpPr>
          <p:spPr bwMode="auto">
            <a:xfrm>
              <a:off x="4348492" y="3213076"/>
              <a:ext cx="178062" cy="346893"/>
            </a:xfrm>
            <a:prstGeom prst="chord">
              <a:avLst>
                <a:gd name="adj1" fmla="val 10734209"/>
                <a:gd name="adj2" fmla="val 21581704"/>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sp>
          <p:nvSpPr>
            <p:cNvPr id="148" name="Oval 147"/>
            <p:cNvSpPr/>
            <p:nvPr/>
          </p:nvSpPr>
          <p:spPr bwMode="auto">
            <a:xfrm>
              <a:off x="4374481" y="3134473"/>
              <a:ext cx="121575" cy="114329"/>
            </a:xfrm>
            <a:prstGeom prst="ellipse">
              <a:avLst/>
            </a:prstGeom>
            <a:grpFill/>
            <a:ln>
              <a:solidFill>
                <a:schemeClr val="bg1"/>
              </a:solidFill>
            </a:ln>
            <a:effectLst/>
            <a:extLst/>
          </p:spPr>
          <p:txBody>
            <a:bodyPr anchor="ct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F5494"/>
                </a:solidFill>
                <a:effectLst/>
                <a:uLnTx/>
                <a:uFillTx/>
                <a:latin typeface="Tahoma" pitchFamily="34" charset="0"/>
                <a:ea typeface="ＭＳ Ｐゴシック" pitchFamily="34" charset="-128"/>
                <a:cs typeface="+mn-cs"/>
              </a:endParaRPr>
            </a:p>
          </p:txBody>
        </p:sp>
      </p:grpSp>
      <p:pic>
        <p:nvPicPr>
          <p:cNvPr id="59"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0"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61" name="Rectangle 60"/>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62" name="ZoneTexte 61">
            <a:extLst>
              <a:ext uri="{FF2B5EF4-FFF2-40B4-BE49-F238E27FC236}">
                <a16:creationId xmlns:a16="http://schemas.microsoft.com/office/drawing/2014/main" xmlns="" id="{7C07E4F3-07E9-4B50-BF5E-51EAA0ACAFDF}"/>
              </a:ext>
            </a:extLst>
          </p:cNvPr>
          <p:cNvSpPr txBox="1"/>
          <p:nvPr/>
        </p:nvSpPr>
        <p:spPr>
          <a:xfrm>
            <a:off x="6519993" y="5767700"/>
            <a:ext cx="2538282" cy="646331"/>
          </a:xfrm>
          <a:prstGeom prst="rect">
            <a:avLst/>
          </a:prstGeom>
          <a:noFill/>
          <a:ln>
            <a:solidFill>
              <a:schemeClr val="bg1">
                <a:lumMod val="75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Calibri"/>
                <a:ea typeface="ＭＳ Ｐゴシック" pitchFamily="34" charset="-128"/>
                <a:cs typeface="+mn-cs"/>
              </a:rPr>
              <a:t>NEW : </a:t>
            </a:r>
            <a:r>
              <a:rPr kumimoji="0" lang="fr-FR" sz="12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REMOTE CONSENSUS REPORT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F5494"/>
                </a:solidFill>
                <a:effectLst/>
                <a:uLnTx/>
                <a:uFillTx/>
                <a:latin typeface="Calibri"/>
                <a:ea typeface="ＭＳ Ｐゴシック" pitchFamily="34" charset="-128"/>
                <a:cs typeface="+mn-cs"/>
                <a:sym typeface="Wingdings" panose="05000000000000000000" pitchFamily="2" charset="2"/>
              </a:rPr>
              <a:t> t</a:t>
            </a:r>
            <a:r>
              <a:rPr kumimoji="0" lang="en-US" sz="12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o reduce workload during Central week </a:t>
            </a:r>
          </a:p>
        </p:txBody>
      </p:sp>
      <p:sp>
        <p:nvSpPr>
          <p:cNvPr id="64" name="Multiplier 63">
            <a:extLst>
              <a:ext uri="{FF2B5EF4-FFF2-40B4-BE49-F238E27FC236}">
                <a16:creationId xmlns:a16="http://schemas.microsoft.com/office/drawing/2014/main" xmlns="" id="{2B2694E1-DBD2-41D4-8167-0A82C49F578D}"/>
              </a:ext>
            </a:extLst>
          </p:cNvPr>
          <p:cNvSpPr/>
          <p:nvPr/>
        </p:nvSpPr>
        <p:spPr>
          <a:xfrm>
            <a:off x="5319408" y="5723614"/>
            <a:ext cx="756084" cy="817796"/>
          </a:xfrm>
          <a:prstGeom prst="mathMultiply">
            <a:avLst>
              <a:gd name="adj1" fmla="val 651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ZoneTexte 64">
            <a:extLst>
              <a:ext uri="{FF2B5EF4-FFF2-40B4-BE49-F238E27FC236}">
                <a16:creationId xmlns:a16="http://schemas.microsoft.com/office/drawing/2014/main" xmlns="" id="{E693ED2C-A023-441F-B8B8-6FB4B5E067DD}"/>
              </a:ext>
            </a:extLst>
          </p:cNvPr>
          <p:cNvSpPr txBox="1"/>
          <p:nvPr/>
        </p:nvSpPr>
        <p:spPr>
          <a:xfrm>
            <a:off x="2483768" y="692696"/>
            <a:ext cx="432412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process</a:t>
            </a:r>
          </a:p>
        </p:txBody>
      </p:sp>
    </p:spTree>
    <p:extLst>
      <p:ext uri="{BB962C8B-B14F-4D97-AF65-F5344CB8AC3E}">
        <p14:creationId xmlns:p14="http://schemas.microsoft.com/office/powerpoint/2010/main" val="2995292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Panels</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Proposals are allocated to one of the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eight main evaluation panels</a:t>
            </a: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Chemistry (CHE)</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Social Sciences and Humanities (SOC)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Economic Sciences (ECO)</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Information Science and Engineering (ENG)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Environment and Geosciences (ENV)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Life Sciences (LIF)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Mathematics (MAT) </a:t>
            </a:r>
          </a:p>
          <a:p>
            <a:pPr marL="914400" marR="0" lvl="4" indent="-285750" algn="just" defTabSz="449263" rtl="0" eaLnBrk="0" fontAlgn="base" latinLnBrk="0" hangingPunct="0">
              <a:lnSpc>
                <a:spcPct val="100000"/>
              </a:lnSpc>
              <a:spcBef>
                <a:spcPct val="0"/>
              </a:spcBef>
              <a:spcAft>
                <a:spcPct val="0"/>
              </a:spcAft>
              <a:buClr>
                <a:srgbClr val="1F497D"/>
              </a:buClr>
              <a:buSzTx/>
              <a:buFont typeface="Wingdings" panose="05000000000000000000" pitchFamily="2" charset="2"/>
              <a:buChar char="§"/>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Physics (PHY)</a:t>
            </a:r>
          </a:p>
          <a:p>
            <a:pPr marL="2057400" marR="0" lvl="4" indent="-228600" algn="just" defTabSz="449263" rtl="0" eaLnBrk="0" fontAlgn="base" latinLnBrk="0" hangingPunct="0">
              <a:lnSpc>
                <a:spcPct val="100000"/>
              </a:lnSpc>
              <a:spcBef>
                <a:spcPct val="0"/>
              </a:spcBef>
              <a:spcAft>
                <a:spcPct val="0"/>
              </a:spcAft>
              <a:buClr>
                <a:srgbClr val="000000"/>
              </a:buClr>
              <a:buSzTx/>
              <a:buFont typeface="Courier New" pitchFamily="49" charset="0"/>
              <a:buChar char="o"/>
              <a:tabLst/>
              <a:defRPr/>
            </a:pPr>
            <a:endPar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a:p>
            <a:pPr marL="4763"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In ITN,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separate multidisciplinary panels</a:t>
            </a: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will be created for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EID</a:t>
            </a:r>
            <a:r>
              <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and the </a:t>
            </a:r>
            <a:r>
              <a:rPr kumimoji="0" lang="en-GB"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EJD</a:t>
            </a:r>
          </a:p>
          <a:p>
            <a:pPr marL="4763"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In IF,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separate multidisciplinary panels </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will be created for the Career Restart Panel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(CAR)</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the Reintegration Panel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(RI)</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and the Society and Enterprise Panel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(SE)</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a:t>
            </a:r>
          </a:p>
          <a:p>
            <a:pPr marL="4763" marR="0" lvl="3" indent="0" algn="just" defTabSz="449263" rtl="0" eaLnBrk="0" fontAlgn="base" latinLnBrk="0" hangingPunct="0">
              <a:lnSpc>
                <a:spcPct val="100000"/>
              </a:lnSpc>
              <a:spcBef>
                <a:spcPct val="0"/>
              </a:spcBef>
              <a:spcAft>
                <a:spcPts val="600"/>
              </a:spcAft>
              <a:buClr>
                <a:srgbClr val="000000"/>
              </a:buClr>
              <a:buSzTx/>
              <a:buFont typeface="Arial" charset="0"/>
              <a:buNone/>
              <a:tabLst/>
              <a:defRPr/>
            </a:pP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COFUND evaluation will be </a:t>
            </a:r>
            <a:r>
              <a:rPr kumimoji="0" lang="en-US" sz="17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organised</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in </a:t>
            </a:r>
            <a:r>
              <a:rPr kumimoji="0" lang="en-US" sz="1700" b="1"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two different panels</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Doctoral </a:t>
            </a:r>
            <a:r>
              <a:rPr kumimoji="0" lang="en-US" sz="17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programmes</a:t>
            </a:r>
            <a:r>
              <a:rPr kumimoji="0" lang="en-US"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and Fellowship </a:t>
            </a:r>
            <a:r>
              <a:rPr kumimoji="0" lang="en-US" sz="17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programmes</a:t>
            </a:r>
            <a:endParaRPr kumimoji="0" lang="en-GB" sz="17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477024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Procedure</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For each panel a ranked list is established</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The distribution of the budget of the call will be proportional to the number of eligible proposals received in each panel, except where a specific budget for a multidisciplinary panel has been fixed in the call. </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Excess budget will be reallocated to the other panels</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Proposals will not be evaluated anonymously. </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A panel review will recommend one or more ranked lists for the proposals</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Priority order for proposals which have been awarded the same score </a:t>
            </a:r>
          </a:p>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If necessary, any further </a:t>
            </a:r>
            <a:r>
              <a:rPr kumimoji="0" lang="en-US" sz="1800" b="0" i="0" u="none" strike="noStrike" kern="1200" cap="none" spc="0" normalizeH="0" baseline="0" noProof="0" dirty="0" err="1">
                <a:ln>
                  <a:noFill/>
                </a:ln>
                <a:solidFill>
                  <a:srgbClr val="0F5494"/>
                </a:solidFill>
                <a:effectLst/>
                <a:uLnTx/>
                <a:uFillTx/>
                <a:latin typeface="Arial" charset="0"/>
                <a:ea typeface="ＭＳ Ｐゴシック" pitchFamily="34" charset="-128"/>
                <a:cs typeface="+mn-cs"/>
              </a:rPr>
              <a:t>prioritisation</a:t>
            </a:r>
            <a:r>
              <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rPr>
              <a:t> will be based on other appropriate characteristics, to be decided by the panel</a:t>
            </a:r>
          </a:p>
        </p:txBody>
      </p:sp>
    </p:spTree>
    <p:extLst>
      <p:ext uri="{BB962C8B-B14F-4D97-AF65-F5344CB8AC3E}">
        <p14:creationId xmlns:p14="http://schemas.microsoft.com/office/powerpoint/2010/main" val="3364981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Award criteria : key features</a:t>
            </a:r>
          </a:p>
        </p:txBody>
      </p:sp>
      <p:sp>
        <p:nvSpPr>
          <p:cNvPr id="13" name="Text Box 6"/>
          <p:cNvSpPr txBox="1">
            <a:spLocks noChangeArrowheads="1"/>
          </p:cNvSpPr>
          <p:nvPr/>
        </p:nvSpPr>
        <p:spPr bwMode="auto">
          <a:xfrm>
            <a:off x="325200" y="1739900"/>
            <a:ext cx="8423264" cy="46206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147" tIns="40074" rIns="80147" bIns="40074">
            <a:spAutoFit/>
          </a:bodyPr>
          <a:lstStyle>
            <a:lvl1pPr marL="450850" indent="-450850" defTabSz="449263">
              <a:defRPr sz="2400">
                <a:solidFill>
                  <a:srgbClr val="0F5494"/>
                </a:solidFill>
                <a:latin typeface="Tahoma" pitchFamily="34" charset="0"/>
                <a:ea typeface="ＭＳ Ｐゴシック" pitchFamily="34" charset="-128"/>
              </a:defRPr>
            </a:lvl1pPr>
            <a:lvl2pPr marL="742950" indent="-285750" defTabSz="449263">
              <a:defRPr sz="2400">
                <a:solidFill>
                  <a:srgbClr val="0F5494"/>
                </a:solidFill>
                <a:latin typeface="Tahoma" pitchFamily="34" charset="0"/>
                <a:ea typeface="ＭＳ Ｐゴシック" pitchFamily="34" charset="-128"/>
              </a:defRPr>
            </a:lvl2pPr>
            <a:lvl3pPr marL="1143000" indent="-228600" defTabSz="449263">
              <a:defRPr sz="2400">
                <a:solidFill>
                  <a:srgbClr val="0F5494"/>
                </a:solidFill>
                <a:latin typeface="Tahoma" pitchFamily="34" charset="0"/>
                <a:ea typeface="ＭＳ Ｐゴシック" pitchFamily="34" charset="-128"/>
              </a:defRPr>
            </a:lvl3pPr>
            <a:lvl4pPr marL="1600200" indent="-228600" defTabSz="449263">
              <a:defRPr sz="2400">
                <a:solidFill>
                  <a:srgbClr val="0F5494"/>
                </a:solidFill>
                <a:latin typeface="Tahoma" pitchFamily="34" charset="0"/>
                <a:ea typeface="ＭＳ Ｐゴシック" pitchFamily="34" charset="-128"/>
              </a:defRPr>
            </a:lvl4pPr>
            <a:lvl5pPr marL="2054225" indent="-450850" defTabSz="449263">
              <a:defRPr sz="2400">
                <a:solidFill>
                  <a:srgbClr val="0F5494"/>
                </a:solidFill>
                <a:latin typeface="Tahoma" pitchFamily="34" charset="0"/>
                <a:ea typeface="ＭＳ Ｐゴシック" pitchFamily="34" charset="-128"/>
              </a:defRPr>
            </a:lvl5pPr>
            <a:lvl6pPr marL="25114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6pPr>
            <a:lvl7pPr marL="29686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7pPr>
            <a:lvl8pPr marL="34258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8pPr>
            <a:lvl9pPr marL="3883025" indent="-450850" algn="ctr" defTabSz="449263" eaLnBrk="0" fontAlgn="base" hangingPunct="0">
              <a:spcBef>
                <a:spcPct val="0"/>
              </a:spcBef>
              <a:spcAft>
                <a:spcPct val="0"/>
              </a:spcAft>
              <a:defRPr sz="2400">
                <a:solidFill>
                  <a:srgbClr val="0F5494"/>
                </a:solidFill>
                <a:latin typeface="Tahoma" pitchFamily="34" charset="0"/>
                <a:ea typeface="ＭＳ Ｐゴシック" pitchFamily="34" charset="-128"/>
              </a:defRPr>
            </a:lvl9pPr>
          </a:lstStyle>
          <a:p>
            <a:pPr marL="450850" marR="0" lvl="0" indent="-450850" algn="just" defTabSz="449263" rtl="0" eaLnBrk="0" fontAlgn="base" latinLnBrk="0" hangingPunct="0">
              <a:lnSpc>
                <a:spcPct val="100000"/>
              </a:lnSpc>
              <a:spcBef>
                <a:spcPct val="0"/>
              </a:spcBef>
              <a:spcAft>
                <a:spcPts val="1200"/>
              </a:spcAft>
              <a:buClr>
                <a:srgbClr val="FFD13F"/>
              </a:buClr>
              <a:buSzTx/>
              <a:buFont typeface="Wingdings" pitchFamily="2" charset="2"/>
              <a:buChar char="ü"/>
              <a:tabLst/>
              <a:defRPr/>
            </a:pP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Evaluation scores will be awarded for each of the criteria, not for their individual elements</a:t>
            </a:r>
          </a:p>
          <a:p>
            <a:pPr marL="450850" marR="0" lvl="0" indent="-450850" algn="just" defTabSz="449263" rtl="0" eaLnBrk="0" fontAlgn="base" latinLnBrk="0" hangingPunct="0">
              <a:lnSpc>
                <a:spcPct val="100000"/>
              </a:lnSpc>
              <a:spcBef>
                <a:spcPts val="300"/>
              </a:spcBef>
              <a:spcAft>
                <a:spcPts val="300"/>
              </a:spcAft>
              <a:buClr>
                <a:srgbClr val="FFD13F"/>
              </a:buClr>
              <a:buSzTx/>
              <a:buFont typeface="Wingdings" pitchFamily="2" charset="2"/>
              <a:buChar char="ü"/>
              <a:tabLst/>
              <a:defRPr/>
            </a:pP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Each criterion scored </a:t>
            </a: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from 0 to 5 </a:t>
            </a:r>
            <a:r>
              <a:rPr kumimoji="0" lang="en-GB"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Arial" charset="0"/>
              </a:rPr>
              <a:t>- d</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ecimal points will be given:</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0 - The proposal fails </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to address the criterion under examination or 	 cannot be judged due to missing or incomplete information</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1 - Poor</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criterion is addressed in an inadequate manner, or there are serious inherent weaknesses.</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2 - Fair</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While the proposal broadly addresses the criterion, there are significant weaknesses.</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3 - Good</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proposal addresses the criterion well, although improvements would be necessary.</a:t>
            </a:r>
          </a:p>
          <a:p>
            <a:pPr marL="809625" marR="0" lvl="0" indent="-360363" algn="just" defTabSz="449263" rtl="0" eaLnBrk="0" fontAlgn="base" latinLnBrk="0" hangingPunct="0">
              <a:lnSpc>
                <a:spcPct val="100000"/>
              </a:lnSpc>
              <a:spcBef>
                <a:spcPts val="300"/>
              </a:spcBef>
              <a:spcAft>
                <a:spcPts val="3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4 - Very good</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proposal addresses the criterion very well, although certain improvements are still possible.</a:t>
            </a:r>
          </a:p>
          <a:p>
            <a:pPr marL="809625" marR="0" lvl="0" indent="-360363" algn="just" defTabSz="449263" rtl="0" eaLnBrk="0" fontAlgn="base" latinLnBrk="0" hangingPunct="0">
              <a:lnSpc>
                <a:spcPct val="100000"/>
              </a:lnSpc>
              <a:spcBef>
                <a:spcPts val="300"/>
              </a:spcBef>
              <a:spcAft>
                <a:spcPts val="1200"/>
              </a:spcAft>
              <a:buClr>
                <a:srgbClr val="FFD13F"/>
              </a:buClr>
              <a:buSzTx/>
              <a:buFont typeface="Courier New" panose="02070309020205020404" pitchFamily="49" charset="0"/>
              <a:buChar char="o"/>
              <a:tabLst/>
              <a:defRPr/>
            </a:pP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Arial" charset="0"/>
              </a:rPr>
              <a:t>5 - Excellent</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The proposal successfully addresses all relevant aspects of the criterion in question. Any shortcomings are minor.</a:t>
            </a:r>
            <a:r>
              <a:rPr kumimoji="0" lang="en-GB" sz="1600" b="0" i="0" u="none" strike="noStrike" kern="1200" cap="none" spc="0" normalizeH="0" baseline="0" noProof="0" dirty="0">
                <a:ln>
                  <a:noFill/>
                </a:ln>
                <a:solidFill>
                  <a:srgbClr val="008000"/>
                </a:solidFill>
                <a:effectLst/>
                <a:uLnTx/>
                <a:uFillTx/>
                <a:latin typeface="Calibri" pitchFamily="34" charset="0"/>
                <a:ea typeface="ＭＳ Ｐゴシック" pitchFamily="34" charset="-128"/>
                <a:cs typeface="Arial" charset="0"/>
              </a:rPr>
              <a:t> </a:t>
            </a:r>
            <a:r>
              <a:rPr kumimoji="0" lang="en-GB" sz="1600" b="0" i="0" u="none" strike="noStrike" kern="1200" cap="none" spc="0" normalizeH="0" baseline="0" noProof="0" dirty="0">
                <a:ln>
                  <a:noFill/>
                </a:ln>
                <a:solidFill>
                  <a:srgbClr val="004386"/>
                </a:solidFill>
                <a:effectLst/>
                <a:uLnTx/>
                <a:uFillTx/>
                <a:latin typeface="Calibri" pitchFamily="34" charset="0"/>
                <a:ea typeface="ＭＳ Ｐゴシック" pitchFamily="34" charset="-128"/>
                <a:cs typeface="Arial" charset="0"/>
              </a:rPr>
              <a:t> </a:t>
            </a:r>
          </a:p>
          <a:p>
            <a:pPr marL="449263" marR="0" lvl="0" indent="-449263" algn="just" defTabSz="449263" rtl="0" eaLnBrk="0" fontAlgn="base" latinLnBrk="0" hangingPunct="0">
              <a:lnSpc>
                <a:spcPct val="100000"/>
              </a:lnSpc>
              <a:spcBef>
                <a:spcPts val="300"/>
              </a:spcBef>
              <a:spcAft>
                <a:spcPts val="300"/>
              </a:spcAft>
              <a:buClr>
                <a:srgbClr val="FFD13F"/>
              </a:buClr>
              <a:buSzTx/>
              <a:buFont typeface="Wingdings" panose="05000000000000000000" pitchFamily="2" charset="2"/>
              <a:buChar char="ü"/>
              <a:tabLst/>
              <a:defRPr/>
            </a:pPr>
            <a:r>
              <a:rPr kumimoji="0" lang="en-GB"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Total score subject to a </a:t>
            </a:r>
            <a:r>
              <a:rPr kumimoji="0" lang="en-GB" sz="1600" b="1" i="0"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rPr>
              <a:t>threshold of 70%</a:t>
            </a:r>
            <a:endParaRPr kumimoji="0" lang="en-GB" sz="1600" b="1" i="1" u="none" strike="noStrike" kern="1200" cap="none" spc="0" normalizeH="0" baseline="0" noProof="0" dirty="0">
              <a:ln>
                <a:noFill/>
              </a:ln>
              <a:solidFill>
                <a:srgbClr val="0F5494"/>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823330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7" name="ZoneTexte 6"/>
          <p:cNvSpPr txBox="1"/>
          <p:nvPr/>
        </p:nvSpPr>
        <p:spPr>
          <a:xfrm>
            <a:off x="1979712" y="548680"/>
            <a:ext cx="5924939"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Evaluation summary report</a:t>
            </a:r>
          </a:p>
        </p:txBody>
      </p:sp>
      <p:pic>
        <p:nvPicPr>
          <p:cNvPr id="9" name="Picture 2">
            <a:extLst>
              <a:ext uri="{FF2B5EF4-FFF2-40B4-BE49-F238E27FC236}">
                <a16:creationId xmlns:a16="http://schemas.microsoft.com/office/drawing/2014/main" xmlns="" id="{B1BD5304-A311-4AF5-82BD-D81C39F63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295" y="1564464"/>
            <a:ext cx="3295412" cy="420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364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3"/>
          <p:cNvSpPr>
            <a:spLocks noChangeArrowheads="1"/>
          </p:cNvSpPr>
          <p:nvPr/>
        </p:nvSpPr>
        <p:spPr bwMode="auto">
          <a:xfrm>
            <a:off x="539552" y="2564904"/>
            <a:ext cx="740092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marR="0" lvl="1" indent="-363538" algn="l" defTabSz="914400" rtl="0" eaLnBrk="0" fontAlgn="base" latinLnBrk="0" hangingPunct="0">
              <a:lnSpc>
                <a:spcPct val="100000"/>
              </a:lnSpc>
              <a:spcBef>
                <a:spcPts val="0"/>
              </a:spcBef>
              <a:spcAft>
                <a:spcPts val="1200"/>
              </a:spcAft>
              <a:buClr>
                <a:srgbClr val="0F5494"/>
              </a:buClr>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Experts will evaluate proposals as submitted (not on its potential if certain changes were to be made)</a:t>
            </a:r>
          </a:p>
          <a:p>
            <a:pPr marL="363538" marR="0" lvl="1" indent="-363538" algn="l" defTabSz="914400" rtl="0" eaLnBrk="0" fontAlgn="base" latinLnBrk="0" hangingPunct="0">
              <a:lnSpc>
                <a:spcPct val="100000"/>
              </a:lnSpc>
              <a:spcBef>
                <a:spcPts val="0"/>
              </a:spcBef>
              <a:spcAft>
                <a:spcPts val="1200"/>
              </a:spcAft>
              <a:buClr>
                <a:srgbClr val="0F5494"/>
              </a:buClr>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Proposals selected for funding are converted into description of work of the grant agreement. </a:t>
            </a:r>
          </a:p>
          <a:p>
            <a:pPr marL="363538" marR="0" lvl="1" indent="-363538" algn="l" defTabSz="914400" rtl="0" eaLnBrk="0" fontAlgn="base" latinLnBrk="0" hangingPunct="0">
              <a:lnSpc>
                <a:spcPct val="100000"/>
              </a:lnSpc>
              <a:spcBef>
                <a:spcPts val="0"/>
              </a:spcBef>
              <a:spcAft>
                <a:spcPts val="1200"/>
              </a:spcAft>
              <a:buClr>
                <a:srgbClr val="0F5494"/>
              </a:buClr>
              <a:buSzTx/>
              <a:buFont typeface="Wingdings" panose="05000000000000000000" pitchFamily="2" charset="2"/>
              <a:buChar char="ü"/>
              <a:tabLst/>
              <a:defRPr/>
            </a:pP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Commitment</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Letters</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and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recommendation</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letters</a:t>
            </a:r>
            <a:endPar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endParaRPr>
          </a:p>
          <a:p>
            <a:pPr marL="363538" marR="0" lvl="1" indent="-363538" algn="l" defTabSz="914400" rtl="0" eaLnBrk="0" fontAlgn="base" latinLnBrk="0" hangingPunct="0">
              <a:lnSpc>
                <a:spcPct val="100000"/>
              </a:lnSpc>
              <a:spcBef>
                <a:spcPts val="0"/>
              </a:spcBef>
              <a:spcAft>
                <a:spcPts val="1200"/>
              </a:spcAft>
              <a:buClr>
                <a:srgbClr val="0F5494"/>
              </a:buClr>
              <a:buSzTx/>
              <a:buFont typeface="Wingdings" panose="05000000000000000000" pitchFamily="2" charset="2"/>
              <a:buChar char="ü"/>
              <a:tabLst/>
              <a:defRPr/>
            </a:pP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No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reference</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to the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outcome</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of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previous</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a:t>
            </a:r>
            <a:r>
              <a:rPr kumimoji="0" lang="fr-BE" sz="1800" b="0" i="0" u="none" strike="noStrike" kern="1200" cap="none" spc="0" normalizeH="0" baseline="0" noProof="0" dirty="0" err="1">
                <a:ln>
                  <a:noFill/>
                </a:ln>
                <a:solidFill>
                  <a:srgbClr val="0F5494"/>
                </a:solidFill>
                <a:effectLst/>
                <a:uLnTx/>
                <a:uFillTx/>
                <a:latin typeface="Calibri" pitchFamily="34" charset="0"/>
                <a:ea typeface="Verdana" pitchFamily="34" charset="0"/>
                <a:cs typeface="Verdana" pitchFamily="34" charset="0"/>
              </a:rPr>
              <a:t>evaluations</a:t>
            </a:r>
            <a:r>
              <a:rPr kumimoji="0" lang="fr-BE"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 in part B</a:t>
            </a:r>
          </a:p>
          <a:p>
            <a:pPr marL="363538" marR="0" lvl="1" indent="-363538" algn="l" defTabSz="914400" rtl="0" eaLnBrk="0" fontAlgn="base" latinLnBrk="0" hangingPunct="0">
              <a:lnSpc>
                <a:spcPct val="100000"/>
              </a:lnSpc>
              <a:spcBef>
                <a:spcPts val="0"/>
              </a:spcBef>
              <a:spcAft>
                <a:spcPts val="1200"/>
              </a:spcAft>
              <a:buClr>
                <a:srgbClr val="0F5494"/>
              </a:buClr>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F5494"/>
                </a:solidFill>
                <a:effectLst/>
                <a:uLnTx/>
                <a:uFillTx/>
                <a:latin typeface="Calibri" pitchFamily="34" charset="0"/>
                <a:ea typeface="Verdana" pitchFamily="34" charset="0"/>
                <a:cs typeface="Verdana" pitchFamily="34" charset="0"/>
              </a:rPr>
              <a:t>Ethics (part A and part B)</a:t>
            </a:r>
          </a:p>
        </p:txBody>
      </p:sp>
      <p:sp>
        <p:nvSpPr>
          <p:cNvPr id="3" name="Title 1"/>
          <p:cNvSpPr txBox="1">
            <a:spLocks/>
          </p:cNvSpPr>
          <p:nvPr/>
        </p:nvSpPr>
        <p:spPr>
          <a:xfrm>
            <a:off x="755576" y="1916832"/>
            <a:ext cx="7056784" cy="574675"/>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F5494"/>
                </a:solidFill>
                <a:effectLst/>
                <a:uLnTx/>
                <a:uFillTx/>
                <a:latin typeface="+mj-lt"/>
                <a:ea typeface="+mj-ea"/>
                <a:cs typeface="Arial" pitchFamily="34" charset="0"/>
              </a:rPr>
              <a:t>Reminders</a:t>
            </a:r>
          </a:p>
        </p:txBody>
      </p:sp>
      <p:pic>
        <p:nvPicPr>
          <p:cNvPr id="6"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7"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8" name="Rectangle 7"/>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379725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112" y="5744369"/>
            <a:ext cx="639762"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Rectangle 4"/>
          <p:cNvSpPr>
            <a:spLocks noChangeArrowheads="1"/>
          </p:cNvSpPr>
          <p:nvPr/>
        </p:nvSpPr>
        <p:spPr bwMode="auto">
          <a:xfrm>
            <a:off x="2687638" y="1949450"/>
            <a:ext cx="5634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r>
              <a:rPr lang="en-GB" altLang="fr-FR" sz="2400" b="1" dirty="0">
                <a:solidFill>
                  <a:srgbClr val="84095B"/>
                </a:solidFill>
                <a:latin typeface="Calibri" pitchFamily="34" charset="0"/>
                <a:ea typeface="+mn-ea"/>
              </a:rPr>
              <a:t>Beneficiary</a:t>
            </a:r>
            <a:r>
              <a:rPr lang="en-GB" altLang="fr-FR" sz="2000" dirty="0">
                <a:solidFill>
                  <a:srgbClr val="84095B"/>
                </a:solidFill>
                <a:latin typeface="Calibri" pitchFamily="34" charset="0"/>
                <a:ea typeface="+mn-ea"/>
              </a:rPr>
              <a:t>   </a:t>
            </a:r>
            <a:r>
              <a:rPr lang="en-GB" altLang="fr-FR" sz="2000" i="1" dirty="0">
                <a:latin typeface="Calibri" pitchFamily="34" charset="0"/>
                <a:ea typeface="+mn-ea"/>
              </a:rPr>
              <a:t>vs. </a:t>
            </a:r>
            <a:endParaRPr lang="en-GB" altLang="fr-FR" sz="1800" dirty="0">
              <a:solidFill>
                <a:srgbClr val="84095B"/>
              </a:solidFill>
              <a:latin typeface="Calibri" pitchFamily="34" charset="0"/>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3860468706"/>
              </p:ext>
            </p:extLst>
          </p:nvPr>
        </p:nvGraphicFramePr>
        <p:xfrm>
          <a:off x="315118" y="2524125"/>
          <a:ext cx="7783513" cy="3140074"/>
        </p:xfrm>
        <a:graphic>
          <a:graphicData uri="http://schemas.openxmlformats.org/drawingml/2006/table">
            <a:tbl>
              <a:tblPr firstRow="1" bandRow="1">
                <a:tableStyleId>{2D5ABB26-0587-4C30-8999-92F81FD0307C}</a:tableStyleId>
              </a:tblPr>
              <a:tblGrid>
                <a:gridCol w="2469183">
                  <a:extLst>
                    <a:ext uri="{9D8B030D-6E8A-4147-A177-3AD203B41FA5}">
                      <a16:colId xmlns:a16="http://schemas.microsoft.com/office/drawing/2014/main" xmlns="" val="20000"/>
                    </a:ext>
                  </a:extLst>
                </a:gridCol>
                <a:gridCol w="2377731">
                  <a:extLst>
                    <a:ext uri="{9D8B030D-6E8A-4147-A177-3AD203B41FA5}">
                      <a16:colId xmlns:a16="http://schemas.microsoft.com/office/drawing/2014/main" xmlns="" val="20001"/>
                    </a:ext>
                  </a:extLst>
                </a:gridCol>
                <a:gridCol w="2936599">
                  <a:extLst>
                    <a:ext uri="{9D8B030D-6E8A-4147-A177-3AD203B41FA5}">
                      <a16:colId xmlns:a16="http://schemas.microsoft.com/office/drawing/2014/main" xmlns="" val="20002"/>
                    </a:ext>
                  </a:extLst>
                </a:gridCol>
              </a:tblGrid>
              <a:tr h="579237">
                <a:tc>
                  <a:txBody>
                    <a:bodyPr/>
                    <a:lstStyle/>
                    <a:p>
                      <a:pPr algn="ctr"/>
                      <a:r>
                        <a:rPr lang="fr-BE" sz="1600" dirty="0" err="1">
                          <a:solidFill>
                            <a:srgbClr val="0F5494"/>
                          </a:solidFill>
                        </a:rPr>
                        <a:t>Signs</a:t>
                      </a:r>
                      <a:r>
                        <a:rPr lang="fr-BE" sz="1600" dirty="0">
                          <a:solidFill>
                            <a:srgbClr val="0F5494"/>
                          </a:solidFill>
                        </a:rPr>
                        <a:t> Grant Agreement</a:t>
                      </a:r>
                      <a:endParaRPr lang="en-GB" sz="1600" dirty="0">
                        <a:solidFill>
                          <a:srgbClr val="0F5494"/>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solidFill>
                          <a:srgbClr val="339933"/>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79237">
                <a:tc>
                  <a:txBody>
                    <a:bodyPr/>
                    <a:lstStyle/>
                    <a:p>
                      <a:pPr algn="ctr"/>
                      <a:r>
                        <a:rPr lang="fr-BE" sz="1600" dirty="0" err="1">
                          <a:solidFill>
                            <a:srgbClr val="0F5494"/>
                          </a:solidFill>
                        </a:rPr>
                        <a:t>Recruits</a:t>
                      </a:r>
                      <a:r>
                        <a:rPr lang="fr-BE" sz="1600" dirty="0">
                          <a:solidFill>
                            <a:srgbClr val="0F5494"/>
                          </a:solidFill>
                        </a:rPr>
                        <a:t> and Hosts</a:t>
                      </a:r>
                      <a:br>
                        <a:rPr lang="fr-BE" sz="1600" dirty="0">
                          <a:solidFill>
                            <a:srgbClr val="0F5494"/>
                          </a:solidFill>
                        </a:rPr>
                      </a:br>
                      <a:r>
                        <a:rPr lang="fr-BE" sz="1600" dirty="0" err="1">
                          <a:solidFill>
                            <a:srgbClr val="0F5494"/>
                          </a:solidFill>
                        </a:rPr>
                        <a:t>Researchers</a:t>
                      </a:r>
                      <a:endParaRPr lang="en-GB" sz="1600" dirty="0">
                        <a:solidFill>
                          <a:srgbClr val="0F5494"/>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23126">
                <a:tc>
                  <a:txBody>
                    <a:bodyPr/>
                    <a:lstStyle/>
                    <a:p>
                      <a:pPr algn="ctr"/>
                      <a:r>
                        <a:rPr lang="en-GB" sz="1600" dirty="0">
                          <a:solidFill>
                            <a:srgbClr val="0F5494"/>
                          </a:solidFill>
                        </a:rPr>
                        <a:t>Trains/Hosts </a:t>
                      </a:r>
                      <a:br>
                        <a:rPr lang="en-GB" sz="1600" dirty="0">
                          <a:solidFill>
                            <a:srgbClr val="0F5494"/>
                          </a:solidFill>
                        </a:rPr>
                      </a:br>
                      <a:r>
                        <a:rPr lang="en-GB" sz="1600" dirty="0">
                          <a:solidFill>
                            <a:srgbClr val="0F5494"/>
                          </a:solidFill>
                        </a:rPr>
                        <a:t>Researchers on secondment</a:t>
                      </a: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79237">
                <a:tc>
                  <a:txBody>
                    <a:bodyPr/>
                    <a:lstStyle/>
                    <a:p>
                      <a:pPr algn="ctr"/>
                      <a:r>
                        <a:rPr lang="en-GB" sz="1600" dirty="0">
                          <a:solidFill>
                            <a:srgbClr val="0F5494"/>
                          </a:solidFill>
                        </a:rPr>
                        <a:t>Participates in Supervisory Board</a:t>
                      </a: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79237">
                <a:tc>
                  <a:txBody>
                    <a:bodyPr/>
                    <a:lstStyle/>
                    <a:p>
                      <a:pPr algn="ctr"/>
                      <a:r>
                        <a:rPr lang="fr-BE" sz="1600" dirty="0" err="1">
                          <a:solidFill>
                            <a:srgbClr val="0F5494"/>
                          </a:solidFill>
                        </a:rPr>
                        <a:t>Directly</a:t>
                      </a:r>
                      <a:r>
                        <a:rPr lang="fr-BE" sz="1600" dirty="0">
                          <a:solidFill>
                            <a:srgbClr val="0F5494"/>
                          </a:solidFill>
                        </a:rPr>
                        <a:t> Claims</a:t>
                      </a:r>
                      <a:r>
                        <a:rPr lang="fr-BE" sz="1600" baseline="0" dirty="0">
                          <a:solidFill>
                            <a:srgbClr val="0F5494"/>
                          </a:solidFill>
                        </a:rPr>
                        <a:t> </a:t>
                      </a:r>
                      <a:br>
                        <a:rPr lang="fr-BE" sz="1600" baseline="0" dirty="0">
                          <a:solidFill>
                            <a:srgbClr val="0F5494"/>
                          </a:solidFill>
                        </a:rPr>
                      </a:br>
                      <a:r>
                        <a:rPr lang="fr-BE" sz="1600" baseline="0" dirty="0" err="1">
                          <a:solidFill>
                            <a:srgbClr val="0F5494"/>
                          </a:solidFill>
                        </a:rPr>
                        <a:t>Costs</a:t>
                      </a:r>
                      <a:endParaRPr lang="en-GB" sz="1600" dirty="0">
                        <a:solidFill>
                          <a:srgbClr val="0F5494"/>
                        </a:solidFill>
                      </a:endParaRPr>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txBody>
                  <a:tcPr marL="91451" marR="91451" marT="45729" marB="4572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pic>
        <p:nvPicPr>
          <p:cNvPr id="256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3" y="2725738"/>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3" y="3313113"/>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350" y="4056063"/>
            <a:ext cx="517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30" name="Rectangle 4"/>
          <p:cNvSpPr>
            <a:spLocks noChangeArrowheads="1"/>
          </p:cNvSpPr>
          <p:nvPr/>
        </p:nvSpPr>
        <p:spPr bwMode="auto">
          <a:xfrm>
            <a:off x="5220072" y="1988840"/>
            <a:ext cx="29194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fr-FR" sz="2200" b="1" dirty="0">
                <a:solidFill>
                  <a:srgbClr val="84095B"/>
                </a:solidFill>
                <a:latin typeface="Calibri" pitchFamily="34" charset="0"/>
                <a:ea typeface="+mn-ea"/>
              </a:rPr>
              <a:t>Partner Organisation</a:t>
            </a:r>
            <a:endParaRPr lang="en-GB" altLang="fr-FR" sz="2200" dirty="0">
              <a:solidFill>
                <a:srgbClr val="84095B"/>
              </a:solidFill>
              <a:latin typeface="Calibri" pitchFamily="34" charset="0"/>
              <a:ea typeface="+mn-ea"/>
            </a:endParaRPr>
          </a:p>
        </p:txBody>
      </p:sp>
      <p:pic>
        <p:nvPicPr>
          <p:cNvPr id="256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5318125"/>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4706938"/>
            <a:ext cx="5159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056063"/>
            <a:ext cx="517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138" y="4706938"/>
            <a:ext cx="5175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525" y="2762250"/>
            <a:ext cx="431800"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525" y="3332163"/>
            <a:ext cx="431800"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863" y="5276850"/>
            <a:ext cx="431800"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38" name="TextBox 20"/>
          <p:cNvSpPr txBox="1">
            <a:spLocks noChangeArrowheads="1"/>
          </p:cNvSpPr>
          <p:nvPr/>
        </p:nvSpPr>
        <p:spPr bwMode="auto">
          <a:xfrm>
            <a:off x="1371600" y="5851525"/>
            <a:ext cx="1554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anose="020B0604030504040204" pitchFamily="34" charset="0"/>
              </a:defRPr>
            </a:lvl1pPr>
            <a:lvl2pPr marL="742950" indent="-285750" eaLnBrk="0" hangingPunct="0">
              <a:defRPr sz="1200">
                <a:solidFill>
                  <a:srgbClr val="0F5494"/>
                </a:solidFill>
                <a:latin typeface="Verdana" panose="020B0604030504040204" pitchFamily="34" charset="0"/>
              </a:defRPr>
            </a:lvl2pPr>
            <a:lvl3pPr marL="1143000" indent="-228600" eaLnBrk="0" hangingPunct="0">
              <a:defRPr sz="1200">
                <a:solidFill>
                  <a:srgbClr val="0F5494"/>
                </a:solidFill>
                <a:latin typeface="Verdana" panose="020B0604030504040204" pitchFamily="34" charset="0"/>
              </a:defRPr>
            </a:lvl3pPr>
            <a:lvl4pPr marL="1600200" indent="-228600" eaLnBrk="0" hangingPunct="0">
              <a:defRPr sz="1200">
                <a:solidFill>
                  <a:srgbClr val="0F5494"/>
                </a:solidFill>
                <a:latin typeface="Verdana" panose="020B0604030504040204" pitchFamily="34" charset="0"/>
              </a:defRPr>
            </a:lvl4pPr>
            <a:lvl5pPr marL="2057400" indent="-228600" eaLnBrk="0" hangingPunct="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fr-BE" altLang="fr-FR" sz="1600">
                <a:ea typeface="+mn-ea"/>
              </a:rPr>
              <a:t>EU funding</a:t>
            </a:r>
            <a:endParaRPr lang="en-GB" altLang="fr-FR" sz="1600">
              <a:ea typeface="+mn-ea"/>
            </a:endParaRPr>
          </a:p>
        </p:txBody>
      </p:sp>
      <p:sp>
        <p:nvSpPr>
          <p:cNvPr id="22" name="Bent-Up Arrow 21"/>
          <p:cNvSpPr/>
          <p:nvPr/>
        </p:nvSpPr>
        <p:spPr bwMode="auto">
          <a:xfrm rot="10800000" flipH="1" flipV="1">
            <a:off x="2814638" y="5803900"/>
            <a:ext cx="1208087" cy="433388"/>
          </a:xfrm>
          <a:prstGeom prst="bentUpArrow">
            <a:avLst>
              <a:gd name="adj1" fmla="val 9303"/>
              <a:gd name="adj2" fmla="val 18635"/>
              <a:gd name="adj3" fmla="val 42229"/>
            </a:avLst>
          </a:prstGeom>
          <a:solidFill>
            <a:srgbClr val="0F5494"/>
          </a:solidFill>
          <a:ln>
            <a:noFill/>
          </a:ln>
          <a:effectLst/>
          <a:extLst/>
        </p:spPr>
        <p:txBody>
          <a:bodyPr anchor="ctr"/>
          <a:lstStyle/>
          <a:p>
            <a:pPr marL="3175">
              <a:defRPr/>
            </a:pPr>
            <a:endParaRPr lang="en-GB" sz="1200">
              <a:latin typeface="Verdana" panose="020B0604030504040204" pitchFamily="34" charset="0"/>
              <a:ea typeface="+mn-ea"/>
            </a:endParaRPr>
          </a:p>
        </p:txBody>
      </p:sp>
      <p:pic>
        <p:nvPicPr>
          <p:cNvPr id="20" name="Picture 2" descr="Résultat de recherche d'images pour &quot;logo european commission&quot;"/>
          <p:cNvPicPr>
            <a:picLocks noChangeAspect="1" noChangeArrowheads="1"/>
          </p:cNvPicPr>
          <p:nvPr/>
        </p:nvPicPr>
        <p:blipFill>
          <a:blip r:embed="rId6" cstate="print"/>
          <a:srcRect/>
          <a:stretch>
            <a:fillRect/>
          </a:stretch>
        </p:blipFill>
        <p:spPr bwMode="auto">
          <a:xfrm>
            <a:off x="755576" y="260648"/>
            <a:ext cx="936104" cy="650592"/>
          </a:xfrm>
          <a:prstGeom prst="rect">
            <a:avLst/>
          </a:prstGeom>
          <a:noFill/>
        </p:spPr>
      </p:pic>
      <p:pic>
        <p:nvPicPr>
          <p:cNvPr id="21" name="Picture 6" descr="Résultat de recherche d'images pour &quot;marie sklodowska curie actions PCN horizon 2020&quot;"/>
          <p:cNvPicPr>
            <a:picLocks noChangeAspect="1" noChangeArrowheads="1"/>
          </p:cNvPicPr>
          <p:nvPr/>
        </p:nvPicPr>
        <p:blipFill>
          <a:blip r:embed="rId7" cstate="print"/>
          <a:srcRect/>
          <a:stretch>
            <a:fillRect/>
          </a:stretch>
        </p:blipFill>
        <p:spPr bwMode="auto">
          <a:xfrm>
            <a:off x="7236296" y="260648"/>
            <a:ext cx="1422878" cy="748884"/>
          </a:xfrm>
          <a:prstGeom prst="rect">
            <a:avLst/>
          </a:prstGeom>
          <a:noFill/>
        </p:spPr>
      </p:pic>
      <p:sp>
        <p:nvSpPr>
          <p:cNvPr id="23" name="Rectangle 22"/>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555776" y="908720"/>
            <a:ext cx="4132538" cy="400110"/>
          </a:xfrm>
          <a:prstGeom prst="rect">
            <a:avLst/>
          </a:prstGeom>
          <a:noFill/>
        </p:spPr>
        <p:txBody>
          <a:bodyPr wrap="square" rtlCol="0">
            <a:spAutoFit/>
          </a:bodyPr>
          <a:lstStyle/>
          <a:p>
            <a:pPr algn="ctr"/>
            <a:r>
              <a:rPr lang="fr-FR" sz="2000" b="1" dirty="0" err="1">
                <a:solidFill>
                  <a:srgbClr val="F7C943"/>
                </a:solidFill>
              </a:rPr>
              <a:t>Definitions</a:t>
            </a:r>
            <a:endParaRPr lang="fr-FR" sz="2000" b="1" dirty="0">
              <a:solidFill>
                <a:srgbClr val="F7C943"/>
              </a:solidFill>
            </a:endParaRPr>
          </a:p>
        </p:txBody>
      </p:sp>
    </p:spTree>
    <p:extLst>
      <p:ext uri="{BB962C8B-B14F-4D97-AF65-F5344CB8AC3E}">
        <p14:creationId xmlns:p14="http://schemas.microsoft.com/office/powerpoint/2010/main" val="349657362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bwMode="auto">
          <a:xfrm>
            <a:off x="611560" y="2708920"/>
            <a:ext cx="81534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0" indent="0"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2800" b="1" i="0" u="sng" strike="noStrike" kern="1200" cap="none" spc="0" normalizeH="0" baseline="0" noProof="0" dirty="0" err="1">
                <a:ln>
                  <a:noFill/>
                </a:ln>
                <a:solidFill>
                  <a:srgbClr val="F7C943"/>
                </a:solidFill>
                <a:effectLst/>
                <a:uLnTx/>
                <a:uFillTx/>
                <a:latin typeface="Verdana" pitchFamily="34" charset="0"/>
                <a:ea typeface="MS Gothic" pitchFamily="49" charset="-128"/>
                <a:cs typeface="+mj-cs"/>
              </a:rPr>
              <a:t>Recommendations</a:t>
            </a:r>
            <a:endParaRPr kumimoji="0" lang="fr-BE" sz="6000" b="1" i="0" u="none" strike="noStrike" kern="0" cap="none" spc="0" normalizeH="0" baseline="0" noProof="0" dirty="0">
              <a:ln>
                <a:noFill/>
              </a:ln>
              <a:solidFill>
                <a:srgbClr val="84095B"/>
              </a:solidFill>
              <a:effectLst/>
              <a:uLnTx/>
              <a:uFillTx/>
              <a:latin typeface="Calibri"/>
              <a:ea typeface="+mj-ea"/>
              <a:cs typeface="+mj-cs"/>
            </a:endParaRPr>
          </a:p>
        </p:txBody>
      </p:sp>
      <p:pic>
        <p:nvPicPr>
          <p:cNvPr id="5"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6"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7" name="Rectangle 6"/>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82126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project</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1 - Choose the right call, the right area, consult NCP (eligibility) </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2 -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Respect conditions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(participants, full time, budget, etc.)</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3 - Show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European dimension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(scale, populations, cooperation)</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4 - Develop perspectives (synergies, future…)</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5 - Choose the right duration of your project in line with the objectives</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6 - Have a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strong partnership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(host/you), complementarity, time</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7 -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Plan research and Training</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8 - Have a work programme : use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Gantt chart</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9 - Mention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interdisciplinarity, </a:t>
            </a:r>
            <a:r>
              <a:rPr kumimoji="0" lang="en-GB" sz="1400" b="1" i="0" u="none" strike="noStrike" kern="1200" cap="none" spc="0" normalizeH="0" baseline="0" noProof="0" dirty="0" err="1">
                <a:ln>
                  <a:noFill/>
                </a:ln>
                <a:solidFill>
                  <a:srgbClr val="0F5494"/>
                </a:solidFill>
                <a:effectLst/>
                <a:uLnTx/>
                <a:uFillTx/>
                <a:latin typeface="Calibri"/>
                <a:ea typeface="ＭＳ Ｐゴシック" pitchFamily="34" charset="-128"/>
                <a:cs typeface="+mn-cs"/>
              </a:rPr>
              <a:t>intersectorality</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 gender</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10 - Describe carefully the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methodology (advantages/difficulties)</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11 -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State of the art </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should be accurate</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12 - Choose a problem-solving approach</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13 - Choose clear and measurable objectives</a:t>
            </a:r>
          </a:p>
          <a:p>
            <a:pPr marL="0" marR="0" lvl="0" indent="0" algn="l" defTabSz="914400" rtl="0" eaLnBrk="1" fontAlgn="base" latinLnBrk="0" hangingPunct="1">
              <a:lnSpc>
                <a:spcPct val="100000"/>
              </a:lnSpc>
              <a:spcBef>
                <a:spcPts val="375"/>
              </a:spcBef>
              <a:spcAft>
                <a:spcPts val="375"/>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14 - Insist on the </a:t>
            </a:r>
            <a:r>
              <a:rPr kumimoji="0" lang="en-GB" sz="1400" b="1" i="0" u="none" strike="noStrike" kern="1200" cap="none" spc="0" normalizeH="0" baseline="0" noProof="0" dirty="0">
                <a:ln>
                  <a:noFill/>
                </a:ln>
                <a:solidFill>
                  <a:srgbClr val="0F5494"/>
                </a:solidFill>
                <a:effectLst/>
                <a:uLnTx/>
                <a:uFillTx/>
                <a:latin typeface="Calibri"/>
                <a:ea typeface="ＭＳ Ｐゴシック" pitchFamily="34" charset="-128"/>
                <a:cs typeface="+mn-cs"/>
              </a:rPr>
              <a:t>innovative</a:t>
            </a:r>
            <a:r>
              <a:rPr kumimoji="0" lang="en-GB" sz="1400" b="0" i="0" u="none" strike="noStrike" kern="1200" cap="none" spc="0" normalizeH="0" baseline="0" noProof="0" dirty="0">
                <a:ln>
                  <a:noFill/>
                </a:ln>
                <a:solidFill>
                  <a:srgbClr val="0F5494"/>
                </a:solidFill>
                <a:effectLst/>
                <a:uLnTx/>
                <a:uFillTx/>
                <a:latin typeface="Calibri"/>
                <a:ea typeface="ＭＳ Ｐゴシック" pitchFamily="34" charset="-128"/>
                <a:cs typeface="+mn-cs"/>
              </a:rPr>
              <a:t> part of your project</a:t>
            </a:r>
          </a:p>
        </p:txBody>
      </p:sp>
    </p:spTree>
    <p:extLst>
      <p:ext uri="{BB962C8B-B14F-4D97-AF65-F5344CB8AC3E}">
        <p14:creationId xmlns:p14="http://schemas.microsoft.com/office/powerpoint/2010/main" val="6525545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training</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25200" y="1628800"/>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2913" marR="0" lvl="3" indent="-266700" algn="just" defTabSz="449263" rtl="0" eaLnBrk="0" fontAlgn="base" latinLnBrk="0" hangingPunct="0">
              <a:lnSpc>
                <a:spcPct val="100000"/>
              </a:lnSpc>
              <a:spcBef>
                <a:spcPct val="0"/>
              </a:spcBef>
              <a:spcAft>
                <a:spcPts val="600"/>
              </a:spcAft>
              <a:buClr>
                <a:srgbClr val="1F497D"/>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F5494"/>
              </a:solidFill>
              <a:effectLst/>
              <a:uLnTx/>
              <a:uFillTx/>
              <a:latin typeface="Arial"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Integrate training about equipment, new tools, new software</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part in internal seminars, workshops, summer schools, …</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Participate to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dissemination of scientific culture </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How to answer research calls</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Financial training + management</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Complementarity skills</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(communication, Intellectual property, management…)</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Inter-sectoral (public/private) relation</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employability</a:t>
            </a:r>
          </a:p>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Launch new collaborations</a:t>
            </a:r>
          </a:p>
        </p:txBody>
      </p:sp>
    </p:spTree>
    <p:extLst>
      <p:ext uri="{BB962C8B-B14F-4D97-AF65-F5344CB8AC3E}">
        <p14:creationId xmlns:p14="http://schemas.microsoft.com/office/powerpoint/2010/main" val="33994621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host institutions</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58204" y="2091956"/>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Choose a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well known laboratories</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with a good reputation, and their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complementarity</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Choose a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well known supervisors</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Choose institutions with a high level of quality</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Underline the </a:t>
            </a: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main achievement of the institutions : </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patents, publications, number of PhD, contracts, international projects…</a:t>
            </a:r>
          </a:p>
          <a:p>
            <a:pPr marL="342900" marR="0" lvl="0" indent="-342900" algn="just" defTabSz="914400" rtl="0" eaLnBrk="1" fontAlgn="base" latinLnBrk="0" hangingPunct="1">
              <a:lnSpc>
                <a:spcPct val="12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carefully the infrastructure/equipment…</a:t>
            </a: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4948106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implementation</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58204" y="2091956"/>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responsibilities </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(who do what) </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Anticipate resolution of conflicts, organise communication </a:t>
            </a: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(meetings)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the risks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Resources : environment, infrastructures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host institution (library, equipment…)</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type of contract (justify stipend)</a:t>
            </a: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14182854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impact</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76247" y="1986153"/>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Interest of your mobility (IF projects) </a:t>
            </a:r>
            <a:r>
              <a:rPr kumimoji="0" lang="en-US"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for you, for the lab, etc.</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synergies (societal challenges)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Describe the </a:t>
            </a:r>
            <a:r>
              <a:rPr kumimoji="0" lang="en-US"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European “added value”</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Link your research with European policies : (ex: green papers, recommendations…)</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Propose </a:t>
            </a:r>
            <a:r>
              <a:rPr kumimoji="0" lang="en-US" sz="135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outreach activities with details</a:t>
            </a:r>
            <a:endPar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r>
              <a:rPr kumimoji="0" lang="en-US"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Propose links with students, with medias </a:t>
            </a:r>
            <a:endParaRPr kumimoji="0" lang="fr-FR"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22571183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518457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Recommendations : writing</a:t>
            </a:r>
          </a:p>
        </p:txBody>
      </p:sp>
      <p:sp>
        <p:nvSpPr>
          <p:cNvPr id="7" name="Content Placeholder 2">
            <a:extLst>
              <a:ext uri="{FF2B5EF4-FFF2-40B4-BE49-F238E27FC236}">
                <a16:creationId xmlns:a16="http://schemas.microsoft.com/office/drawing/2014/main" xmlns="" id="{F1C1AABC-DD09-4B1A-866D-A3E3A88AC274}"/>
              </a:ext>
            </a:extLst>
          </p:cNvPr>
          <p:cNvSpPr txBox="1">
            <a:spLocks/>
          </p:cNvSpPr>
          <p:nvPr/>
        </p:nvSpPr>
        <p:spPr bwMode="auto">
          <a:xfrm>
            <a:off x="376247" y="1986153"/>
            <a:ext cx="8785796"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Respect the </a:t>
            </a: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number of pages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Write in English and in </a:t>
            </a: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good English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(concision, accuracy)</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care of the format : separations, tables, bold…)</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Avoid redundancies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Give </a:t>
            </a: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easy access to the information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(numbers, tables, references…)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Read all documents :</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 guides, guidelines for evaluators…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Write with the help of the supervisor and host institution (IF projects)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time for Abstract and keywords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Think as if you were the evaluator</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Evaluators are from all over Europe and beyond</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Forget national codes</a:t>
            </a: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Take care of the criteria, weighting, threshold, success rates…</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Give your proposal to read</a:t>
            </a:r>
          </a:p>
          <a:p>
            <a:pPr marL="342900" marR="0" lvl="0" indent="-342900" algn="l" defTabSz="914400" rtl="0" eaLnBrk="1" fontAlgn="base" latinLnBrk="0" hangingPunct="1">
              <a:lnSpc>
                <a:spcPct val="100000"/>
              </a:lnSpc>
              <a:spcBef>
                <a:spcPts val="300"/>
              </a:spcBef>
              <a:spcAft>
                <a:spcPts val="300"/>
              </a:spcAft>
              <a:buClrTx/>
              <a:buSzTx/>
              <a:buFont typeface="+mj-lt"/>
              <a:buAutoNum type="arabicPeriod"/>
              <a:tabLst/>
              <a:defRPr/>
            </a:pPr>
            <a:r>
              <a:rPr kumimoji="0" lang="en-GB" sz="1400" b="1"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rPr>
              <a:t>Find an accepted project</a:t>
            </a:r>
          </a:p>
          <a:p>
            <a:pPr marL="342900" marR="0" lvl="0" indent="-342900" algn="l" defTabSz="914400" rtl="0" eaLnBrk="1" fontAlgn="base" latinLnBrk="0" hangingPunct="1">
              <a:lnSpc>
                <a:spcPct val="10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
        <p:nvSpPr>
          <p:cNvPr id="9" name="Rectangle 2">
            <a:extLst>
              <a:ext uri="{FF2B5EF4-FFF2-40B4-BE49-F238E27FC236}">
                <a16:creationId xmlns:a16="http://schemas.microsoft.com/office/drawing/2014/main" xmlns="" id="{D73E661D-A05D-4460-970C-431BCCD89B47}"/>
              </a:ext>
            </a:extLst>
          </p:cNvPr>
          <p:cNvSpPr txBox="1">
            <a:spLocks noChangeArrowheads="1"/>
          </p:cNvSpPr>
          <p:nvPr/>
        </p:nvSpPr>
        <p:spPr>
          <a:xfrm>
            <a:off x="243900" y="1963383"/>
            <a:ext cx="8656200" cy="39373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ts val="450"/>
              </a:spcBef>
              <a:spcAft>
                <a:spcPts val="450"/>
              </a:spcAft>
              <a:buClrTx/>
              <a:buSzTx/>
              <a:buFont typeface="+mj-lt"/>
              <a:buAutoNum type="arabicPeriod"/>
              <a:tabLst/>
              <a:defRPr/>
            </a:pPr>
            <a:endParaRPr kumimoji="0" lang="en-GB" sz="1350" b="0" i="0" u="none" strike="noStrike" kern="1200" cap="none" spc="0" normalizeH="0" baseline="0" noProof="0" dirty="0">
              <a:ln>
                <a:noFill/>
              </a:ln>
              <a:solidFill>
                <a:srgbClr val="0F5494"/>
              </a:solidFill>
              <a:effectLst/>
              <a:uLnTx/>
              <a:uFillTx/>
              <a:latin typeface="Tahoma" pitchFamily="34" charset="0"/>
              <a:ea typeface="ＭＳ Ｐゴシック" pitchFamily="34" charset="-128"/>
              <a:cs typeface="+mn-cs"/>
            </a:endParaRPr>
          </a:p>
        </p:txBody>
      </p:sp>
    </p:spTree>
    <p:extLst>
      <p:ext uri="{BB962C8B-B14F-4D97-AF65-F5344CB8AC3E}">
        <p14:creationId xmlns:p14="http://schemas.microsoft.com/office/powerpoint/2010/main" val="4085599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IP Issues</a:t>
            </a:r>
          </a:p>
        </p:txBody>
      </p:sp>
      <p:pic>
        <p:nvPicPr>
          <p:cNvPr id="9" name="Image 8">
            <a:extLst>
              <a:ext uri="{FF2B5EF4-FFF2-40B4-BE49-F238E27FC236}">
                <a16:creationId xmlns:a16="http://schemas.microsoft.com/office/drawing/2014/main" xmlns="" id="{D6A8D97B-403D-423C-8F13-E53F08A1A73A}"/>
              </a:ext>
            </a:extLst>
          </p:cNvPr>
          <p:cNvPicPr>
            <a:picLocks noChangeAspect="1"/>
          </p:cNvPicPr>
          <p:nvPr/>
        </p:nvPicPr>
        <p:blipFill>
          <a:blip r:embed="rId4"/>
          <a:stretch>
            <a:fillRect/>
          </a:stretch>
        </p:blipFill>
        <p:spPr>
          <a:xfrm>
            <a:off x="3978995" y="2682106"/>
            <a:ext cx="4964906" cy="3571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a:extLst>
              <a:ext uri="{FF2B5EF4-FFF2-40B4-BE49-F238E27FC236}">
                <a16:creationId xmlns:a16="http://schemas.microsoft.com/office/drawing/2014/main" xmlns="" id="{F61AD923-8861-4BB4-9383-AD37A61B0011}"/>
              </a:ext>
            </a:extLst>
          </p:cNvPr>
          <p:cNvSpPr/>
          <p:nvPr/>
        </p:nvSpPr>
        <p:spPr>
          <a:xfrm>
            <a:off x="-180528" y="2500540"/>
            <a:ext cx="4572000" cy="1856919"/>
          </a:xfrm>
          <a:prstGeom prst="rect">
            <a:avLst/>
          </a:prstGeom>
        </p:spPr>
        <p:txBody>
          <a:bodyPr>
            <a:spAutoFit/>
          </a:bodyPr>
          <a:lstStyle/>
          <a:p>
            <a:pPr marL="557213" marR="0" lvl="1" indent="-214313" algn="just" defTabSz="914400" rtl="0" eaLnBrk="1" fontAlgn="base"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hlinkClick r:id="rId5"/>
              </a:rPr>
              <a:t>Présentation</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 des services de l’IPR Helpdesk</a:t>
            </a:r>
          </a:p>
          <a:p>
            <a:pPr marL="557213" marR="0" lvl="1" indent="-214313" algn="just" defTabSz="914400" rtl="0" eaLnBrk="1" fontAlgn="base"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La </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hlinkClick r:id="rId6"/>
              </a:rPr>
              <a:t>propriété intellectuelle</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 dans Horizon 2020</a:t>
            </a:r>
          </a:p>
          <a:p>
            <a:pPr marL="557213" marR="0" lvl="1" indent="-214313" algn="just" defTabSz="914400" rtl="0" eaLnBrk="1" fontAlgn="base" latinLnBrk="0" hangingPunct="1">
              <a:lnSpc>
                <a:spcPct val="100000"/>
              </a:lnSpc>
              <a:spcBef>
                <a:spcPts val="150"/>
              </a:spcBef>
              <a:spcAft>
                <a:spcPts val="150"/>
              </a:spcAft>
              <a:buClr>
                <a:srgbClr val="FFD13F"/>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hlinkClick r:id="rId7"/>
              </a:rPr>
              <a:t>Conseiller</a:t>
            </a:r>
            <a:r>
              <a:rPr kumimoji="0" lang="fr-FR" sz="1800" b="0" i="0" u="none" strike="noStrike" kern="1200" cap="none" spc="0" normalizeH="0" baseline="0" noProof="0" dirty="0">
                <a:ln>
                  <a:noFill/>
                </a:ln>
                <a:solidFill>
                  <a:srgbClr val="094881"/>
                </a:solidFill>
                <a:effectLst/>
                <a:uLnTx/>
                <a:uFillTx/>
                <a:latin typeface="Tahoma" pitchFamily="34" charset="0"/>
                <a:ea typeface="ＭＳ Ｐゴシック" pitchFamily="34" charset="-128"/>
                <a:cs typeface="+mn-cs"/>
              </a:rPr>
              <a:t> les porteurs de projet sur la propriété intellectuelle</a:t>
            </a:r>
          </a:p>
        </p:txBody>
      </p:sp>
      <p:sp>
        <p:nvSpPr>
          <p:cNvPr id="10" name="Rectangle à coins arrondis 9">
            <a:extLst>
              <a:ext uri="{FF2B5EF4-FFF2-40B4-BE49-F238E27FC236}">
                <a16:creationId xmlns:a16="http://schemas.microsoft.com/office/drawing/2014/main" xmlns="" id="{FDADFC0E-3522-483C-B0A0-478A2E676AFA}"/>
              </a:ext>
            </a:extLst>
          </p:cNvPr>
          <p:cNvSpPr/>
          <p:nvPr/>
        </p:nvSpPr>
        <p:spPr>
          <a:xfrm>
            <a:off x="1383913" y="4888352"/>
            <a:ext cx="1440546" cy="26013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mn-lt"/>
                <a:ea typeface="+mn-ea"/>
                <a:cs typeface="+mn-cs"/>
                <a:hlinkClick r:id="rId8"/>
              </a:rPr>
              <a:t>IPR Helpdesk</a:t>
            </a:r>
            <a:endParaRPr kumimoji="0" lang="en-GB" sz="1050" b="1" i="0" u="none" strike="noStrike" kern="1200" cap="none" spc="0" normalizeH="0" baseline="0" noProof="0" dirty="0">
              <a:ln>
                <a:noFill/>
              </a:ln>
              <a:solidFill>
                <a:prstClr val="white"/>
              </a:solidFill>
              <a:effectLst/>
              <a:uLnTx/>
              <a:uFillTx/>
              <a:latin typeface="+mn-lt"/>
              <a:ea typeface="+mn-ea"/>
              <a:cs typeface="+mn-cs"/>
            </a:endParaRPr>
          </a:p>
        </p:txBody>
      </p:sp>
      <p:sp>
        <p:nvSpPr>
          <p:cNvPr id="11" name="Rectangle à coins arrondis 13">
            <a:extLst>
              <a:ext uri="{FF2B5EF4-FFF2-40B4-BE49-F238E27FC236}">
                <a16:creationId xmlns:a16="http://schemas.microsoft.com/office/drawing/2014/main" xmlns="" id="{FE7A6D78-9A8C-41A7-8619-9E6EA8DCF89C}"/>
              </a:ext>
            </a:extLst>
          </p:cNvPr>
          <p:cNvSpPr/>
          <p:nvPr/>
        </p:nvSpPr>
        <p:spPr>
          <a:xfrm>
            <a:off x="5076056" y="6253981"/>
            <a:ext cx="1041540" cy="2737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mn-lt"/>
                <a:ea typeface="+mn-ea"/>
                <a:cs typeface="+mn-cs"/>
                <a:hlinkClick r:id="rId9"/>
              </a:rPr>
              <a:t>Fact sheet</a:t>
            </a:r>
            <a:endParaRPr kumimoji="0" lang="en-GB" sz="105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4250022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1979712" y="692696"/>
            <a:ext cx="4828181"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D13F"/>
                </a:solidFill>
                <a:effectLst/>
                <a:uLnTx/>
                <a:uFillTx/>
                <a:latin typeface="Century Gothic" panose="020B0502020202020204" pitchFamily="34" charset="0"/>
                <a:ea typeface="ＭＳ Ｐゴシック" pitchFamily="34" charset="-128"/>
                <a:cs typeface="+mn-cs"/>
              </a:rPr>
              <a:t>Human resources strategy for researcher</a:t>
            </a:r>
          </a:p>
        </p:txBody>
      </p:sp>
      <p:pic>
        <p:nvPicPr>
          <p:cNvPr id="9" name="Image 8">
            <a:extLst>
              <a:ext uri="{FF2B5EF4-FFF2-40B4-BE49-F238E27FC236}">
                <a16:creationId xmlns:a16="http://schemas.microsoft.com/office/drawing/2014/main" xmlns="" id="{CD469AF3-1D0C-4727-88F9-AF6847B88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988840"/>
            <a:ext cx="2669108" cy="3780000"/>
          </a:xfrm>
          <a:prstGeom prst="rect">
            <a:avLst/>
          </a:prstGeom>
          <a:ln>
            <a:no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xmlns="" id="{88E691CA-51FA-4A4D-8420-4FC5E8BC2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377" y="1955513"/>
            <a:ext cx="2765031" cy="1873148"/>
          </a:xfrm>
          <a:prstGeom prst="rect">
            <a:avLst/>
          </a:prstGeom>
          <a:ln>
            <a:noFill/>
          </a:ln>
          <a:effectLst>
            <a:outerShdw blurRad="292100" dist="139700" dir="2700000" algn="tl" rotWithShape="0">
              <a:srgbClr val="333333">
                <a:alpha val="65000"/>
              </a:srgbClr>
            </a:outerShdw>
          </a:effectLst>
        </p:spPr>
      </p:pic>
      <p:sp>
        <p:nvSpPr>
          <p:cNvPr id="18" name="Rectangle à coins arrondis 9">
            <a:extLst>
              <a:ext uri="{FF2B5EF4-FFF2-40B4-BE49-F238E27FC236}">
                <a16:creationId xmlns:a16="http://schemas.microsoft.com/office/drawing/2014/main" xmlns="" id="{24882639-92C4-4615-81A9-6D2E40A6A0B5}"/>
              </a:ext>
            </a:extLst>
          </p:cNvPr>
          <p:cNvSpPr/>
          <p:nvPr/>
        </p:nvSpPr>
        <p:spPr>
          <a:xfrm>
            <a:off x="5661722" y="4714872"/>
            <a:ext cx="1070518" cy="35718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mn-lt"/>
                <a:ea typeface="+mn-ea"/>
                <a:cs typeface="+mn-cs"/>
                <a:hlinkClick r:id="rId6"/>
              </a:rPr>
              <a:t>HRS4R</a:t>
            </a:r>
            <a:endParaRPr kumimoji="0" lang="en-GB" sz="105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32954154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descr="Résultat de recherche d'images pour &quot;logo european commission&quot;"/>
          <p:cNvPicPr>
            <a:picLocks noChangeAspect="1" noChangeArrowheads="1"/>
          </p:cNvPicPr>
          <p:nvPr/>
        </p:nvPicPr>
        <p:blipFill>
          <a:blip r:embed="rId2" cstate="print"/>
          <a:srcRect/>
          <a:stretch>
            <a:fillRect/>
          </a:stretch>
        </p:blipFill>
        <p:spPr bwMode="auto">
          <a:xfrm>
            <a:off x="755576" y="260648"/>
            <a:ext cx="936104" cy="650592"/>
          </a:xfrm>
          <a:prstGeom prst="rect">
            <a:avLst/>
          </a:prstGeom>
          <a:noFill/>
        </p:spPr>
      </p:pic>
      <p:pic>
        <p:nvPicPr>
          <p:cNvPr id="15" name="Picture 6" descr="Résultat de recherche d'images pour &quot;marie sklodowska curie actions PCN horizon 2020&quot;"/>
          <p:cNvPicPr>
            <a:picLocks noChangeAspect="1" noChangeArrowheads="1"/>
          </p:cNvPicPr>
          <p:nvPr/>
        </p:nvPicPr>
        <p:blipFill>
          <a:blip r:embed="rId3" cstate="print"/>
          <a:srcRect/>
          <a:stretch>
            <a:fillRect/>
          </a:stretch>
        </p:blipFill>
        <p:spPr bwMode="auto">
          <a:xfrm>
            <a:off x="7236296" y="260648"/>
            <a:ext cx="1422878" cy="748884"/>
          </a:xfrm>
          <a:prstGeom prst="rect">
            <a:avLst/>
          </a:prstGeom>
          <a:noFill/>
        </p:spPr>
      </p:pic>
      <p:sp>
        <p:nvSpPr>
          <p:cNvPr id="16" name="Rectangle 15"/>
          <p:cNvSpPr/>
          <p:nvPr/>
        </p:nvSpPr>
        <p:spPr>
          <a:xfrm>
            <a:off x="0" y="0"/>
            <a:ext cx="251520" cy="6858000"/>
          </a:xfrm>
          <a:prstGeom prst="rect">
            <a:avLst/>
          </a:prstGeom>
          <a:solidFill>
            <a:srgbClr val="0F5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mn-lt"/>
              <a:ea typeface="+mn-ea"/>
              <a:cs typeface="+mn-cs"/>
            </a:endParaRPr>
          </a:p>
        </p:txBody>
      </p:sp>
      <p:sp>
        <p:nvSpPr>
          <p:cNvPr id="12" name="ZoneTexte 11"/>
          <p:cNvSpPr txBox="1"/>
          <p:nvPr/>
        </p:nvSpPr>
        <p:spPr>
          <a:xfrm>
            <a:off x="2483768" y="692696"/>
            <a:ext cx="432412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D13F"/>
                </a:solidFill>
                <a:effectLst/>
                <a:uLnTx/>
                <a:uFillTx/>
                <a:latin typeface="Calibri" pitchFamily="34" charset="0"/>
                <a:ea typeface="ＭＳ Ｐゴシック" pitchFamily="34" charset="-128"/>
                <a:cs typeface="+mn-cs"/>
              </a:rPr>
              <a:t>EURAXESS</a:t>
            </a:r>
          </a:p>
        </p:txBody>
      </p:sp>
      <p:pic>
        <p:nvPicPr>
          <p:cNvPr id="9" name="Picture 5">
            <a:extLst>
              <a:ext uri="{FF2B5EF4-FFF2-40B4-BE49-F238E27FC236}">
                <a16:creationId xmlns:a16="http://schemas.microsoft.com/office/drawing/2014/main" xmlns="" id="{8899D7B1-8393-4479-87A5-D63679A8E068}"/>
              </a:ext>
            </a:extLst>
          </p:cNvPr>
          <p:cNvPicPr>
            <a:picLocks noChangeAspect="1" noChangeArrowheads="1"/>
          </p:cNvPicPr>
          <p:nvPr/>
        </p:nvPicPr>
        <p:blipFill>
          <a:blip r:embed="rId4"/>
          <a:srcRect/>
          <a:stretch>
            <a:fillRect/>
          </a:stretch>
        </p:blipFill>
        <p:spPr bwMode="auto">
          <a:xfrm>
            <a:off x="754034" y="1268760"/>
            <a:ext cx="7685508" cy="4572000"/>
          </a:xfrm>
          <a:prstGeom prst="rect">
            <a:avLst/>
          </a:prstGeom>
          <a:noFill/>
          <a:ln w="9525">
            <a:noFill/>
            <a:miter lim="800000"/>
            <a:headEnd/>
            <a:tailEnd/>
          </a:ln>
        </p:spPr>
      </p:pic>
      <p:sp>
        <p:nvSpPr>
          <p:cNvPr id="11" name="Rectangle à coins arrondis 10">
            <a:extLst>
              <a:ext uri="{FF2B5EF4-FFF2-40B4-BE49-F238E27FC236}">
                <a16:creationId xmlns:a16="http://schemas.microsoft.com/office/drawing/2014/main" xmlns="" id="{1104CB18-06CD-4A00-8E04-C0AF3F1F8521}"/>
              </a:ext>
            </a:extLst>
          </p:cNvPr>
          <p:cNvSpPr/>
          <p:nvPr/>
        </p:nvSpPr>
        <p:spPr>
          <a:xfrm>
            <a:off x="3707904" y="6066120"/>
            <a:ext cx="1324869" cy="2643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800" b="1" dirty="0">
                <a:latin typeface="Century Gothic" pitchFamily="34" charset="0"/>
                <a:hlinkClick r:id="rId5"/>
              </a:rPr>
              <a:t>Website</a:t>
            </a:r>
            <a:endParaRPr lang="en-GB" sz="1800" b="1" dirty="0">
              <a:latin typeface="Century Gothic" pitchFamily="34" charset="0"/>
            </a:endParaRPr>
          </a:p>
        </p:txBody>
      </p:sp>
    </p:spTree>
    <p:extLst>
      <p:ext uri="{BB962C8B-B14F-4D97-AF65-F5344CB8AC3E}">
        <p14:creationId xmlns:p14="http://schemas.microsoft.com/office/powerpoint/2010/main" val="1549413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7802</TotalTime>
  <Words>4595</Words>
  <Application>Microsoft Office PowerPoint</Application>
  <PresentationFormat>Affichage à l'écran (4:3)</PresentationFormat>
  <Paragraphs>765</Paragraphs>
  <Slides>102</Slides>
  <Notes>21</Notes>
  <HiddenSlides>0</HiddenSlides>
  <MMClips>0</MMClips>
  <ScaleCrop>false</ScaleCrop>
  <HeadingPairs>
    <vt:vector size="4" baseType="variant">
      <vt:variant>
        <vt:lpstr>Thème</vt:lpstr>
      </vt:variant>
      <vt:variant>
        <vt:i4>15</vt:i4>
      </vt:variant>
      <vt:variant>
        <vt:lpstr>Titres des diapositives</vt:lpstr>
      </vt:variant>
      <vt:variant>
        <vt:i4>102</vt:i4>
      </vt:variant>
    </vt:vector>
  </HeadingPairs>
  <TitlesOfParts>
    <vt:vector size="117" baseType="lpstr">
      <vt:lpstr>Custom Design</vt:lpstr>
      <vt:lpstr>2_Slide_Master</vt:lpstr>
      <vt:lpstr>18_Slide_Master</vt:lpstr>
      <vt:lpstr>2_Office Theme</vt:lpstr>
      <vt:lpstr>Thème Office</vt:lpstr>
      <vt:lpstr>Slide_Master</vt:lpstr>
      <vt:lpstr>1_Thème Office</vt:lpstr>
      <vt:lpstr>2_Thème Office</vt:lpstr>
      <vt:lpstr>3_Thème Office</vt:lpstr>
      <vt:lpstr>4_Thème Office</vt:lpstr>
      <vt:lpstr>5_Thème Office</vt:lpstr>
      <vt:lpstr>7_Thème Office</vt:lpstr>
      <vt:lpstr>8_Thème Office</vt:lpstr>
      <vt:lpstr>9_Thème Office</vt:lpstr>
      <vt:lpstr>3_Office Theme</vt:lpstr>
      <vt:lpstr>Horizon 2020  Marie Skłodowska-Curie Actions</vt:lpstr>
      <vt:lpstr>H2020: World class Science &amp; Enabling Innovation  80 billion EUR</vt:lpstr>
      <vt:lpstr>MSCA - strategic programming approach</vt:lpstr>
      <vt:lpstr>Key features of the MSCA part</vt:lpstr>
      <vt:lpstr>Présentation PowerPoint</vt:lpstr>
      <vt:lpstr>Présentation PowerPoint</vt:lpstr>
      <vt:lpstr>Présentation PowerPoint</vt:lpstr>
      <vt:lpstr>Présentation PowerPoint</vt:lpstr>
      <vt:lpstr>Présentation PowerPoint</vt:lpstr>
      <vt:lpstr>IF : Individual Fellowships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Society and Enterprise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ITN  Innovative Training Networks</vt:lpstr>
      <vt:lpstr>Présentation PowerPoint</vt:lpstr>
      <vt:lpstr>ITN typical activities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Countries Eligible For EU Funding</vt:lpstr>
      <vt:lpstr>EU Contribution</vt:lpstr>
      <vt:lpstr>EU Contribution</vt:lpstr>
      <vt:lpstr>Présentation PowerPoint</vt:lpstr>
      <vt:lpstr>Présentation PowerPoint</vt:lpstr>
      <vt:lpstr>Présentation PowerPoint</vt:lpstr>
      <vt:lpstr>RISE 2016: A-list – Success rates</vt:lpstr>
      <vt:lpstr>Size of projects - Budget</vt:lpstr>
      <vt:lpstr>Secondment types in A-list proposals</vt:lpstr>
      <vt:lpstr>COFUND</vt:lpstr>
      <vt:lpstr>Présentation PowerPoint</vt:lpstr>
      <vt:lpstr>Main features (1/4)</vt:lpstr>
      <vt:lpstr>Main features (2/4)</vt:lpstr>
      <vt:lpstr>Main features (3/4)</vt:lpstr>
      <vt:lpstr>Main features (4/4)</vt:lpstr>
      <vt:lpstr>Budget : Unit Costs</vt:lpstr>
      <vt:lpstr> </vt:lpstr>
      <vt:lpstr>Call 2019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Tipik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lenain</dc:creator>
  <cp:lastModifiedBy>SOPHIE BEAUBRON</cp:lastModifiedBy>
  <cp:revision>616</cp:revision>
  <cp:lastPrinted>2014-10-20T06:37:14Z</cp:lastPrinted>
  <dcterms:created xsi:type="dcterms:W3CDTF">2011-12-20T08:37:33Z</dcterms:created>
  <dcterms:modified xsi:type="dcterms:W3CDTF">2018-12-19T16:12:52Z</dcterms:modified>
</cp:coreProperties>
</file>