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1" r:id="rId3"/>
    <p:sldId id="259" r:id="rId4"/>
    <p:sldId id="258" r:id="rId5"/>
    <p:sldId id="262" r:id="rId6"/>
    <p:sldId id="260" r:id="rId7"/>
    <p:sldId id="263" r:id="rId8"/>
    <p:sldId id="264" r:id="rId9"/>
  </p:sldIdLst>
  <p:sldSz cx="9144000" cy="6858000" type="screen4x3"/>
  <p:notesSz cx="6718300" cy="9855200"/>
  <p:custShowLst>
    <p:custShow name="PSU Summer Session 2014" id="0">
      <p:sldLst>
        <p:sld r:id="rId5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EDEF"/>
    <a:srgbClr val="BCDAC6"/>
    <a:srgbClr val="EFE5F7"/>
    <a:srgbClr val="E1CCF0"/>
    <a:srgbClr val="BDEEFF"/>
    <a:srgbClr val="A3CDB1"/>
    <a:srgbClr val="FFFF3F"/>
    <a:srgbClr val="FFFF7D"/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7" autoAdjust="0"/>
  </p:normalViewPr>
  <p:slideViewPr>
    <p:cSldViewPr>
      <p:cViewPr varScale="1">
        <p:scale>
          <a:sx n="125" d="100"/>
          <a:sy n="125" d="100"/>
        </p:scale>
        <p:origin x="8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1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0C4A-C299-4AA6-A02B-31B08F5DD60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9950"/>
            <a:ext cx="53752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8E4AD4-24A6-43F5-BC67-4C32F3797F7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8460432" y="6381328"/>
            <a:ext cx="576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E3776186-ED0D-446F-9605-1996021512B6}" type="slidenum">
              <a:rPr lang="en-GB" altLang="en-US" sz="1400" b="1" smtClean="0">
                <a:solidFill>
                  <a:schemeClr val="tx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12" name="Immagine 9" descr="\\SERVER\rete\lavori\progettiAPRE\UE\1. Reti NCP H2020\SEREN4\2.7 WP5 Dissemination and Communication\SEREN4 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12592"/>
            <a:ext cx="130810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5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1036" name="TextBox 2"/>
          <p:cNvSpPr txBox="1">
            <a:spLocks noChangeArrowheads="1"/>
          </p:cNvSpPr>
          <p:nvPr/>
        </p:nvSpPr>
        <p:spPr bwMode="auto">
          <a:xfrm>
            <a:off x="8532440" y="6381328"/>
            <a:ext cx="576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BD4F91-DB31-4A81-92EF-03B5837F826B}" type="slidenum">
              <a:rPr lang="en-GB" altLang="en-US" sz="1400" b="1" smtClean="0">
                <a:solidFill>
                  <a:schemeClr val="tx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11" name="Immagine 9" descr="\\SERVER\rete\lavori\progettiAPRE\UE\1. Reti NCP H2020\SEREN4\2.7 WP5 Dissemination and Communication\SEREN4 LOGO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12592"/>
            <a:ext cx="1308100" cy="1066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search/participants/portal/desktop/en/opportunities/h2020/topics/su-bes01-2018-2019-2020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.europa.eu/research/participants/portal/desktop/en/opportunities/h2020/topics/su-gm01-2018-2019-2020.html" TargetMode="External"/><Relationship Id="rId5" Type="http://schemas.openxmlformats.org/officeDocument/2006/relationships/hyperlink" Target="https://ec.europa.eu/research/participants/portal/desktop/en/opportunities/h2020/topics/su-bes03-2018-2019-2020.html" TargetMode="External"/><Relationship Id="rId4" Type="http://schemas.openxmlformats.org/officeDocument/2006/relationships/hyperlink" Target="https://ec.europa.eu/research/participants/portal/desktop/en/opportunities/h2020/topics/su-bes02-2018-2019-2020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467544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2"/>
          <p:cNvSpPr>
            <a:spLocks noGrp="1"/>
          </p:cNvSpPr>
          <p:nvPr>
            <p:ph type="title"/>
          </p:nvPr>
        </p:nvSpPr>
        <p:spPr>
          <a:xfrm>
            <a:off x="-1771" y="938653"/>
            <a:ext cx="9144000" cy="792088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accent2"/>
                </a:solidFill>
              </a:rPr>
              <a:t>How to use this template? </a:t>
            </a:r>
            <a:endParaRPr lang="en-US" altLang="en-US" sz="2800" b="0" dirty="0" smtClean="0">
              <a:solidFill>
                <a:schemeClr val="accent2"/>
              </a:solidFill>
            </a:endParaRPr>
          </a:p>
        </p:txBody>
      </p:sp>
      <p:sp>
        <p:nvSpPr>
          <p:cNvPr id="6" name="Titre 2"/>
          <p:cNvSpPr txBox="1">
            <a:spLocks/>
          </p:cNvSpPr>
          <p:nvPr/>
        </p:nvSpPr>
        <p:spPr bwMode="auto">
          <a:xfrm>
            <a:off x="323528" y="1700808"/>
            <a:ext cx="871296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en-US" sz="1600" b="0" kern="0" dirty="0" smtClean="0">
                <a:solidFill>
                  <a:schemeClr val="accent2"/>
                </a:solidFill>
              </a:rPr>
              <a:t>You can express your interest in one and only </a:t>
            </a:r>
            <a:r>
              <a:rPr lang="en-US" altLang="en-US" sz="1600" b="0" kern="0" dirty="0">
                <a:solidFill>
                  <a:schemeClr val="accent2"/>
                </a:solidFill>
              </a:rPr>
              <a:t>targeted </a:t>
            </a:r>
            <a:r>
              <a:rPr lang="en-US" altLang="en-US" sz="1600" b="0" kern="0" dirty="0" smtClean="0">
                <a:solidFill>
                  <a:schemeClr val="accent2"/>
                </a:solidFill>
              </a:rPr>
              <a:t>topic per presentation</a:t>
            </a:r>
          </a:p>
          <a:p>
            <a:pPr marL="1158875" lvl="5" indent="-342900">
              <a:buFont typeface="Wingdings" panose="05000000000000000000" pitchFamily="2" charset="2"/>
              <a:buChar char="§"/>
            </a:pPr>
            <a:endParaRPr lang="en-US" altLang="en-US" sz="1600" b="0" kern="0" dirty="0" smtClean="0">
              <a:solidFill>
                <a:schemeClr val="accent2"/>
              </a:solidFill>
            </a:endParaRPr>
          </a:p>
          <a:p>
            <a:pPr marL="1158875" lvl="5" indent="-342900">
              <a:buFont typeface="Wingdings" panose="05000000000000000000" pitchFamily="2" charset="2"/>
              <a:buChar char="§"/>
            </a:pPr>
            <a:r>
              <a:rPr lang="en-US" altLang="en-US" sz="1600" b="0" kern="0" dirty="0" smtClean="0">
                <a:solidFill>
                  <a:schemeClr val="accent2"/>
                </a:solidFill>
              </a:rPr>
              <a:t>Copy only </a:t>
            </a:r>
            <a:r>
              <a:rPr lang="en-US" altLang="en-US" sz="1600" b="0" kern="0" dirty="0">
                <a:solidFill>
                  <a:schemeClr val="accent2"/>
                </a:solidFill>
              </a:rPr>
              <a:t>one row from the table in </a:t>
            </a:r>
            <a:r>
              <a:rPr lang="en-US" altLang="en-US" sz="1600" b="0" kern="0" dirty="0" smtClean="0">
                <a:solidFill>
                  <a:schemeClr val="accent2"/>
                </a:solidFill>
              </a:rPr>
              <a:t>slide 4 and </a:t>
            </a:r>
            <a:r>
              <a:rPr lang="en-US" altLang="en-US" sz="1600" b="0" kern="0" dirty="0">
                <a:solidFill>
                  <a:schemeClr val="accent2"/>
                </a:solidFill>
              </a:rPr>
              <a:t>then paste it in </a:t>
            </a:r>
            <a:r>
              <a:rPr lang="en-US" altLang="en-US" sz="1600" b="0" kern="0" dirty="0" smtClean="0">
                <a:solidFill>
                  <a:schemeClr val="accent2"/>
                </a:solidFill>
              </a:rPr>
              <a:t>slide 5.</a:t>
            </a:r>
            <a:endParaRPr lang="en-US" altLang="en-US" sz="1600" b="0" kern="0" dirty="0">
              <a:solidFill>
                <a:schemeClr val="accent2"/>
              </a:solidFill>
            </a:endParaRPr>
          </a:p>
          <a:p>
            <a:pPr marL="1158875" lvl="5" indent="-342900">
              <a:buFont typeface="Wingdings" panose="05000000000000000000" pitchFamily="2" charset="2"/>
              <a:buChar char="§"/>
            </a:pPr>
            <a:endParaRPr lang="en-US" altLang="en-US" sz="1600" b="0" kern="0" dirty="0">
              <a:solidFill>
                <a:schemeClr val="accent2"/>
              </a:solidFill>
            </a:endParaRPr>
          </a:p>
          <a:p>
            <a:pPr marL="1158875" lvl="5" indent="-342900">
              <a:buFont typeface="Wingdings" panose="05000000000000000000" pitchFamily="2" charset="2"/>
              <a:buChar char="§"/>
            </a:pPr>
            <a:r>
              <a:rPr lang="en-US" altLang="en-US" sz="1600" b="0" kern="0" dirty="0">
                <a:solidFill>
                  <a:schemeClr val="accent2"/>
                </a:solidFill>
              </a:rPr>
              <a:t>In case you are interested in more than one </a:t>
            </a:r>
            <a:r>
              <a:rPr lang="en-US" altLang="en-US" sz="1600" b="0" kern="0" dirty="0" smtClean="0">
                <a:solidFill>
                  <a:schemeClr val="accent2"/>
                </a:solidFill>
              </a:rPr>
              <a:t>topic listed in slide 4, </a:t>
            </a:r>
            <a:r>
              <a:rPr lang="en-US" altLang="en-US" sz="1600" b="0" kern="0" dirty="0">
                <a:solidFill>
                  <a:schemeClr val="accent2"/>
                </a:solidFill>
              </a:rPr>
              <a:t>you will need to make another presentation as all the presentations related to each topic will be grouped together.</a:t>
            </a:r>
          </a:p>
          <a:p>
            <a:pPr marL="1158875" lvl="5" indent="-342900">
              <a:buFont typeface="Wingdings" panose="05000000000000000000" pitchFamily="2" charset="2"/>
              <a:buChar char="§"/>
            </a:pPr>
            <a:endParaRPr lang="en-US" altLang="en-US" sz="1600" b="0" kern="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en-US" sz="1600" b="0" kern="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b="0" kern="0" dirty="0" smtClean="0">
                <a:solidFill>
                  <a:schemeClr val="accent2"/>
                </a:solidFill>
              </a:rPr>
              <a:t>Slide number 8 is optional </a:t>
            </a:r>
          </a:p>
          <a:p>
            <a:endParaRPr lang="en-US" altLang="en-US" sz="2000" b="0" kern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467544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re 2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2376264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accent2"/>
                </a:solidFill>
              </a:rPr>
              <a:t>BORDER AND EXTERNAL SECURITY</a:t>
            </a:r>
            <a:br>
              <a:rPr lang="en-US" altLang="en-US" sz="2800" dirty="0" smtClean="0">
                <a:solidFill>
                  <a:schemeClr val="accent2"/>
                </a:solidFill>
              </a:rPr>
            </a:br>
            <a:r>
              <a:rPr lang="en-US" altLang="en-US" sz="2800" dirty="0" smtClean="0">
                <a:solidFill>
                  <a:schemeClr val="accent2"/>
                </a:solidFill>
              </a:rPr>
              <a:t/>
            </a:r>
            <a:br>
              <a:rPr lang="en-US" altLang="en-US" sz="2800" dirty="0" smtClean="0">
                <a:solidFill>
                  <a:schemeClr val="accent2"/>
                </a:solidFill>
              </a:rPr>
            </a:br>
            <a:r>
              <a:rPr lang="en-US" altLang="en-US" sz="2800" b="0" dirty="0" smtClean="0">
                <a:solidFill>
                  <a:schemeClr val="accent2"/>
                </a:solidFill>
              </a:rPr>
              <a:t>PITCH SESSION</a:t>
            </a:r>
          </a:p>
        </p:txBody>
      </p:sp>
    </p:spTree>
    <p:extLst>
      <p:ext uri="{BB962C8B-B14F-4D97-AF65-F5344CB8AC3E}">
        <p14:creationId xmlns:p14="http://schemas.microsoft.com/office/powerpoint/2010/main" val="4302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1"/>
          <p:cNvSpPr>
            <a:spLocks noGrp="1"/>
          </p:cNvSpPr>
          <p:nvPr>
            <p:ph idx="1"/>
          </p:nvPr>
        </p:nvSpPr>
        <p:spPr>
          <a:xfrm>
            <a:off x="719138" y="1844824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b="1" i="0" dirty="0" smtClean="0">
                <a:solidFill>
                  <a:schemeClr val="accent2"/>
                </a:solidFill>
              </a:rPr>
              <a:t>Location:</a:t>
            </a:r>
            <a:r>
              <a:rPr lang="en-US" altLang="en-US" sz="1800" dirty="0" smtClean="0">
                <a:solidFill>
                  <a:srgbClr val="C00000"/>
                </a:solidFill>
              </a:rPr>
              <a:t> country / region / city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The purpose of your </a:t>
            </a:r>
            <a:r>
              <a:rPr lang="en-US" altLang="en-US" sz="1800" dirty="0" err="1" smtClean="0">
                <a:solidFill>
                  <a:srgbClr val="C00000"/>
                </a:solidFill>
              </a:rPr>
              <a:t>organisation</a:t>
            </a:r>
            <a:r>
              <a:rPr lang="en-US" altLang="en-US" sz="1800" dirty="0" smtClean="0">
                <a:solidFill>
                  <a:srgbClr val="C00000"/>
                </a:solidFill>
              </a:rPr>
              <a:t> / what you do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b="1" i="0" dirty="0" smtClean="0">
                <a:solidFill>
                  <a:schemeClr val="accent2"/>
                </a:solidFill>
              </a:rPr>
              <a:t>Experience: </a:t>
            </a:r>
            <a:r>
              <a:rPr lang="en-US" altLang="en-US" sz="1800" dirty="0" smtClean="0">
                <a:solidFill>
                  <a:srgbClr val="C00000"/>
                </a:solidFill>
              </a:rPr>
              <a:t>Organisation experience in collaborative projects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b="1" i="0" dirty="0" smtClean="0">
                <a:solidFill>
                  <a:schemeClr val="accent2"/>
                </a:solidFill>
              </a:rPr>
              <a:t>Contact</a:t>
            </a:r>
            <a:r>
              <a:rPr lang="en-US" altLang="en-US" sz="1800" dirty="0" smtClean="0">
                <a:solidFill>
                  <a:srgbClr val="C00000"/>
                </a:solidFill>
              </a:rPr>
              <a:t>:</a:t>
            </a:r>
          </a:p>
          <a:p>
            <a:pPr lvl="1">
              <a:buClr>
                <a:schemeClr val="accent2"/>
              </a:buClr>
            </a:pPr>
            <a:r>
              <a:rPr lang="en-US" altLang="en-US" sz="1400" b="0" i="1" dirty="0" smtClean="0">
                <a:solidFill>
                  <a:srgbClr val="C00000"/>
                </a:solidFill>
              </a:rPr>
              <a:t>Name</a:t>
            </a:r>
          </a:p>
          <a:p>
            <a:pPr lvl="1">
              <a:buClr>
                <a:schemeClr val="accent2"/>
              </a:buClr>
            </a:pPr>
            <a:r>
              <a:rPr lang="en-US" altLang="en-US" sz="1400" b="0" i="1" dirty="0" smtClean="0">
                <a:solidFill>
                  <a:srgbClr val="C00000"/>
                </a:solidFill>
              </a:rPr>
              <a:t>Position</a:t>
            </a:r>
          </a:p>
          <a:p>
            <a:pPr lvl="1">
              <a:buClr>
                <a:schemeClr val="accent2"/>
              </a:buClr>
            </a:pPr>
            <a:r>
              <a:rPr lang="en-US" altLang="en-US" sz="1400" b="0" i="1" dirty="0" smtClean="0">
                <a:solidFill>
                  <a:srgbClr val="C00000"/>
                </a:solidFill>
              </a:rPr>
              <a:t>Email address</a:t>
            </a:r>
          </a:p>
          <a:p>
            <a:pPr lvl="1">
              <a:buClr>
                <a:schemeClr val="accent2"/>
              </a:buClr>
            </a:pPr>
            <a:r>
              <a:rPr lang="en-US" altLang="en-US" sz="1400" b="0" i="1" dirty="0" smtClean="0">
                <a:solidFill>
                  <a:srgbClr val="C00000"/>
                </a:solidFill>
              </a:rPr>
              <a:t>Phone number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42" y="44450"/>
            <a:ext cx="1871662" cy="86360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eaLnBrk="1" hangingPunct="1">
              <a:defRPr/>
            </a:pPr>
            <a:r>
              <a:rPr lang="fr-FR" sz="2000" dirty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9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2"/>
          <p:cNvSpPr txBox="1">
            <a:spLocks/>
          </p:cNvSpPr>
          <p:nvPr/>
        </p:nvSpPr>
        <p:spPr bwMode="auto">
          <a:xfrm>
            <a:off x="1909004" y="-14288"/>
            <a:ext cx="611938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800" kern="0" dirty="0" smtClean="0">
                <a:solidFill>
                  <a:schemeClr val="bg1"/>
                </a:solidFill>
              </a:rPr>
              <a:t>Organisation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re 2"/>
          <p:cNvSpPr>
            <a:spLocks noGrp="1"/>
          </p:cNvSpPr>
          <p:nvPr>
            <p:ph type="title"/>
          </p:nvPr>
        </p:nvSpPr>
        <p:spPr>
          <a:xfrm>
            <a:off x="1" y="0"/>
            <a:ext cx="8172399" cy="981075"/>
          </a:xfrm>
        </p:spPr>
        <p:txBody>
          <a:bodyPr/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</a:rPr>
              <a:t>  General information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34507"/>
              </p:ext>
            </p:extLst>
          </p:nvPr>
        </p:nvGraphicFramePr>
        <p:xfrm>
          <a:off x="107504" y="1556792"/>
          <a:ext cx="8928106" cy="387760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088232"/>
                <a:gridCol w="6839874"/>
              </a:tblGrid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kern="1200" noProof="0" dirty="0" smtClean="0">
                          <a:effectLst/>
                          <a:hlinkClick r:id="rId3"/>
                        </a:rPr>
                        <a:t>SU-BES01-2019</a:t>
                      </a:r>
                      <a:endParaRPr lang="en-US" sz="1600" b="1" u="none" strike="noStrike" kern="1200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2" marR="5552" marT="55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kern="1200" noProof="0" dirty="0" smtClean="0">
                          <a:effectLst/>
                        </a:rPr>
                        <a:t>Modelling, predicting, and dealing with migration flows to avoid tensions and violence </a:t>
                      </a:r>
                      <a:endParaRPr lang="en-US" sz="1600" b="1" u="none" strike="noStrike" kern="1200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2" marR="5552" marT="5552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kern="1200" noProof="0" dirty="0" smtClean="0">
                          <a:effectLst/>
                          <a:hlinkClick r:id="rId4"/>
                        </a:rPr>
                        <a:t>SU-BES02-2019</a:t>
                      </a:r>
                      <a:r>
                        <a:rPr lang="en-US" sz="1600" u="none" strike="noStrike" kern="1200" noProof="0" dirty="0" smtClean="0">
                          <a:effectLst/>
                        </a:rPr>
                        <a:t> – sub-topic 3</a:t>
                      </a:r>
                      <a:endParaRPr lang="en-US" sz="1600" b="1" u="none" strike="noStrike" kern="1200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2" marR="5552" marT="55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kern="1200" noProof="0" dirty="0" smtClean="0">
                          <a:effectLst/>
                        </a:rPr>
                        <a:t>Security on-board passenger ships </a:t>
                      </a:r>
                      <a:endParaRPr lang="en-US" sz="1600" b="1" u="none" strike="noStrike" kern="1200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2" marR="5552" marT="5552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noProof="0" dirty="0" smtClean="0">
                          <a:effectLst/>
                          <a:hlinkClick r:id="rId4"/>
                        </a:rPr>
                        <a:t>SU-BES02-2019</a:t>
                      </a:r>
                      <a:r>
                        <a:rPr lang="en-US" sz="1600" u="none" strike="noStrike" noProof="0" dirty="0" smtClean="0">
                          <a:effectLst/>
                        </a:rPr>
                        <a:t> – sub-topic 4</a:t>
                      </a:r>
                      <a:endParaRPr lang="en-US" sz="1600" b="1" i="0" u="none" strike="noStrike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2" marR="5552" marT="55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noProof="0" dirty="0" smtClean="0">
                          <a:effectLst/>
                        </a:rPr>
                        <a:t>Detecting threats in the stream of commerce without disrupting business </a:t>
                      </a:r>
                      <a:endParaRPr lang="en-US" sz="1600" b="1" i="0" u="none" strike="noStrike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2" marR="5552" marT="5552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noProof="0" dirty="0" smtClean="0">
                          <a:effectLst/>
                          <a:hlinkClick r:id="rId5"/>
                        </a:rPr>
                        <a:t>SU-BES03-2019</a:t>
                      </a:r>
                      <a:endParaRPr lang="en-US" sz="1600" b="1" i="0" u="none" strike="noStrike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2" marR="5552" marT="5552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New concepts for decision support and information systems </a:t>
                      </a:r>
                      <a:endParaRPr lang="en-US" sz="1600" b="1" i="0" u="none" strike="noStrike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2" marR="5552" marT="5552" marB="0" anchor="ctr"/>
                </a:tc>
              </a:tr>
              <a:tr h="144016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noProof="0" dirty="0" smtClean="0">
                          <a:effectLst/>
                          <a:hlinkClick r:id="rId6"/>
                        </a:rPr>
                        <a:t>SU-GM01-2019</a:t>
                      </a:r>
                      <a:endParaRPr lang="en-US" sz="1600" b="1" i="0" u="none" strike="noStrike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2" marR="5552" marT="555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noProof="0" dirty="0" smtClean="0">
                          <a:effectLst/>
                        </a:rPr>
                        <a:t>Pan-European networks of practitioners and other actors in the field of security in two specific areas of </a:t>
                      </a:r>
                      <a:r>
                        <a:rPr lang="en-US" sz="1600" u="none" strike="noStrike" noProof="0" dirty="0" err="1" smtClean="0">
                          <a:effectLst/>
                        </a:rPr>
                        <a:t>specialisation</a:t>
                      </a:r>
                      <a:r>
                        <a:rPr lang="en-US" sz="1600" u="none" strike="noStrike" noProof="0" dirty="0" smtClean="0">
                          <a:effectLst/>
                        </a:rPr>
                        <a:t>: </a:t>
                      </a:r>
                    </a:p>
                    <a:p>
                      <a:pPr marL="342900" indent="-342900" algn="l" fontAlgn="t">
                        <a:buAutoNum type="arabicParenR"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the protection of public figures </a:t>
                      </a:r>
                    </a:p>
                    <a:p>
                      <a:pPr marL="342900" indent="-342900" algn="l" fontAlgn="t">
                        <a:buAutoNum type="arabicParenR"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the handling of hybrid threats </a:t>
                      </a:r>
                      <a:endParaRPr lang="en-US" sz="1600" b="1" i="0" u="none" strike="noStrike" noProof="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2" marR="5552" marT="5552" marB="0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31009" y="967237"/>
            <a:ext cx="9145770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+mj-lt"/>
                <a:cs typeface="MS PGothic" charset="0"/>
              </a:rPr>
              <a:t>TOPICS</a:t>
            </a:r>
          </a:p>
        </p:txBody>
      </p:sp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467544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37342" y="44450"/>
            <a:ext cx="1871662" cy="86360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eaLnBrk="1" hangingPunct="1">
              <a:defRPr/>
            </a:pPr>
            <a:r>
              <a:rPr lang="fr-FR" sz="2000" dirty="0">
                <a:solidFill>
                  <a:schemeClr val="bg1"/>
                </a:solidFill>
              </a:rPr>
              <a:t>Organisation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5496" y="44450"/>
            <a:ext cx="1871662" cy="86360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eaLnBrk="1" hangingPunct="1">
              <a:defRPr/>
            </a:pPr>
            <a:r>
              <a:rPr lang="fr-FR" sz="2000" dirty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9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2"/>
          <p:cNvSpPr txBox="1">
            <a:spLocks/>
          </p:cNvSpPr>
          <p:nvPr/>
        </p:nvSpPr>
        <p:spPr bwMode="auto">
          <a:xfrm>
            <a:off x="1907158" y="-14288"/>
            <a:ext cx="597721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800" kern="0" dirty="0" smtClean="0">
                <a:solidFill>
                  <a:schemeClr val="bg1"/>
                </a:solidFill>
              </a:rPr>
              <a:t>Targeted Topic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680735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YOUR TARGETED TOPIC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09592"/>
              </p:ext>
            </p:extLst>
          </p:nvPr>
        </p:nvGraphicFramePr>
        <p:xfrm>
          <a:off x="107504" y="3140968"/>
          <a:ext cx="8928106" cy="64807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447386"/>
                <a:gridCol w="6480720"/>
              </a:tblGrid>
              <a:tr h="648072"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kern="1200" noProof="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2" marR="5552" marT="555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2" marR="5552" marT="5552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39552" y="4319385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Copy one and only one row from the table in the previous slide and </a:t>
            </a:r>
            <a:r>
              <a:rPr lang="en-US" i="1" dirty="0">
                <a:solidFill>
                  <a:srgbClr val="C00000"/>
                </a:solidFill>
              </a:rPr>
              <a:t>then </a:t>
            </a:r>
            <a:r>
              <a:rPr lang="en-US" i="1" dirty="0" smtClean="0">
                <a:solidFill>
                  <a:srgbClr val="C00000"/>
                </a:solidFill>
              </a:rPr>
              <a:t>paste it in this page.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i="1" dirty="0" smtClean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In case you are interested in more than one topic, you will need to make another presentation as all the presentations related to each topic will be grouped together.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1 </a:t>
            </a:r>
            <a:endParaRPr lang="en-US" altLang="en-US" sz="1800" dirty="0">
              <a:solidFill>
                <a:srgbClr val="C00000"/>
              </a:solidFill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2  </a:t>
            </a:r>
          </a:p>
          <a:p>
            <a:pPr marL="0" indent="0">
              <a:buClr>
                <a:schemeClr val="accent2"/>
              </a:buClr>
              <a:buNone/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3 </a:t>
            </a: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936625"/>
          </a:xfrm>
        </p:spPr>
        <p:txBody>
          <a:bodyPr/>
          <a:lstStyle/>
          <a:p>
            <a:pPr algn="ctr"/>
            <a:r>
              <a:rPr lang="en-US" altLang="en-US" sz="2400" b="0" i="1" dirty="0" smtClean="0">
                <a:solidFill>
                  <a:srgbClr val="C00000"/>
                </a:solidFill>
              </a:rPr>
              <a:t>List your 3 major needs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496" y="44450"/>
            <a:ext cx="1871662" cy="86360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eaLnBrk="1" hangingPunct="1">
              <a:defRPr/>
            </a:pPr>
            <a:r>
              <a:rPr lang="fr-FR" sz="2000" dirty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9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2"/>
          <p:cNvSpPr txBox="1">
            <a:spLocks/>
          </p:cNvSpPr>
          <p:nvPr/>
        </p:nvSpPr>
        <p:spPr bwMode="auto">
          <a:xfrm>
            <a:off x="1935530" y="-14288"/>
            <a:ext cx="59488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800" kern="0" dirty="0" smtClean="0">
                <a:solidFill>
                  <a:schemeClr val="bg1"/>
                </a:solidFill>
              </a:rPr>
              <a:t>Operational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Describe your project idea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List of the complementary skills you need for your consortium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970" y="44450"/>
            <a:ext cx="1871662" cy="86360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eaLnBrk="1" hangingPunct="1">
              <a:defRPr/>
            </a:pPr>
            <a:r>
              <a:rPr lang="fr-FR" sz="2000" dirty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9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2"/>
          <p:cNvSpPr txBox="1">
            <a:spLocks/>
          </p:cNvSpPr>
          <p:nvPr/>
        </p:nvSpPr>
        <p:spPr bwMode="auto">
          <a:xfrm>
            <a:off x="1909004" y="-14288"/>
            <a:ext cx="5975364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800" kern="0" dirty="0" smtClean="0">
                <a:solidFill>
                  <a:schemeClr val="bg1"/>
                </a:solidFill>
              </a:rPr>
              <a:t>Project Idea</a:t>
            </a:r>
          </a:p>
        </p:txBody>
      </p:sp>
    </p:spTree>
    <p:extLst>
      <p:ext uri="{BB962C8B-B14F-4D97-AF65-F5344CB8AC3E}">
        <p14:creationId xmlns:p14="http://schemas.microsoft.com/office/powerpoint/2010/main" val="22336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Skills</a:t>
            </a:r>
          </a:p>
          <a:p>
            <a:pPr marL="0" indent="0">
              <a:buClr>
                <a:schemeClr val="accent2"/>
              </a:buClr>
              <a:buNone/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Tools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Demo center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Infrastructures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Partnerships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970" y="44450"/>
            <a:ext cx="1871662" cy="86360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eaLnBrk="1" hangingPunct="1">
              <a:defRPr/>
            </a:pPr>
            <a:r>
              <a:rPr lang="fr-FR" sz="2000" dirty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9" name="Picture 4" descr="RÃ©sultat de recherche d'images pour &quot;h2020 logo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1" y="6123831"/>
            <a:ext cx="2411760" cy="7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2"/>
          <p:cNvSpPr txBox="1">
            <a:spLocks/>
          </p:cNvSpPr>
          <p:nvPr/>
        </p:nvSpPr>
        <p:spPr bwMode="auto">
          <a:xfrm>
            <a:off x="1909004" y="-14288"/>
            <a:ext cx="5975364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MS PGothic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en-US" sz="2800" kern="0" dirty="0" smtClean="0">
                <a:solidFill>
                  <a:schemeClr val="bg1"/>
                </a:solidFill>
              </a:rPr>
              <a:t>Contribution</a:t>
            </a:r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936625"/>
          </a:xfrm>
        </p:spPr>
        <p:txBody>
          <a:bodyPr/>
          <a:lstStyle/>
          <a:p>
            <a:pPr algn="ctr"/>
            <a:r>
              <a:rPr lang="en-US" altLang="en-US" sz="2400" b="0" i="1" dirty="0" smtClean="0">
                <a:solidFill>
                  <a:srgbClr val="C00000"/>
                </a:solidFill>
              </a:rPr>
              <a:t>Optional slide featuring what you can provide to the consortium </a:t>
            </a:r>
          </a:p>
        </p:txBody>
      </p:sp>
    </p:spTree>
    <p:extLst>
      <p:ext uri="{BB962C8B-B14F-4D97-AF65-F5344CB8AC3E}">
        <p14:creationId xmlns:p14="http://schemas.microsoft.com/office/powerpoint/2010/main" val="16135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5018</TotalTime>
  <Words>315</Words>
  <Application>Microsoft Office PowerPoint</Application>
  <PresentationFormat>Affichage à l'écran (4:3)</PresentationFormat>
  <Paragraphs>79</Paragraphs>
  <Slides>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  <vt:variant>
        <vt:lpstr>Diaporamas personnalisés</vt:lpstr>
      </vt:variant>
      <vt:variant>
        <vt:i4>1</vt:i4>
      </vt:variant>
    </vt:vector>
  </HeadingPairs>
  <TitlesOfParts>
    <vt:vector size="15" baseType="lpstr">
      <vt:lpstr>MS PGothic</vt:lpstr>
      <vt:lpstr>Arial</vt:lpstr>
      <vt:lpstr>Calibri</vt:lpstr>
      <vt:lpstr>Verdana</vt:lpstr>
      <vt:lpstr>Wingdings</vt:lpstr>
      <vt:lpstr>Blank</vt:lpstr>
      <vt:lpstr>How to use this template? </vt:lpstr>
      <vt:lpstr>BORDER AND EXTERNAL SECURITY  PITCH SESSION</vt:lpstr>
      <vt:lpstr>Présentation PowerPoint</vt:lpstr>
      <vt:lpstr>  General information</vt:lpstr>
      <vt:lpstr>Présentation PowerPoint</vt:lpstr>
      <vt:lpstr>List your 3 major needs</vt:lpstr>
      <vt:lpstr>Présentation PowerPoint</vt:lpstr>
      <vt:lpstr>Optional slide featuring what you can provide to the consortium </vt:lpstr>
      <vt:lpstr>PSU Summer Session 2014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session template</dc:title>
  <dc:creator>NACHEF Armand</dc:creator>
  <cp:lastModifiedBy>NACHEF Armand</cp:lastModifiedBy>
  <cp:revision>354</cp:revision>
  <cp:lastPrinted>2016-07-20T15:05:41Z</cp:lastPrinted>
  <dcterms:created xsi:type="dcterms:W3CDTF">2014-07-28T07:13:28Z</dcterms:created>
  <dcterms:modified xsi:type="dcterms:W3CDTF">2018-07-18T15:22:39Z</dcterms:modified>
</cp:coreProperties>
</file>