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5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E BUREAU" initials="MB" lastIdx="1" clrIdx="0">
    <p:extLst>
      <p:ext uri="{19B8F6BF-5375-455C-9EA6-DF929625EA0E}">
        <p15:presenceInfo xmlns:p15="http://schemas.microsoft.com/office/powerpoint/2012/main" userId="MORGANE BUREA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F"/>
    <a:srgbClr val="74003A"/>
    <a:srgbClr val="0F5494"/>
    <a:srgbClr val="660033"/>
    <a:srgbClr val="094881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6" autoAdjust="0"/>
    <p:restoredTop sz="63023" autoAdjust="0"/>
  </p:normalViewPr>
  <p:slideViewPr>
    <p:cSldViewPr snapToGrid="0">
      <p:cViewPr varScale="1">
        <p:scale>
          <a:sx n="70" d="100"/>
          <a:sy n="70" d="100"/>
        </p:scale>
        <p:origin x="142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A3B65-F308-4127-93F5-FC7D27DE16D9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B2037-E7AE-436C-9872-9E17BD3C7A49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87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AF15E-CCE5-4DD9-8DB0-3333800FE25D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E3360-3535-4C62-A1F7-5A5CB93A6D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910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E3360-3535-4C62-A1F7-5A5CB93A6D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09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3F17-FEBC-4E8A-B42C-CDEBA7349CEE}" type="datetime1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23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7802-C494-4327-B1C2-78B68FD1ABD4}" type="datetime1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6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1F63-E828-47A2-839D-BFABE3C82C64}" type="datetime1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7CF7-B7B1-4F1A-B9FB-9B58E6D0100C}" type="datetime1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70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81F-8B73-4319-B8D0-AC26E7DB60B2}" type="datetime1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05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FF2A-E146-45F9-A705-D480591DAAF5}" type="datetime1">
              <a:rPr lang="fr-FR" smtClean="0"/>
              <a:t>13/03/2019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17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29AF-8B7A-4379-BC42-D7D93C236468}" type="datetime1">
              <a:rPr lang="fr-FR" smtClean="0"/>
              <a:t>13/03/2019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33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6BCC-C564-4E52-B33D-CC6D55DE20AA}" type="datetime1">
              <a:rPr lang="fr-FR" smtClean="0"/>
              <a:t>13/03/2019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48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C870-803F-4AA0-8DAE-D8F5411F2C58}" type="datetime1">
              <a:rPr lang="fr-FR" smtClean="0"/>
              <a:t>13/03/2019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35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4F20-0A98-4DE2-B75E-FCD875F3581C}" type="datetime1">
              <a:rPr lang="fr-FR" smtClean="0"/>
              <a:t>13/03/2019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96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81F-A61B-4925-B7E1-E62D06F3F0FF}" type="datetime1">
              <a:rPr lang="fr-FR" smtClean="0"/>
              <a:t>13/03/2019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8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EA0A2-E6DA-4F5A-9961-871E21C9531A}" type="datetime1">
              <a:rPr lang="fr-FR" smtClean="0"/>
              <a:t>13/03/2019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8B443-2799-4EDA-A7E6-5DCFAF905E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64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info/funding-tenders/opportunities/portal/screen/opportunities/topic-details/msca-rise-2019;freeTextSearchKeyword=RISE;typeCodes=0,1;statusCodes=31094501,31094502;programCode=null;programDivisionCode=null;focusAreaCode=null;crossCuttingPriorityCode=null;callCode=Default;sortQuery=openingDate;orderBy=asc;onlyTenders=false;topicListKey=topicSearchTablePageState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88" y="162098"/>
            <a:ext cx="11903825" cy="6533804"/>
          </a:xfrm>
          <a:prstGeom prst="rect">
            <a:avLst/>
          </a:prstGeom>
          <a:noFill/>
          <a:ln>
            <a:solidFill>
              <a:srgbClr val="0948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443-2799-4EDA-A7E6-5DCFAF905E40}" type="slidenum">
              <a:rPr lang="fr-FR" smtClean="0"/>
              <a:t>1</a:t>
            </a:fld>
            <a:endParaRPr lang="fr-FR" dirty="0"/>
          </a:p>
        </p:txBody>
      </p:sp>
      <p:pic>
        <p:nvPicPr>
          <p:cNvPr id="6" name="Picture 3" descr="\\vfiler-ad-pers.ad.unistra.fr\sschott\Bureau\Statistiques IF BUREAU\H2020-PCN-MSCurie_330053.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13" y="316207"/>
            <a:ext cx="1482974" cy="78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0249" y="316207"/>
            <a:ext cx="822960" cy="6267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69" y="1113971"/>
            <a:ext cx="7942263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3387012" y="418847"/>
            <a:ext cx="592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Les AMSC au sein d’H2020</a:t>
            </a:r>
            <a:endParaRPr lang="fr-FR" sz="2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36694" y="5054638"/>
            <a:ext cx="7718612" cy="874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4166647" y="5296761"/>
            <a:ext cx="0" cy="576000"/>
          </a:xfrm>
          <a:prstGeom prst="line">
            <a:avLst/>
          </a:prstGeom>
          <a:ln w="95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086573" y="5296761"/>
            <a:ext cx="0" cy="576000"/>
          </a:xfrm>
          <a:prstGeom prst="line">
            <a:avLst/>
          </a:prstGeom>
          <a:ln w="95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8011212" y="5295600"/>
            <a:ext cx="0" cy="576000"/>
          </a:xfrm>
          <a:prstGeom prst="line">
            <a:avLst/>
          </a:prstGeom>
          <a:ln w="9525"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313813" y="5162515"/>
            <a:ext cx="179547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94881"/>
                </a:solidFill>
              </a:rPr>
              <a:t>H2020-MSCA-ITN-2020</a:t>
            </a:r>
          </a:p>
          <a:p>
            <a:pPr algn="ctr"/>
            <a:r>
              <a:rPr lang="fr-FR" sz="1100" b="1" dirty="0" smtClean="0">
                <a:solidFill>
                  <a:srgbClr val="74003A"/>
                </a:solidFill>
              </a:rPr>
              <a:t>12/10/2019 - 09/01/2020</a:t>
            </a:r>
          </a:p>
          <a:p>
            <a:pPr algn="ctr"/>
            <a:r>
              <a:rPr lang="fr-FR" sz="1200" dirty="0" smtClean="0">
                <a:solidFill>
                  <a:srgbClr val="094881"/>
                </a:solidFill>
              </a:rPr>
              <a:t>EUR 525.00 million</a:t>
            </a:r>
            <a:endParaRPr lang="fr-FR" sz="1200" dirty="0">
              <a:solidFill>
                <a:srgbClr val="09488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46330" y="5162515"/>
            <a:ext cx="179547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94881"/>
                </a:solidFill>
              </a:rPr>
              <a:t>H2020-MSCA-IF-2019</a:t>
            </a:r>
          </a:p>
          <a:p>
            <a:pPr algn="ctr"/>
            <a:r>
              <a:rPr lang="fr-FR" sz="1100" b="1" dirty="0" smtClean="0">
                <a:solidFill>
                  <a:srgbClr val="74003A"/>
                </a:solidFill>
              </a:rPr>
              <a:t>11/04/2019 - 11/09/2019</a:t>
            </a:r>
          </a:p>
          <a:p>
            <a:pPr algn="ctr"/>
            <a:r>
              <a:rPr lang="fr-FR" sz="1200" dirty="0" smtClean="0">
                <a:solidFill>
                  <a:srgbClr val="094881"/>
                </a:solidFill>
              </a:rPr>
              <a:t>EUR 294.49 million</a:t>
            </a:r>
            <a:endParaRPr lang="fr-FR" sz="1200" dirty="0">
              <a:solidFill>
                <a:srgbClr val="09488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178209" y="5162515"/>
            <a:ext cx="179547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94881"/>
                </a:solidFill>
              </a:rPr>
              <a:t>H2020-MSCA-RISE-2019</a:t>
            </a:r>
          </a:p>
          <a:p>
            <a:pPr algn="ctr"/>
            <a:r>
              <a:rPr lang="fr-FR" sz="1100" b="1" dirty="0" smtClean="0">
                <a:solidFill>
                  <a:srgbClr val="74003A"/>
                </a:solidFill>
              </a:rPr>
              <a:t>04/12/2018 - 02/04/2019</a:t>
            </a:r>
          </a:p>
          <a:p>
            <a:pPr algn="ctr"/>
            <a:r>
              <a:rPr lang="fr-FR" sz="1200" dirty="0" smtClean="0">
                <a:solidFill>
                  <a:srgbClr val="094881"/>
                </a:solidFill>
              </a:rPr>
              <a:t>EUR 80.00 million</a:t>
            </a:r>
            <a:endParaRPr lang="fr-FR" sz="1200" dirty="0">
              <a:solidFill>
                <a:srgbClr val="09488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984705" y="5162515"/>
            <a:ext cx="198078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94881"/>
                </a:solidFill>
              </a:rPr>
              <a:t>H2020-MSCA-COFUND-2019</a:t>
            </a:r>
          </a:p>
          <a:p>
            <a:pPr algn="ctr"/>
            <a:r>
              <a:rPr lang="fr-FR" sz="1100" b="1" dirty="0" smtClean="0">
                <a:solidFill>
                  <a:srgbClr val="74003A"/>
                </a:solidFill>
              </a:rPr>
              <a:t>04/04/2019 - 26/09/2019</a:t>
            </a:r>
          </a:p>
          <a:p>
            <a:pPr algn="ctr"/>
            <a:r>
              <a:rPr lang="fr-FR" sz="1200" dirty="0" smtClean="0">
                <a:solidFill>
                  <a:srgbClr val="094881"/>
                </a:solidFill>
              </a:rPr>
              <a:t>EUR 90.00 million</a:t>
            </a:r>
            <a:endParaRPr lang="fr-FR" sz="1200" dirty="0">
              <a:solidFill>
                <a:srgbClr val="094881"/>
              </a:solidFill>
            </a:endParaRPr>
          </a:p>
        </p:txBody>
      </p:sp>
      <p:sp>
        <p:nvSpPr>
          <p:cNvPr id="25" name="Explosion 1 24"/>
          <p:cNvSpPr/>
          <p:nvPr/>
        </p:nvSpPr>
        <p:spPr>
          <a:xfrm>
            <a:off x="1927700" y="5735784"/>
            <a:ext cx="2541336" cy="1041111"/>
          </a:xfrm>
          <a:prstGeom prst="irregularSeal1">
            <a:avLst/>
          </a:prstGeom>
          <a:solidFill>
            <a:srgbClr val="740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Dernier appel pour H2020</a:t>
            </a:r>
            <a:endParaRPr lang="fr-FR" sz="1400" b="1" dirty="0"/>
          </a:p>
        </p:txBody>
      </p:sp>
      <p:sp>
        <p:nvSpPr>
          <p:cNvPr id="41" name="Flèche courbée vers la droite 40"/>
          <p:cNvSpPr/>
          <p:nvPr/>
        </p:nvSpPr>
        <p:spPr>
          <a:xfrm rot="20482552">
            <a:off x="6039696" y="5549836"/>
            <a:ext cx="307637" cy="689409"/>
          </a:xfrm>
          <a:prstGeom prst="curvedRightArrow">
            <a:avLst>
              <a:gd name="adj1" fmla="val 12424"/>
              <a:gd name="adj2" fmla="val 50000"/>
              <a:gd name="adj3" fmla="val 25000"/>
            </a:avLst>
          </a:prstGeom>
          <a:solidFill>
            <a:srgbClr val="740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6602222" y="5929455"/>
            <a:ext cx="947451" cy="350474"/>
          </a:xfrm>
          <a:prstGeom prst="roundRect">
            <a:avLst/>
          </a:prstGeom>
          <a:gradFill rotWithShape="1">
            <a:gsLst>
              <a:gs pos="0">
                <a:srgbClr val="FFC000">
                  <a:satMod val="103000"/>
                  <a:lumMod val="102000"/>
                  <a:tint val="94000"/>
                </a:srgbClr>
              </a:gs>
              <a:gs pos="50000">
                <a:srgbClr val="FFC000">
                  <a:satMod val="110000"/>
                  <a:lumMod val="100000"/>
                  <a:shade val="100000"/>
                </a:srgbClr>
              </a:gs>
              <a:gs pos="100000">
                <a:srgbClr val="FFC00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Ouvert</a:t>
            </a:r>
            <a:endParaRPr kumimoji="0" lang="fr-FR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2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4858</TotalTime>
  <Words>40</Words>
  <Application>Microsoft Office PowerPoint</Application>
  <PresentationFormat>Grand écran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>INSERM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MORGANE BUREAU</dc:creator>
  <cp:lastModifiedBy>SOPHIE BEAUBRON</cp:lastModifiedBy>
  <cp:revision>375</cp:revision>
  <cp:lastPrinted>2018-12-04T09:01:50Z</cp:lastPrinted>
  <dcterms:created xsi:type="dcterms:W3CDTF">2017-04-18T12:33:40Z</dcterms:created>
  <dcterms:modified xsi:type="dcterms:W3CDTF">2019-03-13T14:00:49Z</dcterms:modified>
</cp:coreProperties>
</file>