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3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4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7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6" r:id="rId5"/>
    <p:sldMasterId id="2147483745" r:id="rId6"/>
    <p:sldMasterId id="2147483764" r:id="rId7"/>
    <p:sldMasterId id="2147483779" r:id="rId8"/>
    <p:sldMasterId id="2147483794" r:id="rId9"/>
    <p:sldMasterId id="2147483809" r:id="rId10"/>
    <p:sldMasterId id="2147483824" r:id="rId11"/>
    <p:sldMasterId id="2147483839" r:id="rId12"/>
    <p:sldMasterId id="2147483854" r:id="rId13"/>
    <p:sldMasterId id="2147483869" r:id="rId14"/>
    <p:sldMasterId id="2147483884" r:id="rId15"/>
    <p:sldMasterId id="2147483899" r:id="rId16"/>
    <p:sldMasterId id="2147483914" r:id="rId17"/>
    <p:sldMasterId id="2147483929" r:id="rId18"/>
    <p:sldMasterId id="2147483936" r:id="rId19"/>
    <p:sldMasterId id="2147483943" r:id="rId20"/>
    <p:sldMasterId id="2147483959" r:id="rId21"/>
  </p:sldMasterIdLst>
  <p:notesMasterIdLst>
    <p:notesMasterId r:id="rId142"/>
  </p:notesMasterIdLst>
  <p:handoutMasterIdLst>
    <p:handoutMasterId r:id="rId143"/>
  </p:handoutMasterIdLst>
  <p:sldIdLst>
    <p:sldId id="375" r:id="rId22"/>
    <p:sldId id="376" r:id="rId23"/>
    <p:sldId id="572" r:id="rId24"/>
    <p:sldId id="364" r:id="rId25"/>
    <p:sldId id="380" r:id="rId26"/>
    <p:sldId id="467" r:id="rId27"/>
    <p:sldId id="506" r:id="rId28"/>
    <p:sldId id="624" r:id="rId29"/>
    <p:sldId id="636" r:id="rId30"/>
    <p:sldId id="444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9" r:id="rId42"/>
    <p:sldId id="566" r:id="rId43"/>
    <p:sldId id="567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525" r:id="rId52"/>
    <p:sldId id="526" r:id="rId53"/>
    <p:sldId id="527" r:id="rId54"/>
    <p:sldId id="386" r:id="rId55"/>
    <p:sldId id="528" r:id="rId56"/>
    <p:sldId id="529" r:id="rId57"/>
    <p:sldId id="568" r:id="rId58"/>
    <p:sldId id="507" r:id="rId59"/>
    <p:sldId id="508" r:id="rId60"/>
    <p:sldId id="511" r:id="rId61"/>
    <p:sldId id="512" r:id="rId62"/>
    <p:sldId id="513" r:id="rId63"/>
    <p:sldId id="514" r:id="rId64"/>
    <p:sldId id="530" r:id="rId65"/>
    <p:sldId id="579" r:id="rId66"/>
    <p:sldId id="580" r:id="rId67"/>
    <p:sldId id="581" r:id="rId68"/>
    <p:sldId id="582" r:id="rId69"/>
    <p:sldId id="583" r:id="rId70"/>
    <p:sldId id="584" r:id="rId71"/>
    <p:sldId id="585" r:id="rId72"/>
    <p:sldId id="586" r:id="rId73"/>
    <p:sldId id="587" r:id="rId74"/>
    <p:sldId id="588" r:id="rId75"/>
    <p:sldId id="589" r:id="rId76"/>
    <p:sldId id="590" r:id="rId77"/>
    <p:sldId id="591" r:id="rId78"/>
    <p:sldId id="592" r:id="rId79"/>
    <p:sldId id="593" r:id="rId80"/>
    <p:sldId id="594" r:id="rId81"/>
    <p:sldId id="595" r:id="rId82"/>
    <p:sldId id="596" r:id="rId83"/>
    <p:sldId id="597" r:id="rId84"/>
    <p:sldId id="598" r:id="rId85"/>
    <p:sldId id="599" r:id="rId86"/>
    <p:sldId id="445" r:id="rId87"/>
    <p:sldId id="377" r:id="rId88"/>
    <p:sldId id="625" r:id="rId89"/>
    <p:sldId id="626" r:id="rId90"/>
    <p:sldId id="627" r:id="rId91"/>
    <p:sldId id="628" r:id="rId92"/>
    <p:sldId id="629" r:id="rId93"/>
    <p:sldId id="630" r:id="rId94"/>
    <p:sldId id="631" r:id="rId95"/>
    <p:sldId id="632" r:id="rId96"/>
    <p:sldId id="633" r:id="rId97"/>
    <p:sldId id="634" r:id="rId98"/>
    <p:sldId id="635" r:id="rId99"/>
    <p:sldId id="387" r:id="rId100"/>
    <p:sldId id="402" r:id="rId101"/>
    <p:sldId id="438" r:id="rId102"/>
    <p:sldId id="531" r:id="rId103"/>
    <p:sldId id="532" r:id="rId104"/>
    <p:sldId id="533" r:id="rId105"/>
    <p:sldId id="534" r:id="rId106"/>
    <p:sldId id="535" r:id="rId107"/>
    <p:sldId id="447" r:id="rId108"/>
    <p:sldId id="381" r:id="rId109"/>
    <p:sldId id="487" r:id="rId110"/>
    <p:sldId id="451" r:id="rId111"/>
    <p:sldId id="389" r:id="rId112"/>
    <p:sldId id="405" r:id="rId113"/>
    <p:sldId id="492" r:id="rId114"/>
    <p:sldId id="385" r:id="rId115"/>
    <p:sldId id="573" r:id="rId116"/>
    <p:sldId id="504" r:id="rId117"/>
    <p:sldId id="505" r:id="rId118"/>
    <p:sldId id="600" r:id="rId119"/>
    <p:sldId id="601" r:id="rId120"/>
    <p:sldId id="602" r:id="rId121"/>
    <p:sldId id="603" r:id="rId122"/>
    <p:sldId id="604" r:id="rId123"/>
    <p:sldId id="605" r:id="rId124"/>
    <p:sldId id="606" r:id="rId125"/>
    <p:sldId id="607" r:id="rId126"/>
    <p:sldId id="608" r:id="rId127"/>
    <p:sldId id="609" r:id="rId128"/>
    <p:sldId id="610" r:id="rId129"/>
    <p:sldId id="612" r:id="rId130"/>
    <p:sldId id="613" r:id="rId131"/>
    <p:sldId id="614" r:id="rId132"/>
    <p:sldId id="615" r:id="rId133"/>
    <p:sldId id="616" r:id="rId134"/>
    <p:sldId id="617" r:id="rId135"/>
    <p:sldId id="620" r:id="rId136"/>
    <p:sldId id="621" r:id="rId137"/>
    <p:sldId id="619" r:id="rId138"/>
    <p:sldId id="622" r:id="rId139"/>
    <p:sldId id="409" r:id="rId140"/>
    <p:sldId id="417" r:id="rId141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FEBA"/>
    <a:srgbClr val="D4F0FC"/>
    <a:srgbClr val="CDF3CD"/>
    <a:srgbClr val="FEDADA"/>
    <a:srgbClr val="000099"/>
    <a:srgbClr val="004386"/>
    <a:srgbClr val="F7C943"/>
    <a:srgbClr val="008000"/>
    <a:srgbClr val="409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5390" autoAdjust="0"/>
  </p:normalViewPr>
  <p:slideViewPr>
    <p:cSldViewPr>
      <p:cViewPr>
        <p:scale>
          <a:sx n="78" d="100"/>
          <a:sy n="78" d="100"/>
        </p:scale>
        <p:origin x="-25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22" y="-120"/>
      </p:cViewPr>
      <p:guideLst>
        <p:guide orient="horz" pos="2880"/>
        <p:guide orient="horz" pos="3128"/>
        <p:guide pos="216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117" Type="http://schemas.openxmlformats.org/officeDocument/2006/relationships/slide" Target="slides/slide96.xml"/><Relationship Id="rId21" Type="http://schemas.openxmlformats.org/officeDocument/2006/relationships/slideMaster" Target="slideMasters/slideMaster18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112" Type="http://schemas.openxmlformats.org/officeDocument/2006/relationships/slide" Target="slides/slide91.xml"/><Relationship Id="rId133" Type="http://schemas.openxmlformats.org/officeDocument/2006/relationships/slide" Target="slides/slide112.xml"/><Relationship Id="rId138" Type="http://schemas.openxmlformats.org/officeDocument/2006/relationships/slide" Target="slides/slide117.xml"/><Relationship Id="rId16" Type="http://schemas.openxmlformats.org/officeDocument/2006/relationships/slideMaster" Target="slideMasters/slideMaster13.xml"/><Relationship Id="rId107" Type="http://schemas.openxmlformats.org/officeDocument/2006/relationships/slide" Target="slides/slide86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102" Type="http://schemas.openxmlformats.org/officeDocument/2006/relationships/slide" Target="slides/slide81.xml"/><Relationship Id="rId123" Type="http://schemas.openxmlformats.org/officeDocument/2006/relationships/slide" Target="slides/slide102.xml"/><Relationship Id="rId128" Type="http://schemas.openxmlformats.org/officeDocument/2006/relationships/slide" Target="slides/slide107.xml"/><Relationship Id="rId14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113" Type="http://schemas.openxmlformats.org/officeDocument/2006/relationships/slide" Target="slides/slide92.xml"/><Relationship Id="rId118" Type="http://schemas.openxmlformats.org/officeDocument/2006/relationships/slide" Target="slides/slide97.xml"/><Relationship Id="rId134" Type="http://schemas.openxmlformats.org/officeDocument/2006/relationships/slide" Target="slides/slide113.xml"/><Relationship Id="rId139" Type="http://schemas.openxmlformats.org/officeDocument/2006/relationships/slide" Target="slides/slide118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slide" Target="slides/slide82.xml"/><Relationship Id="rId108" Type="http://schemas.openxmlformats.org/officeDocument/2006/relationships/slide" Target="slides/slide87.xml"/><Relationship Id="rId116" Type="http://schemas.openxmlformats.org/officeDocument/2006/relationships/slide" Target="slides/slide95.xml"/><Relationship Id="rId124" Type="http://schemas.openxmlformats.org/officeDocument/2006/relationships/slide" Target="slides/slide103.xml"/><Relationship Id="rId129" Type="http://schemas.openxmlformats.org/officeDocument/2006/relationships/slide" Target="slides/slide108.xml"/><Relationship Id="rId137" Type="http://schemas.openxmlformats.org/officeDocument/2006/relationships/slide" Target="slides/slide116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11" Type="http://schemas.openxmlformats.org/officeDocument/2006/relationships/slide" Target="slides/slide90.xml"/><Relationship Id="rId132" Type="http://schemas.openxmlformats.org/officeDocument/2006/relationships/slide" Target="slides/slide111.xml"/><Relationship Id="rId140" Type="http://schemas.openxmlformats.org/officeDocument/2006/relationships/slide" Target="slides/slide119.xml"/><Relationship Id="rId14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14" Type="http://schemas.openxmlformats.org/officeDocument/2006/relationships/slide" Target="slides/slide93.xml"/><Relationship Id="rId119" Type="http://schemas.openxmlformats.org/officeDocument/2006/relationships/slide" Target="slides/slide98.xml"/><Relationship Id="rId127" Type="http://schemas.openxmlformats.org/officeDocument/2006/relationships/slide" Target="slides/slide10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122" Type="http://schemas.openxmlformats.org/officeDocument/2006/relationships/slide" Target="slides/slide101.xml"/><Relationship Id="rId130" Type="http://schemas.openxmlformats.org/officeDocument/2006/relationships/slide" Target="slides/slide109.xml"/><Relationship Id="rId135" Type="http://schemas.openxmlformats.org/officeDocument/2006/relationships/slide" Target="slides/slide114.xml"/><Relationship Id="rId14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8.xml"/><Relationship Id="rId109" Type="http://schemas.openxmlformats.org/officeDocument/2006/relationships/slide" Target="slides/slide8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120" Type="http://schemas.openxmlformats.org/officeDocument/2006/relationships/slide" Target="slides/slide99.xml"/><Relationship Id="rId125" Type="http://schemas.openxmlformats.org/officeDocument/2006/relationships/slide" Target="slides/slide104.xml"/><Relationship Id="rId141" Type="http://schemas.openxmlformats.org/officeDocument/2006/relationships/slide" Target="slides/slide120.xml"/><Relationship Id="rId14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2" Type="http://schemas.openxmlformats.org/officeDocument/2006/relationships/customXml" Target="../customXml/item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110" Type="http://schemas.openxmlformats.org/officeDocument/2006/relationships/slide" Target="slides/slide89.xml"/><Relationship Id="rId115" Type="http://schemas.openxmlformats.org/officeDocument/2006/relationships/slide" Target="slides/slide94.xml"/><Relationship Id="rId131" Type="http://schemas.openxmlformats.org/officeDocument/2006/relationships/slide" Target="slides/slide110.xml"/><Relationship Id="rId136" Type="http://schemas.openxmlformats.org/officeDocument/2006/relationships/slide" Target="slides/slide11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126" Type="http://schemas.openxmlformats.org/officeDocument/2006/relationships/slide" Target="slides/slide105.xml"/><Relationship Id="rId147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121" Type="http://schemas.openxmlformats.org/officeDocument/2006/relationships/slide" Target="slides/slide100.xml"/><Relationship Id="rId14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et1.cec.eu.int\REA\A\3\3-Calls\H2020-2014\RISE\ProgrammeCommittee\DATAforPC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REA\A\3\3-Calls\H2020-2014\RISE\ProgrammeCommittee\DATAforPC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'Submssion-selected-all'!$F$14</c:f>
              <c:strCache>
                <c:ptCount val="1"/>
                <c:pt idx="0">
                  <c:v>Submissions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BDDEFF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9267665777791765"/>
                  <c:y val="0.17909938575541526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800" b="1" dirty="0" smtClean="0"/>
                      <a:t>Academic</a:t>
                    </a:r>
                    <a:r>
                      <a:rPr lang="en-US" sz="1800" b="1" dirty="0"/>
                      <a:t>
70%</a:t>
                    </a: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10726849827096"/>
                  <c:y val="-0.29166662808152516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800" b="1" dirty="0" smtClean="0"/>
                      <a:t>Non-Academic</a:t>
                    </a:r>
                    <a:r>
                      <a:rPr lang="en-US" sz="1800" b="1" dirty="0"/>
                      <a:t>
30%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'Submssion-selected-all'!$G$12:$I$12</c:f>
              <c:strCache>
                <c:ptCount val="2"/>
                <c:pt idx="0">
                  <c:v>Acad</c:v>
                </c:pt>
                <c:pt idx="1">
                  <c:v>Non-Acad</c:v>
                </c:pt>
              </c:strCache>
            </c:strRef>
          </c:cat>
          <c:val>
            <c:numRef>
              <c:f>'Submssion-selected-all'!$G$13:$H$13</c:f>
              <c:numCache>
                <c:formatCode>General</c:formatCode>
                <c:ptCount val="2"/>
                <c:pt idx="0">
                  <c:v>438</c:v>
                </c:pt>
                <c:pt idx="1">
                  <c:v>187</c:v>
                </c:pt>
              </c:numCache>
            </c:numRef>
          </c:val>
        </c:ser>
        <c:ser>
          <c:idx val="1"/>
          <c:order val="1"/>
          <c:tx>
            <c:strRef>
              <c:f>'Submssion-selected-all'!$F$13</c:f>
              <c:strCache>
                <c:ptCount val="1"/>
                <c:pt idx="0">
                  <c:v>Selected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3297065520820259"/>
                  <c:y val="0.2812499363345166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0F5494"/>
                        </a:solidFill>
                      </a:rPr>
                      <a:t>Academic</a:t>
                    </a:r>
                  </a:p>
                  <a:p>
                    <a:r>
                      <a:rPr lang="en-US" sz="1600" b="1" dirty="0" smtClean="0">
                        <a:solidFill>
                          <a:srgbClr val="0F5494"/>
                        </a:solidFill>
                      </a:rPr>
                      <a:t>1026 -&gt;</a:t>
                    </a:r>
                    <a:r>
                      <a:rPr lang="en-US" sz="1600" b="1" baseline="0" dirty="0" smtClean="0">
                        <a:solidFill>
                          <a:srgbClr val="0F5494"/>
                        </a:solidFill>
                      </a:rPr>
                      <a:t> 438</a:t>
                    </a:r>
                    <a:r>
                      <a:rPr lang="en-US" sz="1600" b="1" dirty="0" smtClean="0">
                        <a:solidFill>
                          <a:srgbClr val="0F5494"/>
                        </a:solidFill>
                      </a:rPr>
                      <a:t> </a:t>
                    </a:r>
                    <a:endParaRPr lang="en-US" sz="1600" b="1" dirty="0">
                      <a:solidFill>
                        <a:srgbClr val="0F5494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68924053703445"/>
                  <c:y val="-0.1928763185700408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0F5494"/>
                        </a:solidFill>
                      </a:rPr>
                      <a:t>Non</a:t>
                    </a:r>
                    <a:r>
                      <a:rPr lang="en-US" sz="1600" b="1" baseline="0" dirty="0">
                        <a:solidFill>
                          <a:srgbClr val="0F5494"/>
                        </a:solidFill>
                      </a:rPr>
                      <a:t> Academic</a:t>
                    </a:r>
                    <a:endParaRPr lang="en-US" sz="1600" b="1" dirty="0">
                      <a:solidFill>
                        <a:srgbClr val="0F5494"/>
                      </a:solidFill>
                    </a:endParaRPr>
                  </a:p>
                  <a:p>
                    <a:r>
                      <a:rPr lang="en-US" sz="1600" b="1" dirty="0" smtClean="0">
                        <a:solidFill>
                          <a:srgbClr val="0F5494"/>
                        </a:solidFill>
                      </a:rPr>
                      <a:t>437 -&gt; 187</a:t>
                    </a:r>
                    <a:endParaRPr lang="en-US" sz="1600" b="1" dirty="0">
                      <a:solidFill>
                        <a:srgbClr val="0F5494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tx1"/>
                        </a:solidFill>
                      </a:rPr>
                      <a:t>EID</a:t>
                    </a:r>
                  </a:p>
                  <a:p>
                    <a:r>
                      <a:rPr lang="en-US" sz="1200" b="1">
                        <a:solidFill>
                          <a:schemeClr val="tx1"/>
                        </a:solidFill>
                      </a:rPr>
                      <a:t>105; 9%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'Submssion-selected-all'!$G$12:$I$12</c:f>
              <c:strCache>
                <c:ptCount val="2"/>
                <c:pt idx="0">
                  <c:v>Acad</c:v>
                </c:pt>
                <c:pt idx="1">
                  <c:v>Non-Acad</c:v>
                </c:pt>
              </c:strCache>
            </c:strRef>
          </c:cat>
          <c:val>
            <c:numRef>
              <c:f>'Submssion-selected-all'!$G$14:$H$14</c:f>
              <c:numCache>
                <c:formatCode>General</c:formatCode>
                <c:ptCount val="2"/>
                <c:pt idx="0">
                  <c:v>1026</c:v>
                </c:pt>
                <c:pt idx="1">
                  <c:v>437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45"/>
        <c:holeSize val="50"/>
      </c:doughnutChart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677396038625736E-2"/>
          <c:y val="5.2419406442365528E-2"/>
          <c:w val="0.90521925878933163"/>
          <c:h val="0.782258834601454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'beneficiaries-panel (2)'!$F$13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99CC00" mc:Ignorable="a14" a14:legacySpreadsheetColorIndex="50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008000" mc:Ignorable="a14" a14:legacySpreadsheetColorIndex="17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993366" mc:Ignorable="a14" a14:legacySpreadsheetColorIndex="61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800080" mc:Ignorable="a14" a14:legacySpreadsheetColorIndex="20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3366FF" mc:Ignorable="a14" a14:legacySpreadsheetColorIndex="4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6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000080" mc:Ignorable="a14" a14:legacySpreadsheetColorIndex="1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pattFill prst="pct60">
                <a:fgClr>
                  <a:srgbClr xmlns:mc="http://schemas.openxmlformats.org/markup-compatibility/2006" xmlns:a14="http://schemas.microsoft.com/office/drawing/2010/main" val="FF0000" mc:Ignorable="a14" a14:legacySpreadsheetColorIndex="10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8"/>
            <c:invertIfNegative val="0"/>
            <c:bubble3D val="0"/>
            <c:spPr>
              <a:pattFill prst="pct60">
                <a:fgClr>
                  <a:srgbClr val="953735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25400">
                <a:noFill/>
              </a:ln>
            </c:spPr>
          </c:dPt>
          <c:dPt>
            <c:idx val="9"/>
            <c:invertIfNegative val="0"/>
            <c:bubble3D val="0"/>
            <c:spPr>
              <a:pattFill prst="pct60">
                <a:fgClr>
                  <a:srgbClr val="00B0F0"/>
                </a:fgClr>
                <a:bgClr>
                  <a:srgbClr val="FFFFFF"/>
                </a:bgClr>
              </a:pattFill>
              <a:ln w="25400">
                <a:noFill/>
              </a:ln>
            </c:spPr>
          </c:dPt>
          <c:cat>
            <c:strRef>
              <c:f>'beneficiaries-panel (2)'!$G$12:$N$12</c:f>
              <c:strCache>
                <c:ptCount val="8"/>
                <c:pt idx="0">
                  <c:v>CHE</c:v>
                </c:pt>
                <c:pt idx="1">
                  <c:v>ECO</c:v>
                </c:pt>
                <c:pt idx="2">
                  <c:v>ENG</c:v>
                </c:pt>
                <c:pt idx="3">
                  <c:v>ENV</c:v>
                </c:pt>
                <c:pt idx="4">
                  <c:v>LIF</c:v>
                </c:pt>
                <c:pt idx="5">
                  <c:v>MAT</c:v>
                </c:pt>
                <c:pt idx="6">
                  <c:v>PHY</c:v>
                </c:pt>
                <c:pt idx="7">
                  <c:v>SOC</c:v>
                </c:pt>
              </c:strCache>
            </c:strRef>
          </c:cat>
          <c:val>
            <c:numRef>
              <c:f>'beneficiaries-panel (2)'!$G$13:$N$13</c:f>
              <c:numCache>
                <c:formatCode>General</c:formatCode>
                <c:ptCount val="8"/>
                <c:pt idx="0">
                  <c:v>22</c:v>
                </c:pt>
                <c:pt idx="1">
                  <c:v>12</c:v>
                </c:pt>
                <c:pt idx="2">
                  <c:v>59</c:v>
                </c:pt>
                <c:pt idx="3">
                  <c:v>24</c:v>
                </c:pt>
                <c:pt idx="4">
                  <c:v>33</c:v>
                </c:pt>
                <c:pt idx="5">
                  <c:v>4</c:v>
                </c:pt>
                <c:pt idx="6">
                  <c:v>25</c:v>
                </c:pt>
                <c:pt idx="7">
                  <c:v>21</c:v>
                </c:pt>
              </c:numCache>
            </c:numRef>
          </c:val>
        </c:ser>
        <c:ser>
          <c:idx val="1"/>
          <c:order val="1"/>
          <c:tx>
            <c:strRef>
              <c:f>'beneficiaries-panel (2)'!$F$14</c:f>
              <c:strCache>
                <c:ptCount val="1"/>
                <c:pt idx="0">
                  <c:v>A-List</c:v>
                </c:pt>
              </c:strCache>
            </c:strRef>
          </c:tx>
          <c:spPr>
            <a:pattFill prst="pct50">
              <a:fgClr>
                <a:srgbClr xmlns:mc="http://schemas.openxmlformats.org/markup-compatibility/2006" xmlns:a14="http://schemas.microsoft.com/office/drawing/2010/main" val="3366FF" mc:Ignorable="a14" a14:legacySpreadsheetColorIndex="4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6600" mc:Ignorable="a14" a14:legacySpreadsheetColorIndex="53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99CC00" mc:Ignorable="a14" a14:legacySpreadsheetColorIndex="5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8000" mc:Ignorable="a14" a14:legacySpreadsheetColorIndex="17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993366" mc:Ignorable="a14" a14:legacySpreadsheetColorIndex="25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800080" mc:Ignorable="a14" a14:legacySpreadsheetColorIndex="20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3366FF" mc:Ignorable="a14" a14:legacySpreadsheetColorIndex="48"/>
              </a:solidFill>
              <a:ln w="254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0080" mc:Ignorable="a14" a14:legacySpreadsheetColorIndex="18"/>
              </a:solid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0000" mc:Ignorable="a14" a14:legacySpreadsheetColorIndex="10"/>
              </a:solidFill>
              <a:ln w="25400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noFill/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</c:spPr>
          </c:dPt>
          <c:cat>
            <c:strRef>
              <c:f>'beneficiaries-panel (2)'!$G$12:$N$12</c:f>
              <c:strCache>
                <c:ptCount val="8"/>
                <c:pt idx="0">
                  <c:v>CHE</c:v>
                </c:pt>
                <c:pt idx="1">
                  <c:v>ECO</c:v>
                </c:pt>
                <c:pt idx="2">
                  <c:v>ENG</c:v>
                </c:pt>
                <c:pt idx="3">
                  <c:v>ENV</c:v>
                </c:pt>
                <c:pt idx="4">
                  <c:v>LIF</c:v>
                </c:pt>
                <c:pt idx="5">
                  <c:v>MAT</c:v>
                </c:pt>
                <c:pt idx="6">
                  <c:v>PHY</c:v>
                </c:pt>
                <c:pt idx="7">
                  <c:v>SOC</c:v>
                </c:pt>
              </c:strCache>
            </c:strRef>
          </c:cat>
          <c:val>
            <c:numRef>
              <c:f>'beneficiaries-panel (2)'!$G$14:$N$14</c:f>
              <c:numCache>
                <c:formatCode>General</c:formatCode>
                <c:ptCount val="8"/>
                <c:pt idx="0">
                  <c:v>11</c:v>
                </c:pt>
                <c:pt idx="1">
                  <c:v>4</c:v>
                </c:pt>
                <c:pt idx="2">
                  <c:v>24</c:v>
                </c:pt>
                <c:pt idx="3">
                  <c:v>11</c:v>
                </c:pt>
                <c:pt idx="4">
                  <c:v>15</c:v>
                </c:pt>
                <c:pt idx="5">
                  <c:v>1</c:v>
                </c:pt>
                <c:pt idx="6">
                  <c:v>8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3638656"/>
        <c:axId val="93640192"/>
      </c:barChart>
      <c:catAx>
        <c:axId val="9363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3640192"/>
        <c:crosses val="autoZero"/>
        <c:auto val="1"/>
        <c:lblAlgn val="ctr"/>
        <c:lblOffset val="100"/>
        <c:tickMarkSkip val="1"/>
        <c:noMultiLvlLbl val="0"/>
      </c:catAx>
      <c:valAx>
        <c:axId val="936401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3638656"/>
        <c:crosses val="autoZero"/>
        <c:crossBetween val="between"/>
      </c:valAx>
      <c:dTable>
        <c:showHorzBorder val="1"/>
        <c:showVertBorder val="1"/>
        <c:showOutline val="0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</c:dTable>
      <c:spPr>
        <a:gradFill rotWithShape="0">
          <a:gsLst>
            <a:gs pos="0">
              <a:srgbClr xmlns:mc="http://schemas.openxmlformats.org/markup-compatibility/2006" xmlns:a14="http://schemas.microsoft.com/office/drawing/2010/main" val="C0C0C0" mc:Ignorable="a14" a14:legacySpreadsheetColorIndex="22"/>
            </a:gs>
            <a:gs pos="100000">
              <a:srgbClr xmlns:mc="http://schemas.openxmlformats.org/markup-compatibility/2006" xmlns:a14="http://schemas.microsoft.com/office/drawing/2010/main" val="FFFFFF" mc:Ignorable="a14" a14:legacySpreadsheetColorIndex="22">
                <a:gamma/>
                <a:tint val="13725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857744832677162"/>
          <c:y val="0.12836021505376344"/>
          <c:w val="0.21255444143700788"/>
          <c:h val="8.198945897891794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0.05234</cdr:x>
      <cdr:y>0.18136</cdr:y>
    </cdr:from>
    <cdr:to>
      <cdr:x>0.26938</cdr:x>
      <cdr:y>0.37491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886" y="856805"/>
          <a:ext cx="1624851" cy="91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2400" b="1" dirty="0">
              <a:solidFill>
                <a:srgbClr val="993366"/>
              </a:solidFill>
            </a:rPr>
            <a:t>1463</a:t>
          </a:r>
        </a:p>
        <a:p xmlns:a="http://schemas.openxmlformats.org/drawingml/2006/main">
          <a:pPr algn="ctr"/>
          <a:r>
            <a:rPr lang="en-GB" sz="2400" b="1" dirty="0" smtClean="0">
              <a:solidFill>
                <a:srgbClr val="993366"/>
              </a:solidFill>
            </a:rPr>
            <a:t>participants</a:t>
          </a:r>
          <a:endParaRPr lang="en-GB" sz="2400" b="1" dirty="0">
            <a:solidFill>
              <a:srgbClr val="993366"/>
            </a:solidFill>
          </a:endParaRPr>
        </a:p>
      </cdr:txBody>
    </cdr:sp>
  </cdr:relSizeAnchor>
  <cdr:relSizeAnchor xmlns:cdr="http://schemas.openxmlformats.org/drawingml/2006/chartDrawing">
    <cdr:from>
      <cdr:x>0.45328</cdr:x>
      <cdr:y>0.40438</cdr:y>
    </cdr:from>
    <cdr:to>
      <cdr:x>0.55552</cdr:x>
      <cdr:y>0.59792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93526" y="1910462"/>
          <a:ext cx="765435" cy="914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>
              <a:solidFill>
                <a:srgbClr val="993366"/>
              </a:solidFill>
            </a:rPr>
            <a:t>625</a:t>
          </a:r>
        </a:p>
        <a:p xmlns:a="http://schemas.openxmlformats.org/drawingml/2006/main">
          <a:pPr algn="ctr"/>
          <a:r>
            <a:rPr lang="en-GB" sz="2400" b="1" dirty="0">
              <a:solidFill>
                <a:srgbClr val="993366"/>
              </a:solidFill>
            </a:rPr>
            <a:t>A-List</a:t>
          </a:r>
        </a:p>
      </cdr:txBody>
    </cdr:sp>
  </cdr:relSizeAnchor>
  <cdr:relSizeAnchor xmlns:cdr="http://schemas.openxmlformats.org/drawingml/2006/chartDrawing">
    <cdr:from>
      <cdr:x>0.25715</cdr:x>
      <cdr:y>0.23118</cdr:y>
    </cdr:from>
    <cdr:to>
      <cdr:x>0.40551</cdr:x>
      <cdr:y>0.49529</cdr:y>
    </cdr:to>
    <cdr:sp macro="" textlink="">
      <cdr:nvSpPr>
        <cdr:cNvPr id="4" name="Right Arrow 3"/>
        <cdr:cNvSpPr/>
      </cdr:nvSpPr>
      <cdr:spPr bwMode="auto">
        <a:xfrm xmlns:a="http://schemas.openxmlformats.org/drawingml/2006/main" rot="1611249">
          <a:off x="2157295" y="1248208"/>
          <a:ext cx="1244673" cy="1426013"/>
        </a:xfrm>
        <a:prstGeom xmlns:a="http://schemas.openxmlformats.org/drawingml/2006/main" prst="rightArrow">
          <a:avLst/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r>
            <a:rPr lang="en-GB" baseline="0" dirty="0" smtClean="0"/>
            <a:t>      </a:t>
          </a:r>
          <a:r>
            <a:rPr lang="en-GB" dirty="0" smtClean="0"/>
            <a:t> </a:t>
          </a:r>
        </a:p>
      </cdr:txBody>
    </cdr:sp>
  </cdr:relSizeAnchor>
  <cdr:relSizeAnchor xmlns:cdr="http://schemas.openxmlformats.org/drawingml/2006/chartDrawing">
    <cdr:from>
      <cdr:x>0.65052</cdr:x>
      <cdr:y>0.23265</cdr:y>
    </cdr:from>
    <cdr:to>
      <cdr:x>0.74664</cdr:x>
      <cdr:y>0.35484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 flipH="1">
          <a:off x="5457373" y="1256171"/>
          <a:ext cx="806363" cy="65971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0.72318</cdr:x>
      <cdr:y>0.23118</cdr:y>
    </cdr:from>
    <cdr:to>
      <cdr:x>0.7474</cdr:x>
      <cdr:y>0.37366</cdr:y>
    </cdr:to>
    <cdr:cxnSp macro="">
      <cdr:nvCxnSpPr>
        <cdr:cNvPr id="7" name="Straight Connector 6"/>
        <cdr:cNvCxnSpPr/>
      </cdr:nvCxnSpPr>
      <cdr:spPr bwMode="auto">
        <a:xfrm xmlns:a="http://schemas.openxmlformats.org/drawingml/2006/main" flipH="1">
          <a:off x="6066971" y="1248229"/>
          <a:ext cx="203200" cy="76925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0.2158</cdr:x>
      <cdr:y>0.66037</cdr:y>
    </cdr:from>
    <cdr:to>
      <cdr:x>0.29566</cdr:x>
      <cdr:y>0.78265</cdr:y>
    </cdr:to>
    <cdr:sp macro="" textlink="">
      <cdr:nvSpPr>
        <cdr:cNvPr id="5" name="Isosceles Triangle 4"/>
        <cdr:cNvSpPr/>
      </cdr:nvSpPr>
      <cdr:spPr bwMode="auto">
        <a:xfrm xmlns:a="http://schemas.openxmlformats.org/drawingml/2006/main" rot="4553199">
          <a:off x="1815263" y="3560643"/>
          <a:ext cx="660232" cy="669993"/>
        </a:xfrm>
        <a:prstGeom xmlns:a="http://schemas.openxmlformats.org/drawingml/2006/main" prst="triangl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7045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r>
              <a:rPr lang="fr-BE"/>
              <a:t>1st meeting of the Horizon 2020 </a:t>
            </a:r>
          </a:p>
          <a:p>
            <a:pPr>
              <a:defRPr/>
            </a:pPr>
            <a:r>
              <a:rPr lang="fr-BE"/>
              <a:t>Shadow Programme </a:t>
            </a:r>
            <a:r>
              <a:rPr lang="fr-BE" err="1"/>
              <a:t>Committee</a:t>
            </a:r>
            <a:r>
              <a:rPr lang="fr-BE"/>
              <a:t> ERC-MSCA-FET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F21C35C2-0B9D-46AD-A91F-061608178E41}" type="datetimeFigureOut">
              <a:rPr lang="en-GB"/>
              <a:pPr>
                <a:defRPr/>
              </a:pPr>
              <a:t>19/11/2014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29547D10-6EAF-4B24-B49A-965FC586A1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2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2C24CB33-544B-4F7D-88B5-70AFA9ECC214}" type="datetimeFigureOut">
              <a:rPr lang="en-GB"/>
              <a:pPr>
                <a:defRPr/>
              </a:pPr>
              <a:t>19/11/2014</a:t>
            </a:fld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17827D53-7B7E-43F0-B0AA-BFC57918681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47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8577C7F-54B8-4C01-AC6A-C301D4E6CDFD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20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892404" y="794730"/>
            <a:ext cx="4831884" cy="3971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783" tIns="44892" rIns="89783" bIns="44892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 smtClean="0">
              <a:ea typeface="+mn-ea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61039" y="5030416"/>
            <a:ext cx="5288316" cy="4864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5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09716" y="808522"/>
            <a:ext cx="4924744" cy="40426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1" tIns="45721" rIns="91441" bIns="45721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73631" y="5120060"/>
            <a:ext cx="5390620" cy="4951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3ED7386-DCC3-459B-8CD4-FD192F622059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4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79EB1A83-C858-4E92-B96A-077FB1F4BEFB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24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4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98FFAA59-FCE7-456D-8FFA-C4DF4B479ECE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27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E1161FBF-42BD-447A-B8D1-ACD85BA79CB3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28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3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B90AD465-D4EC-4168-867C-5901E71FD690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30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7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</a:pPr>
            <a:endParaRPr lang="fr-BE" altLang="fr-FR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6D1295F1-7DFB-4482-901A-9FDD5A41A780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31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9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79E70D03-9D25-474F-9885-78CE8EA5DC8D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33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6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20D477D-42BB-42A4-B8D3-AC7DD7CCB4ED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38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0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2B9BD1E-85E4-4E30-8D24-77062E89A16D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31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064886C-3CA8-4E1A-B29B-2B04B4F22ACD}" type="slidenum">
              <a:rPr lang="en-GB" altLang="fr-FR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43</a:t>
            </a:fld>
            <a:endParaRPr lang="en-GB" altLang="fr-FR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66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E699ED10-C3E2-46A8-A508-49639F816601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45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7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E699ED10-C3E2-46A8-A508-49639F816601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46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04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90F49DF1-6B19-4949-9530-599B2583CFD1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47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29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Calibri" panose="020F050202020403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76C6AF3-F1BB-4483-9A85-1453670C7223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48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09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F8BB2737-CBA5-4B02-AAA4-4609B95A6220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49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40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9DA9D4F-E31B-4B02-A0A6-6D167C9D5ACD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50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16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82AC61C0-5CD0-4B73-BC56-184136E3DD95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51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80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DE963778-79B9-49F1-884E-447E1808E161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52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26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5B18E532-4305-44A1-976C-600D58E6B86A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53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C4E563B-95B8-4B51-A806-01384F52D7BC}" type="slidenum">
              <a:rPr lang="en-GB" altLang="fr-FR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GB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8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9BF2D34-3263-4941-A86A-77F480D5C03E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54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5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7702C3A3-D1DB-48F2-9763-2159D3202CB5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55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49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49C12459-AF2B-44D6-8E32-D1159684807A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56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55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B1D9F4F-CEA3-4D01-B5E3-7E3FD6B72BBA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57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51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0A01B967-A90E-44C5-8B4A-C1052985E095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58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9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D6B7E197-290C-40B8-ACE2-E6E826E6A621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59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23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318FC55-A9D8-4756-AAD4-58DB1CBE93F9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60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47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C28BBE64-2F6D-49F4-80B4-1157862CBAEE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61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76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5E2C6AE-B2A9-40AD-B3FE-B43736C678B0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62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20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7364345E-E94D-41A8-B75D-E90CDA600D7E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63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E1357A-FC61-4CB7-93A6-8F09EE3BB474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565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CE965245-B562-4D38-85FD-D1D2DA947B2C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64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53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fr-FR" dirty="0" smtClean="0">
                <a:latin typeface="Arial" panose="020B0604020202020204" pitchFamily="34" charset="0"/>
              </a:rPr>
              <a:t>		</a:t>
            </a:r>
            <a:r>
              <a:rPr lang="en-GB" altLang="fr-FR" b="1" dirty="0" smtClean="0">
                <a:latin typeface="Arial" panose="020B0604020202020204" pitchFamily="34" charset="0"/>
              </a:rPr>
              <a:t>CHE	ECO	ENG	ENV	LIF	MAT	PHY	SOC	Total</a:t>
            </a:r>
          </a:p>
          <a:p>
            <a:r>
              <a:rPr lang="en-GB" altLang="fr-FR" b="1" dirty="0" smtClean="0">
                <a:latin typeface="Arial" panose="020B0604020202020204" pitchFamily="34" charset="0"/>
              </a:rPr>
              <a:t>others</a:t>
            </a:r>
            <a:r>
              <a:rPr lang="en-GB" altLang="fr-FR" dirty="0" smtClean="0">
                <a:latin typeface="Arial" panose="020B0604020202020204" pitchFamily="34" charset="0"/>
              </a:rPr>
              <a:t>		22	12	59	24	33	4	25	21	200</a:t>
            </a:r>
          </a:p>
          <a:p>
            <a:r>
              <a:rPr lang="en-GB" altLang="fr-FR" b="1" dirty="0" smtClean="0">
                <a:latin typeface="Arial" panose="020B0604020202020204" pitchFamily="34" charset="0"/>
              </a:rPr>
              <a:t>A-List</a:t>
            </a:r>
            <a:r>
              <a:rPr lang="en-GB" altLang="fr-FR" dirty="0" smtClean="0">
                <a:latin typeface="Arial" panose="020B0604020202020204" pitchFamily="34" charset="0"/>
              </a:rPr>
              <a:t>		11	4	24	11	15	1	8	10	84</a:t>
            </a:r>
          </a:p>
          <a:p>
            <a:r>
              <a:rPr lang="en-GB" altLang="fr-FR" b="1" dirty="0" smtClean="0">
                <a:latin typeface="Arial" panose="020B0604020202020204" pitchFamily="34" charset="0"/>
              </a:rPr>
              <a:t>Success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b="1" dirty="0" smtClean="0">
                <a:latin typeface="Arial" panose="020B0604020202020204" pitchFamily="34" charset="0"/>
              </a:rPr>
              <a:t>rate</a:t>
            </a:r>
            <a:r>
              <a:rPr lang="en-GB" altLang="fr-FR" dirty="0" smtClean="0">
                <a:latin typeface="Arial" panose="020B0604020202020204" pitchFamily="34" charset="0"/>
              </a:rPr>
              <a:t>	50,0%	33,3%	40,7%	45,8%	45,5%	25,0%	32,0%	47,6%	</a:t>
            </a:r>
            <a:r>
              <a:rPr lang="en-GB" altLang="fr-FR" b="1" dirty="0" smtClean="0">
                <a:latin typeface="Arial" panose="020B0604020202020204" pitchFamily="34" charset="0"/>
              </a:rPr>
              <a:t>42,0%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D13B73F-F0FA-4558-B66D-4C65501DE509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65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43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E699ED10-C3E2-46A8-A508-49639F816601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/>
              <a:t>98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95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F75CADE-FC36-4360-97C6-19B2BDA97785}" type="slidenum">
              <a:rPr lang="en-GB" altLang="fr-FR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108</a:t>
            </a:fld>
            <a:endParaRPr lang="en-GB" altLang="fr-F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35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74B85C-B527-48CA-BA75-889D2706302D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116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0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3838" indent="-223838" eaLnBrk="1" hangingPunct="1">
              <a:buFontTx/>
              <a:buAutoNum type="arabicPeriod"/>
            </a:pPr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51FEF29-9221-40B7-A1DC-09B984B1E9AF}" type="slidenum">
              <a:rPr lang="en-GB" altLang="fr-FR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GB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6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892404" y="794730"/>
            <a:ext cx="4831884" cy="3971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783" tIns="44892" rIns="89783" bIns="44892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 smtClean="0">
              <a:ea typeface="+mn-ea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61039" y="5030416"/>
            <a:ext cx="5288316" cy="486491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67553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892404" y="794730"/>
            <a:ext cx="4831884" cy="3971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783" tIns="44892" rIns="89783" bIns="44892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 smtClean="0">
              <a:ea typeface="+mn-ea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661039" y="5030416"/>
            <a:ext cx="5288316" cy="4864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4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DC091F1-D94E-4D56-981B-3CEF01B5A76C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4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EE5C877-909E-4CAC-9656-F452577DBE5F}" type="slidenum">
              <a:rPr lang="en-GB" altLang="fr-F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jpeg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a typeface="ＭＳ Ｐゴシック" pitchFamily="64" charset="-128"/>
            </a:endParaRPr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2099-2BE4-4E5F-8AD1-B5E1793A8037}" type="datetime1">
              <a:rPr lang="fr-FR" smtClean="0"/>
              <a:t>19/11/2014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DC81-958B-4275-9EF3-1CBC9DCAC94D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366549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222F-CA03-4E97-8B48-05B2C4203A9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473477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7DBCC-53C7-4B4A-8B56-24DD974133B5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458074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B494-36FD-457F-A6B9-BAF3AA026319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176661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0D2-289A-4B52-A3C7-E8CAF9E1E87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301407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89CE866E-8E54-4CA6-9F09-4934D6C54019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35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078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605B-848B-4EB2-99E1-784911F3D78C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683225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6A18-03A7-41E4-B00C-0EF0016A8606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228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B371-620F-4AB9-9669-F54B1B793BE5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158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EC409-F883-4643-8947-C4C8F96188FD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98F7-4C41-4C8E-92DA-BA3FAAA331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1052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6007-512F-4B90-9F76-DD47170E704F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868078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5AC0-1FD5-45FA-9C4B-90E66E4463BD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35358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8AE5-5DD1-455E-A818-4ED6B6B2C3AA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48338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AA53-A575-4540-9F90-0135CCA1088C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47674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9C7C-0416-4461-AD8F-F40E153395A5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65526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3C60-5BD7-45D4-8888-FBD196ABF8B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874202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976E5-3A8F-4D1C-AA27-715A38EC2BED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383297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6B55-AA8F-45FE-ADB5-D12507E8343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22577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6D79-97E7-4F93-A52F-FF86FAC1CC56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218682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121CC494-56BD-4558-87F4-E6FA589C7438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3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6649-B537-4657-9CC1-84EAA46F8A04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8149-ECB7-46CA-8AA5-557D2FBB3CE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649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73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AFEF-F3D5-4145-883A-112F5B454F76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927215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1B36-463F-442B-99A4-6283E683C174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768823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AEAF-E6FA-4296-94AF-C13639C55D70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375437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AC07E-A6ED-4173-B57B-7550BA9912D2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675058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B830-B4F2-46C6-BCDD-8A4FD4843727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82891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AFE4-6F1B-419D-8CB1-C340F41E2C95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275322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4FD2-AF65-4FA3-96D4-3D1C8A82A1FB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779282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6F7C-FE9C-4307-ACAB-4DDA5C98BC54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43308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5884-AD0A-4151-996F-7EBE97C5188C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680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0EE9-556D-4485-8E07-4B0D15A0B23A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C285-78F2-4724-81D3-934A5CC206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220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6C5B-9134-437F-89E3-23A06120F29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640081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184-D4BA-476B-8882-0609F69ECF1A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358641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3D9F-3EEF-4380-80FA-BBBCC7EB584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400151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CC52D38C-2609-4FE2-8087-F9DB21209D4B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789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330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42F1-7261-4BC5-9544-48CAC81CB2AF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946983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41E8-BBBF-48FF-A68C-3B970CFAF1BD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482605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0E4E-20A3-45A3-803E-5EB6BE22B2B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560753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7195-8EB0-4BEA-A078-7F2DE2D5815E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06846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222C-F28D-42EA-9F34-D17118EC2704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1005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99E7-A536-42F4-A364-3C941941AA0E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4C09-0CB8-4F4A-BE3A-215B4E6F370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C77E-C143-46E3-86DA-AB863FDC0FEA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514087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E7B5-B027-478E-AE03-F6843614EA44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726432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8107-7D97-4161-9E42-0230D62AEB5C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519933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95AF-B7A5-431F-85F3-4ABEB218EE77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073446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6A20-0354-49EB-9484-68E371EED64C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86196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B5246-4730-4653-AF31-C1D6F70E9AE3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85413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8D70-77D7-40E2-B8A4-3577F7692770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448185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2BB74F1F-FD5E-4B20-8DD7-9B4D92068051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639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983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B7D0-6085-4FB3-8543-83D677F8246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7921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CF78-01B9-4EAE-8916-8ED46AFD7DAA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EADD-FDDB-4F77-9D7D-9AA08708E0F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8BAA-D880-4857-A421-F2E2FB867EC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480059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4B60-29AE-4340-BE89-4D399BA610B0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55762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3050-1428-4780-A2D5-948D9E86A0C5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401683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353B-3B17-4363-AAEB-5D77D8515E3A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247334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9688-1063-4BBD-8322-2384B5332E3E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862749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D733-3899-40F4-BD68-0811D6DD2E19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60185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E9D7-A50E-422E-933A-69C315591015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596910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4A1D-7CBD-498E-8452-C1B27289CAE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691351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B74D-D06E-4105-A291-CF9EB16868EC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378296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0241-40AD-4162-91D9-D5F6A875D2F5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2670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4FCC-9F19-496B-AD0A-4CAD0F425FBF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67E-4B4F-45F7-A28D-2BD9A01862F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DE1A-51EA-4F80-BFF9-049F9412F51F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00301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F21B64A8-BD9D-4893-A8CC-E44096530AE6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862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03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3BE53-D209-4EEB-84C0-116CE4E8C1B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860438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E44F-66D3-473D-A6CA-B1EBCF15978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296102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EFAE-E952-4973-90FD-803C24EEF77F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615930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39D8F-2B6C-4557-9566-6B75D9D65FED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280683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76CB-D058-4511-9B17-0DB30048640B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705157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BC35-177F-4837-BE7E-1F5345CE2A85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841514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44E8-253F-44F5-A49E-806D06EF608B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8488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0BE8-8D1F-412A-9184-7014335B6882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0BD7-C04D-48E7-91EC-88548948DF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0A07-7EB2-422C-BF6E-AD729B95CEA7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333809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6343-1D81-48BF-AA27-EA29FAB80D58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962682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CFAB-E90B-4CD2-9A61-A69321C8CB3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280350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0D82-2F43-42EF-954F-1A24C24E4B76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70433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18EF-3631-48AD-A4B7-04B69DD6F527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06241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9B72F39F-E41E-411A-A5C7-97BD59BCE74C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646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476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39D7-F99F-41F3-9D0B-87B21EDFE846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A9ADF-6F7C-4090-99A2-8FDC1F12A64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192805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76FB-1697-4EF8-B73D-2290DCF8D7B0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890B-E6D2-4730-9444-F28801520D3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195097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EDE4-DC02-428F-8613-D76F99646F82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E4EAE-7EC1-4DFE-BF72-A348D5FCFB8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0248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502E-CDF7-4FFE-9FF9-38C0B4CBE81F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97CC-909F-4962-8719-0520137CC5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6857-4D3A-4089-8D91-B7127FBE8297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A23-8AB6-4686-AE19-47A8ED3A9DB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913770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86C0E-EAC9-42A7-8C0E-BCFA4EE265DD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3DD5A-2A9B-4484-A9BE-6CD82B441B2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141477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17EC-CAFD-466B-9549-0D0EDBC9BAAC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FE6B1-9131-4EB7-9ECF-CD9A7D3E8FE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394964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527C-514A-48B3-84F8-5D533CC426EA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A3A0B-7DF8-4836-AD8A-107DEA2247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33411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1230-A801-49DA-85B8-5CBF249AA0C1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8DCE4-A984-4D85-976D-96709EE7208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552108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8C02-07E0-45E8-941F-B0A4DE065631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449FA-B270-42D4-A4EC-00843D69C01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948356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A935-EEDF-4703-929C-A75DA429B08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7310F-5E43-49E1-83D9-689A5432854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491863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EF1D-EFB4-4BF2-BEFE-11EDE020C290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F6AA1-AE23-43A6-A273-17EB9A57D33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844202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ABE1-CFA3-447A-B197-D43C396E0E15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63DE-51B8-42F2-A4C5-CEF3948B087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789454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0" y="122238"/>
            <a:ext cx="5629275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117600"/>
            <a:ext cx="8839200" cy="5305425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119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4490-7362-4BE2-8329-92439A72ECF9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FCCB-C030-4EAC-B06D-5F223007A86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60C4947B-2F24-42E9-B3C6-B7C38AC776AF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826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EAF-5F07-4778-B257-EB0AD7AE4B85}" type="datetime1">
              <a:rPr lang="fr-FR" smtClean="0"/>
              <a:t>19/11/2014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991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E9D8-C7D5-41AF-92BD-5E36119FC608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35D11-45D3-48CB-ACBF-D61A48EEC1DF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63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96CD-7EA2-426C-8121-0BD509E2CA86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FCDE1-CD73-4777-B6E2-31A798EE1829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283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86FB-B39B-4BC4-BBF1-C1FB18C50F29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E3C9F-FDC7-4EFF-B5AC-D3737F8CA82A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601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961053"/>
          </a:xfrm>
        </p:spPr>
        <p:txBody>
          <a:bodyPr anchor="ctr"/>
          <a:lstStyle>
            <a:lvl1pPr algn="ctr">
              <a:defRPr sz="2800" b="1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5E6-DD29-482E-B9A9-DD6C1B002FCE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D50F5-3D7D-4397-8E31-6920327D3484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5510" cy="944404"/>
          </a:xfrm>
          <a:prstGeom prst="rect">
            <a:avLst/>
          </a:prstGeom>
          <a:ln/>
        </p:spPr>
        <p:txBody>
          <a:bodyPr anchor="ctr"/>
          <a:lstStyle>
            <a:lvl1pPr marL="0" indent="0" algn="ctr">
              <a:defRPr sz="2800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08402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GB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EB530-B9E4-4F63-8BAC-9622AA1018F1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F416-0255-4767-A84D-237F45680C3B}" type="slidenum">
              <a:rPr lang="en-GB" altLang="fr-FR" smtClean="0">
                <a:solidFill>
                  <a:srgbClr val="000000"/>
                </a:solidFill>
              </a:rPr>
              <a:pPr/>
              <a:t>‹N°›</a:t>
            </a:fld>
            <a:endParaRPr lang="en-GB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404"/>
          </a:xfrm>
          <a:prstGeom prst="rect">
            <a:avLst/>
          </a:prstGeom>
          <a:ln/>
        </p:spPr>
        <p:txBody>
          <a:bodyPr anchor="ctr"/>
          <a:lstStyle>
            <a:lvl1pPr marL="0" indent="0">
              <a:defRPr sz="2800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5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FC61-5C0E-4C70-8E0D-1F5A5E3A5AFA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35D11-45D3-48CB-ACBF-D61A48EEC1DF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1332-F7EB-40AC-827D-D6D4B8A50463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FCDE1-CD73-4777-B6E2-31A798EE1829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3949-8576-4A27-91DA-1678C75CECF7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5B7C-B79E-469C-93A9-9B866D0F9CB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8627-BFC8-4C53-8F25-F42EA970DECB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E3C9F-FDC7-4EFF-B5AC-D3737F8CA82A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5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961053"/>
          </a:xfrm>
        </p:spPr>
        <p:txBody>
          <a:bodyPr anchor="ctr"/>
          <a:lstStyle>
            <a:lvl1pPr algn="ctr">
              <a:defRPr sz="2800" b="1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7C943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4A70-623D-43D0-ADF7-02BAA675817E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D50F5-3D7D-4397-8E31-6920327D3484}" type="slidenum">
              <a:rPr lang="en-GB" altLang="fr-FR">
                <a:solidFill>
                  <a:srgbClr val="000000"/>
                </a:solidFill>
              </a:rPr>
              <a:pPr/>
              <a:t>‹N°›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575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5510" cy="944404"/>
          </a:xfrm>
          <a:prstGeom prst="rect">
            <a:avLst/>
          </a:prstGeom>
          <a:ln/>
        </p:spPr>
        <p:txBody>
          <a:bodyPr anchor="ctr"/>
          <a:lstStyle>
            <a:lvl1pPr marL="0" indent="0" algn="ctr">
              <a:defRPr sz="2800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08402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05864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404"/>
          </a:xfrm>
          <a:prstGeom prst="rect">
            <a:avLst/>
          </a:prstGeom>
          <a:ln/>
        </p:spPr>
        <p:txBody>
          <a:bodyPr anchor="ctr"/>
          <a:lstStyle>
            <a:lvl1pPr marL="0" indent="0">
              <a:defRPr sz="2800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349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a typeface="ＭＳ Ｐゴシック" pitchFamily="64" charset="-128"/>
            </a:endParaRPr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9136872"/>
      </p:ext>
    </p:extLst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4232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21415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B72F-3FB1-4ED5-8427-2C2F21608DC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583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A375-721D-41BE-B30C-B710CC4E18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761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F81C-82C9-437A-9FBC-3434A06932E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CC26-6858-48B8-A969-D679045D6EB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5896-50C1-4A47-9ADB-82B267331B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642E-729B-4411-A01F-B7D8CC84A4A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867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2B2F-1B5D-46C4-9B82-974299C452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4387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FCFD-1BDB-4786-A263-856CF05FAC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84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1C6-6B22-4EE5-B4D1-BD8989DC10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377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200-6876-4033-B1A4-B58A9E6BE5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98F7-4C41-4C8E-92DA-BA3FAAA331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3614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E45E-62B2-41DA-B9A5-FB1052D0FD9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8149-ECB7-46CA-8AA5-557D2FBB3CE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2451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90AC-0AA7-4EF9-B58B-36CDA0EB8E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C285-78F2-4724-81D3-934A5CC206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1548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5510" cy="944404"/>
          </a:xfrm>
          <a:prstGeom prst="rect">
            <a:avLst/>
          </a:prstGeom>
          <a:ln/>
        </p:spPr>
        <p:txBody>
          <a:bodyPr anchor="ctr"/>
          <a:lstStyle>
            <a:lvl1pPr marL="0" indent="0" algn="ctr">
              <a:defRPr sz="2800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08402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GB" noProof="0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996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0" y="122238"/>
            <a:ext cx="5629275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117600"/>
            <a:ext cx="8839200" cy="530542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08646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CBE93-C5D2-4F60-BCC9-85B9313AEF2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A9ADF-6F7C-4090-99A2-8FDC1F12A64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20676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C869-1A2B-4283-B76E-6F2A144F0F5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3195-1299-42E1-ADD6-FE4753E46A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46F3-1973-49E4-B2CC-F05E7B13915D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A890B-E6D2-4730-9444-F28801520D3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6321657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9F0E-F8E0-4296-AEE8-C2CEED297EAF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E4EAE-7EC1-4DFE-BF72-A348D5FCFB8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698906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2EE7-84A4-497B-8F66-65486DD4FAA7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5A23-8AB6-4686-AE19-47A8ED3A9DB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6639329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5C19-813F-4531-952D-96D1F2D4DB6A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3DD5A-2A9B-4484-A9BE-6CD82B441B2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2220941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F1F3-76B1-4CBA-97E0-29AFAC37DDE6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FE6B1-9131-4EB7-9ECF-CD9A7D3E8FE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254576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1488-24D4-405F-B840-46E72B59BA7F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A3A0B-7DF8-4836-AD8A-107DEA2247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799603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9053-4316-4F46-8A35-13532ABD79AC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8DCE4-A984-4D85-976D-96709EE7208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993026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E4DD8-472A-4B8C-BE26-1F0BC1519E1D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449FA-B270-42D4-A4EC-00843D69C01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9427842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3041-C5EA-4E4A-8AFC-07F5E5B72F9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7310F-5E43-49E1-83D9-689A5432854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184323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1BFF-6045-4BA2-A28B-61133D2CB41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F6AA1-AE23-43A6-A273-17EB9A57D33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2428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4743-7647-460B-A355-2650983365D4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5DC0-5F9F-4A6D-891E-14701C8A5AF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50B4-014E-455D-A351-37813FF19935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63DE-51B8-42F2-A4C5-CEF3948B087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630588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0" y="122238"/>
            <a:ext cx="5629275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117600"/>
            <a:ext cx="8839200" cy="5305425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900038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F4CA6B16-F5FB-4B43-8C25-0C37B4549174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18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D4DC-C48F-4B40-B7CC-0E237F1CB0D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9365-FDC9-41C7-803B-C7ABF072ACE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95788" y="2603500"/>
            <a:ext cx="330676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1663" y="3716338"/>
            <a:ext cx="4113212" cy="1728787"/>
          </a:xfrm>
        </p:spPr>
        <p:txBody>
          <a:bodyPr/>
          <a:lstStyle>
            <a:lvl1pPr marL="0" indent="118110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0818CE-E953-4CD5-A6A0-7DB55FE70F64}" type="datetime1">
              <a:rPr lang="fr-FR" smtClean="0">
                <a:solidFill>
                  <a:srgbClr val="FFFFFF"/>
                </a:solidFill>
              </a:rPr>
              <a:t>19/11/2014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41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400D-9729-4605-BF4C-BDEB910E7B45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94B8-1009-4859-8293-DE22A0C46F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3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9E85-0291-4748-8E3E-2EA6DE498AA9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8989-8F82-4033-926A-7BBDAFCEEF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87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054C-34BC-4A63-A23B-8D515BA0E9C6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A462-86E2-4FCA-B5BD-31C154499B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2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0FE0-0880-4A19-8FB7-BF51A244F3D3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BE72-3C19-4BBB-BBF6-CEE6100ABD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5812-06D8-476B-BD25-A4FBE7116FF4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AF23-4E15-4BB5-BD12-B81521CF22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2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BA6-1C1C-4184-8438-7DFDE64B9F7F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4DCB5-7239-4670-8D6F-BEF2A03AC9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45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EF5F-7439-4C2A-8974-0417D8C18A07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49D1-DD48-46BC-83C9-92CB80BDC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71E0-4974-4287-A809-BBAFC40E10DD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CE4E-5561-4F69-8B9C-0E06A85D38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74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557CD-7759-4A4A-8788-0AE26FA2B977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1A5E-2FC4-43B8-AB3D-F8BD17F450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83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8BE5-9283-4CCC-9FCA-651C6D8C7191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6A0A-2A8D-485F-B2C0-AE176A7D37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4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429625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64FA-1079-4843-B502-DCCFF11CB182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53E6-CC93-44EA-8ED0-4EDA6952A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9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A126-0E80-4752-8D24-CEDE18C90A6B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0447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80918-5353-4044-903D-7EF49C8001B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3689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19DA-0B41-4FE9-BBD0-CD8AEA0E8A30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6822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C66E-D68E-484E-A5C5-AEDEEBF6E4D1}" type="datetime1">
              <a:rPr lang="fr-FR" smtClean="0"/>
              <a:t>19/11/2014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3E60-1EEB-4A04-9D36-2D70471DA6F4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54691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E898-5260-4DB8-A1CB-6236EE30C65D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27839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8F1E-A99D-42DF-B892-B24FA58C80DA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67381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C61C-8A05-4CDE-9723-8BCE06144ED7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49327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FC44-DFFA-46D6-AE90-E4730CA42FB9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30095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B859-4634-4A6B-AA0B-729AE526671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61078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8F99-5012-4A5E-BBC7-83AC3BB943A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4103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36CA-273F-4B94-B8C7-903F258F869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4850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1EDA-DD84-41EA-8006-0105602D1FBF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95518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F27118D6-D8E2-4311-8DFF-B4C4ED0DC77D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0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80BD-C166-4503-B142-B7A3D588B63A}" type="datetime1">
              <a:rPr lang="fr-FR" smtClean="0"/>
              <a:t>19/11/2014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4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A9F38-9A0B-4E17-829A-9EEB05544015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5464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F157-1B9D-47DC-8C1E-1D3B64BC3AD0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31005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EF3E-8E6D-4377-94B5-8A64C82F8D5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885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0F9C-06F5-430E-B942-F542D776306B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1438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D1C9-C68E-4075-B1C6-7D62F3360ADC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6305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A2D90-33BC-4345-8EFB-6CBA08E1EE89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29257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AB2A4-DC02-4817-A67E-8C246D319C47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14484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2E1F-9C8B-4128-B238-DA2D90E279A6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67989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2BF5-4F70-4D0F-A1B6-A413E4A72C0B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6499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F32C-5B7E-4715-931E-7223B66ADBAF}" type="datetime1">
              <a:rPr lang="fr-FR" smtClean="0"/>
              <a:t>19/11/2014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B5FF-4217-49FF-9950-F1FC926F65A6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09996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F8F42-60AF-425A-9D1E-86E7CDDBD17C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0043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AEA3-459A-4126-8562-4D0657A3E56C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80346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53CCD6A4-EB83-4855-92BD-8D35BF82739A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87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54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D382-CB25-4F0B-A291-63651F2DE6F6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33573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2567-8938-4CC2-ACA9-90450C07B40A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98111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4AFB-3EA8-42B8-B55B-8A006479CEA9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40485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24C64-83D1-4BF4-9BF7-2A51572E168B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89173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9C656-75E0-42B0-BE61-997D06DBE443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456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00A4-C4F0-4792-9120-7F290E7BF362}" type="datetime1">
              <a:rPr lang="fr-FR" smtClean="0"/>
              <a:t>19/11/2014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DA82-D15A-400E-9100-79E3267BA32C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77079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28CF-18EC-4951-BD08-C20398310010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83701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20F1-6567-41D1-AFAE-5579DDBA1642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90120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99FF-277C-422E-B327-CCDA2816ED98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47201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6E99-DB6F-474E-ADA2-1D63A72ADB1C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98507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7989-A89F-431B-98B3-3C6F7142B5C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29110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F920-3D54-49FF-ABA5-B508A2C33F73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85392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7D6CCE8C-A354-4695-98E6-5F03580AE6CF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49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13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7995-648B-4931-9CEA-4BB81AA02441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5261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DFAD-6F4B-4B17-9B98-F889CE9BA533}" type="datetime1">
              <a:rPr lang="fr-FR" smtClean="0"/>
              <a:t>19/11/2014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3C29-4C8E-46B7-B56C-6513836EF44D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00459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34D4-CF6C-426E-A0AC-44236DD347F5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57793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7E59-80D5-4CF6-8B6A-F82738656666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7560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2F43-22C8-4C1B-A319-0D0984FCE090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482639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9F77-6B7F-4A90-9A32-FFEFD456A076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64357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A84D-AACC-4E5A-96B0-6279DD6F520A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36841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6AD9-2D80-4A1A-A5FD-E3E8AF4FA03E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600AC-6E5B-4CDF-A2CD-359984C1433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70158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6006-B6B3-48D9-91A2-EE421BDEC252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A8E8-B7DE-453A-8DDD-D0FEB32B72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78384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49"/>
            <a:ext cx="5486400" cy="341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3632-DC75-4EC5-B5B2-3FED1CC6155C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5859-4121-4B8D-8EB4-45A86A5E83F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0774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8784-194B-40FC-B227-0F432F746BC1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A7109-B290-46CC-81FC-A3F89566A0E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0218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0AAB-8741-4983-96E3-3BA3D796B841}" type="datetime1">
              <a:rPr lang="fr-FR" smtClean="0"/>
              <a:t>19/11/2014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8518-3290-4ED3-B998-8082E812C5F9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8C097-E14D-4A97-A3FB-C692F6390C5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89219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D1E1EF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altLang="fr-FR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48174" y="1435100"/>
            <a:ext cx="4510525" cy="9366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457700" y="2492375"/>
            <a:ext cx="4495800" cy="3784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 baseline="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6B7409C4-EA70-4AE1-9AF4-9C3B31E80911}" type="datetime1">
              <a:rPr lang="fr-FR" smtClean="0"/>
              <a:t>19/11/2014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22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9063" y="160497"/>
            <a:ext cx="8901112" cy="944404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21764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337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/>
            </a:lvl1pPr>
            <a:lvl2pPr>
              <a:buClr>
                <a:srgbClr val="94133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93C2-04D8-440E-BE3D-68B0B8A0E00F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A13C-9E42-4E41-843D-1436540E36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69717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4C57-8E86-4F6E-81DB-6A57635E67C0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7BAF5-ECE9-484E-B52B-E6539456FF3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344868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92E5-063D-4D50-88E1-E904ADBF4E7F}" type="datetime1">
              <a:rPr lang="fr-FR" smtClean="0"/>
              <a:t>19/11/2014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C682-41F9-4D71-B8D3-981D8A18630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945300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F803-8963-4BBB-928B-7125A9DA408D}" type="datetime1">
              <a:rPr lang="fr-FR" smtClean="0"/>
              <a:t>19/11/2014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A46BE-1440-49B4-8005-E9E5B9855C8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72582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17CD-AB89-4142-B7EC-7299CFDC5A35}" type="datetime1">
              <a:rPr lang="fr-FR" smtClean="0"/>
              <a:t>19/11/2014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5D06B-FF59-441B-AE44-3FACDA70276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58307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4C79-0B9A-46B2-A9FE-FF50E8C33E8B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FAD1-933B-4E5A-8548-E3948D971F1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709919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928D6-F621-4E96-9F91-E81B48298624}" type="datetime1">
              <a:rPr lang="fr-FR" smtClean="0"/>
              <a:t>19/11/2014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E6A4C-F9C9-4BED-BE1F-7ECD5F34FA2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9011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Relationship Id="rId9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0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1.xml"/><Relationship Id="rId9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5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AA6EA1-0491-45F0-8C10-FBBCB27D01E9}" type="datetime1">
              <a:rPr lang="fr-FR" smtClean="0"/>
              <a:t>19/11/2014</a:t>
            </a:fld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67944" y="6538912"/>
            <a:ext cx="1879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6" name="Picture 56" descr="logo_bot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58" r:id="rId11"/>
    <p:sldLayoutId id="2147483759" r:id="rId12"/>
    <p:sldLayoutId id="214748376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1B931D1-3B72-468F-A3E1-6752AC95A9F6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7D8D0E-323C-4AFF-9DD3-08C3A10FED7B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1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9795D5B-D5EA-412D-92FF-0CB63CEF5BA3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9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0178458-6AFB-4CA1-B2D2-CFD33138168F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6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B8A6BBA-CAA2-4829-A087-B71E7DA0C642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2CB626C-6006-41AB-BACD-571CA92DC76A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29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7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Italic (24pts)</a:t>
            </a:r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D853E5B-69EE-4012-89E5-3B253B4811D3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C31F416-0255-4767-A84D-237F45680C3B}" type="slidenum">
              <a:rPr lang="en-GB" altLang="fr-FR" smtClean="0">
                <a:solidFill>
                  <a:srgbClr val="000000"/>
                </a:solidFill>
              </a:rPr>
              <a:pPr/>
              <a:t>‹N°›</a:t>
            </a:fld>
            <a:endParaRPr lang="en-GB" altLang="fr-FR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56" descr="logo_bot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>
            <a:fillRect/>
          </a:stretch>
        </p:blipFill>
        <p:spPr bwMode="auto">
          <a:xfrm>
            <a:off x="4259263" y="6510338"/>
            <a:ext cx="625475" cy="361950"/>
          </a:xfrm>
          <a:prstGeom prst="rect">
            <a:avLst/>
          </a:prstGeom>
          <a:solidFill>
            <a:srgbClr val="941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8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Italic (24pts)</a:t>
            </a:r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EE2F342-C0E5-4182-9857-19BAEFA132F8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C31F416-0255-4767-A84D-237F45680C3B}" type="slidenum">
              <a:rPr lang="en-GB" altLang="fr-FR" smtClean="0">
                <a:solidFill>
                  <a:srgbClr val="000000"/>
                </a:solidFill>
              </a:rPr>
              <a:pPr/>
              <a:t>‹N°›</a:t>
            </a:fld>
            <a:endParaRPr lang="en-GB" altLang="fr-FR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56" descr="logo_bot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>
            <a:fillRect/>
          </a:stretch>
        </p:blipFill>
        <p:spPr bwMode="auto">
          <a:xfrm>
            <a:off x="4259263" y="6510338"/>
            <a:ext cx="625475" cy="361950"/>
          </a:xfrm>
          <a:prstGeom prst="rect">
            <a:avLst/>
          </a:prstGeom>
          <a:solidFill>
            <a:srgbClr val="941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89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E383E6-28FB-424C-932C-4569239C06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56" descr="logo_bot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046F352-7BB4-45EA-98D9-1723048570B8}" type="datetime1">
              <a:rPr lang="fr-FR" smtClean="0"/>
              <a:t>19/11/2014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2CB626C-6006-41AB-BACD-571CA92DC76A}" type="slidenum">
              <a:rPr lang="en-GB" altLang="fr-FR" smtClean="0"/>
              <a:pPr/>
              <a:t>‹N°›</a:t>
            </a:fld>
            <a:endParaRPr lang="en-GB" altLang="fr-FR" smtClean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8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fld id="{7A0CCF16-7D8B-4ECB-A7CE-F170E357CAE8}" type="datetime1">
              <a:rPr lang="fr-FR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fld id="{69AE2043-0C98-4DD6-8A11-FB28A306C7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7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6" descr="logo_bo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Verdana Bold (30pts)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Verdana Italic (24pts)</a:t>
            </a:r>
            <a:endParaRPr lang="en-GB" smtClean="0"/>
          </a:p>
          <a:p>
            <a:pPr lvl="1"/>
            <a:r>
              <a:rPr lang="en-GB" smtClean="0"/>
              <a:t>Verdana Bold (20pts)</a:t>
            </a:r>
          </a:p>
          <a:p>
            <a:pPr lvl="2"/>
            <a:r>
              <a:rPr lang="en-GB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1E99FFF-26F3-46DF-938E-61D711D9F1DC}" type="datetime1">
              <a:rPr lang="fr-FR" smtClean="0">
                <a:solidFill>
                  <a:srgbClr val="000000"/>
                </a:solidFill>
              </a:rPr>
              <a:t>19/11/2014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861038-AB3E-41B9-A616-13A0D37579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43" descr="logo_bot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1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4382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4870C4-4C71-4A6B-8865-05ADC32606A9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36674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8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252B44D-34FB-46D8-B3F5-6AB9547AD10E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2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7D3051B-4691-483A-B552-DBB4C612B6F4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9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86F5757-A4E2-4ECF-98A5-BFF80BAE53BB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6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815E635-6B3A-4BC7-AC47-8B20B1D4FD75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38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Verdana Bold (30pts)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Verdana Italic (24pts)</a:t>
            </a:r>
            <a:endParaRPr lang="en-GB" altLang="fr-FR" smtClean="0"/>
          </a:p>
          <a:p>
            <a:pPr lvl="1"/>
            <a:r>
              <a:rPr lang="en-GB" altLang="fr-FR" smtClean="0"/>
              <a:t>Verdana Bold (20pts)</a:t>
            </a:r>
          </a:p>
          <a:p>
            <a:pPr lvl="2"/>
            <a:r>
              <a:rPr lang="en-GB" altLang="fr-FR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D709C6-8A02-41EE-AA62-A829CE148BCA}" type="datetime1">
              <a:rPr lang="fr-FR" smtClean="0">
                <a:ea typeface="+mn-ea"/>
              </a:rPr>
              <a:t>19/11/2014</a:t>
            </a:fld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D153ADE-ED57-4F21-8BA4-6E1A96FA2E57}" type="slidenum">
              <a:rPr lang="en-GB" altLang="fr-FR" smtClean="0">
                <a:ea typeface="+mn-ea"/>
              </a:rPr>
              <a:pPr/>
              <a:t>‹N°›</a:t>
            </a:fld>
            <a:endParaRPr lang="en-GB" altLang="fr-FR" smtClean="0"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840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4" name="Picture 56" descr="logo_bot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10" descr="logo_ce-eac-neg-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707904" y="347241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2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181100" indent="-1181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1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1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1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calls/h2020-msca-itn-2015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6.xml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opportunities/h2020/calls/h2020-msca-itn-2015.html" TargetMode="External"/><Relationship Id="rId1" Type="http://schemas.openxmlformats.org/officeDocument/2006/relationships/slideLayout" Target="../slideLayouts/slideLayout2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" y="2636912"/>
            <a:ext cx="8445500" cy="2592388"/>
          </a:xfrm>
        </p:spPr>
        <p:txBody>
          <a:bodyPr/>
          <a:lstStyle/>
          <a:p>
            <a:pPr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sz="3600" b="1" dirty="0" smtClean="0">
                <a:solidFill>
                  <a:srgbClr val="0F5494"/>
                </a:solidFill>
              </a:rPr>
              <a:t>Horizon 2020</a:t>
            </a:r>
            <a:br>
              <a:rPr lang="en-GB" sz="3600" b="1" dirty="0" smtClean="0">
                <a:solidFill>
                  <a:srgbClr val="0F5494"/>
                </a:solidFill>
              </a:rPr>
            </a:br>
            <a:r>
              <a:rPr lang="en-GB" sz="3600" i="1" dirty="0" smtClean="0">
                <a:solidFill>
                  <a:srgbClr val="C00000"/>
                </a:solidFill>
              </a:rPr>
              <a:t/>
            </a:r>
            <a:br>
              <a:rPr lang="en-GB" sz="3600" i="1" dirty="0" smtClean="0">
                <a:solidFill>
                  <a:srgbClr val="C00000"/>
                </a:solidFill>
              </a:rPr>
            </a:br>
            <a:r>
              <a:rPr lang="en-GB" sz="3600" i="1" dirty="0" smtClean="0">
                <a:solidFill>
                  <a:srgbClr val="C00000"/>
                </a:solidFill>
              </a:rPr>
              <a:t>Marie Skłodowska-Curie Actions</a:t>
            </a:r>
            <a:endParaRPr lang="en-GB" sz="3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68638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ITN : Innovative Training Networks</a:t>
            </a:r>
            <a:endParaRPr lang="en-GB" sz="3600" b="1" dirty="0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495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069975" y="2219325"/>
            <a:ext cx="72818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endParaRPr lang="fr-BE" b="1" dirty="0"/>
          </a:p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r>
              <a:rPr lang="fr-BE" b="1" dirty="0" smtClean="0"/>
              <a:t>Type of Instrument </a:t>
            </a:r>
            <a:endParaRPr lang="fr-BE" b="1" dirty="0"/>
          </a:p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endParaRPr lang="fr-BE" b="1" dirty="0"/>
          </a:p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r>
              <a:rPr lang="fr-BE" b="1" dirty="0" err="1"/>
              <a:t>Topic</a:t>
            </a:r>
            <a:r>
              <a:rPr lang="fr-BE" b="1" dirty="0"/>
              <a:t>/Objectives</a:t>
            </a:r>
            <a:endParaRPr lang="en-GB" b="1" dirty="0"/>
          </a:p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endParaRPr lang="fr-BE" b="1" dirty="0"/>
          </a:p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r>
              <a:rPr lang="fr-BE" b="1" dirty="0"/>
              <a:t>Consortium</a:t>
            </a:r>
          </a:p>
          <a:p>
            <a:pPr marL="342900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endParaRPr lang="fr-BE" sz="1800" b="1" dirty="0"/>
          </a:p>
          <a:p>
            <a:pPr marL="800100" lvl="1" indent="-342900"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charset="0"/>
              <a:buChar char="•"/>
              <a:defRPr/>
            </a:pPr>
            <a:endParaRPr lang="en-GB" sz="19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591" y="1772816"/>
            <a:ext cx="8707437" cy="62865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defTabSz="457200">
              <a:defRPr/>
            </a:pP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From</a:t>
            </a:r>
            <a:r>
              <a:rPr lang="fr-BE" sz="2400" dirty="0" smtClean="0"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policy</a:t>
            </a:r>
            <a:r>
              <a:rPr lang="fr-BE" sz="2400" dirty="0" smtClean="0">
                <a:ea typeface="ＭＳ Ｐゴシック" pitchFamily="34" charset="-128"/>
                <a:cs typeface="Arial" panose="020B0604020202020204" pitchFamily="34" charset="0"/>
              </a:rPr>
              <a:t> objectives to a </a:t>
            </a: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concrete</a:t>
            </a:r>
            <a:r>
              <a:rPr lang="fr-BE" sz="2400" dirty="0" smtClean="0"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proposal</a:t>
            </a:r>
            <a:endParaRPr lang="en-GB" sz="2400" dirty="0" smtClean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248025"/>
            <a:ext cx="13779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 bwMode="auto">
          <a:xfrm>
            <a:off x="723900" y="2019300"/>
            <a:ext cx="8153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fr-BE" sz="6000" kern="0" dirty="0" smtClean="0">
                <a:solidFill>
                  <a:srgbClr val="84095B"/>
                </a:solidFill>
              </a:rPr>
              <a:t/>
            </a:r>
            <a:br>
              <a:rPr lang="fr-BE" sz="6000" kern="0" dirty="0" smtClean="0">
                <a:solidFill>
                  <a:srgbClr val="84095B"/>
                </a:solidFill>
              </a:rPr>
            </a:br>
            <a:endParaRPr lang="fr-BE" sz="6000" kern="0" dirty="0" smtClean="0">
              <a:solidFill>
                <a:srgbClr val="84095B"/>
              </a:solidFill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 bwMode="auto">
          <a:xfrm>
            <a:off x="147638" y="1930400"/>
            <a:ext cx="8850312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r>
              <a:rPr lang="en-GB" sz="2800" b="1" i="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</a:rPr>
              <a:t>EVALUATION CRITERIA</a:t>
            </a:r>
          </a:p>
          <a:p>
            <a:pPr algn="ctr">
              <a:buClr>
                <a:prstClr val="white"/>
              </a:buClr>
            </a:pPr>
            <a:r>
              <a:rPr lang="en-GB" sz="2800" b="1" i="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</a:rPr>
              <a:t>Example  ITN  </a:t>
            </a:r>
            <a:endParaRPr lang="en-GB" altLang="fr-FR" sz="280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98"/>
          <p:cNvGraphicFramePr>
            <a:graphicFrameLocks noGrp="1"/>
          </p:cNvGraphicFramePr>
          <p:nvPr/>
        </p:nvGraphicFramePr>
        <p:xfrm>
          <a:off x="619125" y="2490788"/>
          <a:ext cx="7731125" cy="3051176"/>
        </p:xfrm>
        <a:graphic>
          <a:graphicData uri="http://schemas.openxmlformats.org/drawingml/2006/table">
            <a:tbl>
              <a:tblPr/>
              <a:tblGrid>
                <a:gridCol w="2996669"/>
                <a:gridCol w="1603212"/>
                <a:gridCol w="1542531"/>
                <a:gridCol w="1588713"/>
              </a:tblGrid>
              <a:tr h="93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Award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Criterion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Threshold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Weight</a:t>
                      </a: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Priority </a:t>
                      </a:r>
                      <a:b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if ex-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aequo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Excellence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Implementation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</a:rPr>
                        <a:t>70%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+mn-lt"/>
                      </a:endParaRPr>
                    </a:p>
                  </a:txBody>
                  <a:tcPr marL="72003" marR="72003" marT="35946" marB="359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85162" cy="574675"/>
          </a:xfrm>
        </p:spPr>
        <p:txBody>
          <a:bodyPr/>
          <a:lstStyle/>
          <a:p>
            <a:pPr>
              <a:defRPr/>
            </a:pPr>
            <a:r>
              <a:rPr lang="en-GB" sz="2800" b="1" dirty="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Overview of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25474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793750" y="2012950"/>
            <a:ext cx="7288213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800" b="1" dirty="0" err="1"/>
              <a:t>Quality</a:t>
            </a:r>
            <a:r>
              <a:rPr lang="fr-BE" sz="1800" b="1" dirty="0"/>
              <a:t>, </a:t>
            </a:r>
            <a:r>
              <a:rPr lang="fr-BE" sz="1800" b="1" dirty="0" err="1"/>
              <a:t>innovative</a:t>
            </a:r>
            <a:r>
              <a:rPr lang="fr-BE" sz="1800" b="1" dirty="0"/>
              <a:t> aspects and </a:t>
            </a:r>
            <a:r>
              <a:rPr lang="fr-BE" sz="1800" b="1" dirty="0" err="1"/>
              <a:t>credibility</a:t>
            </a:r>
            <a:r>
              <a:rPr lang="fr-BE" sz="1800" b="1" dirty="0"/>
              <a:t> of the </a:t>
            </a:r>
            <a:r>
              <a:rPr lang="fr-BE" sz="1800" b="1" dirty="0" err="1"/>
              <a:t>research</a:t>
            </a:r>
            <a:r>
              <a:rPr lang="fr-BE" sz="1800" b="1" dirty="0"/>
              <a:t> programme </a:t>
            </a:r>
            <a:r>
              <a:rPr lang="fr-BE" sz="1800" dirty="0"/>
              <a:t>(</a:t>
            </a:r>
            <a:r>
              <a:rPr lang="fr-BE" sz="1800" dirty="0" err="1"/>
              <a:t>including</a:t>
            </a:r>
            <a:r>
              <a:rPr lang="fr-BE" sz="1800" dirty="0"/>
              <a:t> inter/</a:t>
            </a:r>
            <a:r>
              <a:rPr lang="fr-BE" sz="1800" dirty="0" err="1"/>
              <a:t>multidisciplinary</a:t>
            </a:r>
            <a:r>
              <a:rPr lang="fr-BE" sz="1800" dirty="0"/>
              <a:t> and </a:t>
            </a:r>
            <a:r>
              <a:rPr lang="fr-BE" sz="1800" dirty="0" err="1"/>
              <a:t>intersectoral</a:t>
            </a:r>
            <a:r>
              <a:rPr lang="fr-BE" sz="1800" dirty="0"/>
              <a:t> aspects)</a:t>
            </a:r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en-GB" sz="18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800" b="1" dirty="0"/>
              <a:t>Quality and innovative aspects of the training programme </a:t>
            </a:r>
            <a:r>
              <a:rPr lang="fr-BE" sz="1800" dirty="0"/>
              <a:t>(including transferable skills, inter/multidisciplinary and intersectoral aspects)</a:t>
            </a:r>
          </a:p>
          <a:p>
            <a:pPr marL="0" lvl="1" eaLnBrk="0" hangingPunct="0">
              <a:lnSpc>
                <a:spcPct val="115000"/>
              </a:lnSpc>
              <a:buClr>
                <a:srgbClr val="990033"/>
              </a:buClr>
              <a:defRPr/>
            </a:pPr>
            <a:endParaRPr lang="en-GB" sz="18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en-GB" sz="1800" b="1" dirty="0"/>
              <a:t>Quality of the supervision </a:t>
            </a:r>
            <a:r>
              <a:rPr lang="en-GB" sz="1800" dirty="0"/>
              <a:t>(including mandatory joint supervision for EID and EJD projects)</a:t>
            </a:r>
          </a:p>
          <a:p>
            <a:pPr marL="0" lvl="1" eaLnBrk="0" hangingPunct="0">
              <a:lnSpc>
                <a:spcPct val="115000"/>
              </a:lnSpc>
              <a:buClr>
                <a:srgbClr val="990033"/>
              </a:buClr>
              <a:defRPr/>
            </a:pPr>
            <a:endParaRPr lang="en-GB" sz="18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en-GB" sz="1800" b="1" dirty="0"/>
              <a:t>Quality of the proposed interaction between the participating organisations</a:t>
            </a:r>
          </a:p>
          <a:p>
            <a:pPr lvl="1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defRPr/>
            </a:pPr>
            <a:endParaRPr lang="en-GB" sz="1800" dirty="0">
              <a:ea typeface="ＭＳ Ｐゴシック"/>
              <a:cs typeface="ＭＳ Ｐゴシック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9738" y="1303338"/>
            <a:ext cx="8161337" cy="574675"/>
          </a:xfrm>
        </p:spPr>
        <p:txBody>
          <a:bodyPr/>
          <a:lstStyle/>
          <a:p>
            <a:pPr algn="l">
              <a:defRPr/>
            </a:pPr>
            <a:r>
              <a:rPr lang="en-GB" sz="2800" kern="1200" dirty="0" smtClean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2800" b="1" dirty="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EXCELLENCE</a:t>
            </a:r>
          </a:p>
        </p:txBody>
      </p:sp>
      <p:pic>
        <p:nvPicPr>
          <p:cNvPr id="5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0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531813" y="1754187"/>
            <a:ext cx="79025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fr-BE" sz="1700" b="1" dirty="0" smtClean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700" b="1" dirty="0" err="1" smtClean="0"/>
              <a:t>Enhancing</a:t>
            </a:r>
            <a:r>
              <a:rPr lang="fr-BE" sz="1700" b="1" dirty="0" smtClean="0"/>
              <a:t> </a:t>
            </a:r>
            <a:r>
              <a:rPr lang="fr-BE" sz="1700" b="1" dirty="0" err="1"/>
              <a:t>research</a:t>
            </a:r>
            <a:r>
              <a:rPr lang="fr-BE" sz="1700" b="1" dirty="0"/>
              <a:t>- and innovation-</a:t>
            </a:r>
            <a:r>
              <a:rPr lang="fr-BE" sz="1700" b="1" dirty="0" err="1"/>
              <a:t>related</a:t>
            </a:r>
            <a:r>
              <a:rPr lang="fr-BE" sz="1700" b="1" dirty="0"/>
              <a:t> </a:t>
            </a:r>
            <a:r>
              <a:rPr lang="fr-BE" sz="1700" b="1" dirty="0" err="1"/>
              <a:t>human</a:t>
            </a:r>
            <a:r>
              <a:rPr lang="fr-BE" sz="1700" b="1" dirty="0"/>
              <a:t> </a:t>
            </a:r>
            <a:r>
              <a:rPr lang="fr-BE" sz="1700" b="1" dirty="0" err="1"/>
              <a:t>resources</a:t>
            </a:r>
            <a:r>
              <a:rPr lang="fr-BE" sz="1700" b="1" dirty="0"/>
              <a:t>, </a:t>
            </a:r>
            <a:r>
              <a:rPr lang="fr-BE" sz="1700" b="1" dirty="0" err="1"/>
              <a:t>skills</a:t>
            </a:r>
            <a:r>
              <a:rPr lang="fr-BE" sz="1700" b="1" dirty="0"/>
              <a:t>, and </a:t>
            </a:r>
            <a:r>
              <a:rPr lang="fr-BE" sz="1700" b="1" dirty="0" err="1"/>
              <a:t>working</a:t>
            </a:r>
            <a:r>
              <a:rPr lang="fr-BE" sz="1700" b="1" dirty="0"/>
              <a:t> conditions to </a:t>
            </a:r>
            <a:r>
              <a:rPr lang="fr-BE" sz="1700" b="1" dirty="0" err="1"/>
              <a:t>realise</a:t>
            </a:r>
            <a:r>
              <a:rPr lang="fr-BE" sz="1700" b="1" dirty="0"/>
              <a:t> the </a:t>
            </a:r>
            <a:r>
              <a:rPr lang="fr-BE" sz="1700" b="1" dirty="0" err="1"/>
              <a:t>potential</a:t>
            </a:r>
            <a:r>
              <a:rPr lang="fr-BE" sz="1700" b="1" dirty="0"/>
              <a:t> of </a:t>
            </a:r>
            <a:r>
              <a:rPr lang="fr-BE" sz="1700" b="1" dirty="0" err="1"/>
              <a:t>individuals</a:t>
            </a:r>
            <a:r>
              <a:rPr lang="fr-BE" sz="1700" b="1" dirty="0"/>
              <a:t> and to </a:t>
            </a:r>
            <a:r>
              <a:rPr lang="fr-BE" sz="1700" b="1" dirty="0" err="1"/>
              <a:t>provide</a:t>
            </a:r>
            <a:r>
              <a:rPr lang="fr-BE" sz="1700" b="1" dirty="0"/>
              <a:t> new </a:t>
            </a:r>
            <a:r>
              <a:rPr lang="fr-BE" sz="1700" b="1" dirty="0" err="1"/>
              <a:t>career</a:t>
            </a:r>
            <a:r>
              <a:rPr lang="fr-BE" sz="1700" b="1" dirty="0"/>
              <a:t> perspectives</a:t>
            </a:r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en-GB" sz="10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700" b="1" dirty="0"/>
              <a:t>Contribution to structuring doctoral/early-stage research training at the European level and to strengthening European innovation capacity, including the potential for</a:t>
            </a:r>
            <a:r>
              <a:rPr lang="fr-BE" sz="1700" dirty="0"/>
              <a:t>:</a:t>
            </a:r>
            <a:br>
              <a:rPr lang="fr-BE" sz="1700" dirty="0"/>
            </a:br>
            <a:r>
              <a:rPr lang="fr-BE" sz="1700" dirty="0"/>
              <a:t>a) meaningful contribution of the non-academic sector to the doctoral/research training, as appropriate to the implementation mode and research field</a:t>
            </a:r>
            <a:br>
              <a:rPr lang="fr-BE" sz="1700" dirty="0"/>
            </a:br>
            <a:r>
              <a:rPr lang="fr-BE" sz="1700" dirty="0"/>
              <a:t>b) developing sustainable joint doctoral degree structures (for EJD projects only)</a:t>
            </a:r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en-GB" sz="10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en-GB" sz="1700" b="1" dirty="0"/>
              <a:t>Effectiveness of the proposed measures for communication and dissemination of results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9738" y="1303338"/>
            <a:ext cx="8386762" cy="574675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GB" sz="2800" b="1" dirty="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IMPACT</a:t>
            </a: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752475" y="1843088"/>
            <a:ext cx="785018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700" b="1" dirty="0" err="1"/>
              <a:t>Overall</a:t>
            </a:r>
            <a:r>
              <a:rPr lang="fr-BE" sz="1700" b="1" dirty="0"/>
              <a:t> </a:t>
            </a:r>
            <a:r>
              <a:rPr lang="fr-BE" sz="1700" b="1" dirty="0" err="1"/>
              <a:t>coherence</a:t>
            </a:r>
            <a:r>
              <a:rPr lang="fr-BE" sz="1700" b="1" dirty="0"/>
              <a:t> and </a:t>
            </a:r>
            <a:r>
              <a:rPr lang="fr-BE" sz="1700" b="1" dirty="0" err="1"/>
              <a:t>effectiveness</a:t>
            </a:r>
            <a:r>
              <a:rPr lang="fr-BE" sz="1700" b="1" dirty="0"/>
              <a:t> of the </a:t>
            </a:r>
            <a:r>
              <a:rPr lang="fr-BE" sz="1700" b="1" dirty="0" err="1"/>
              <a:t>work</a:t>
            </a:r>
            <a:r>
              <a:rPr lang="fr-BE" sz="1700" b="1" dirty="0"/>
              <a:t> plan</a:t>
            </a:r>
            <a:r>
              <a:rPr lang="fr-BE" sz="1700" dirty="0"/>
              <a:t>, </a:t>
            </a:r>
            <a:r>
              <a:rPr lang="fr-BE" sz="1700" dirty="0" err="1"/>
              <a:t>including</a:t>
            </a:r>
            <a:r>
              <a:rPr lang="fr-BE" sz="1700" dirty="0"/>
              <a:t> </a:t>
            </a:r>
            <a:r>
              <a:rPr lang="fr-BE" sz="1700" dirty="0" err="1"/>
              <a:t>appropriateness</a:t>
            </a:r>
            <a:r>
              <a:rPr lang="fr-BE" sz="1700" dirty="0"/>
              <a:t> of the allocation of </a:t>
            </a:r>
            <a:r>
              <a:rPr lang="fr-BE" sz="1700" dirty="0" err="1"/>
              <a:t>tasks</a:t>
            </a:r>
            <a:r>
              <a:rPr lang="fr-BE" sz="1700" dirty="0"/>
              <a:t> and </a:t>
            </a:r>
            <a:r>
              <a:rPr lang="fr-BE" sz="1700" dirty="0" err="1"/>
              <a:t>resources</a:t>
            </a:r>
            <a:r>
              <a:rPr lang="fr-BE" sz="1700" dirty="0"/>
              <a:t> (</a:t>
            </a:r>
            <a:r>
              <a:rPr lang="fr-BE" sz="1700" dirty="0" err="1"/>
              <a:t>including</a:t>
            </a:r>
            <a:r>
              <a:rPr lang="fr-BE" sz="1700" dirty="0"/>
              <a:t> </a:t>
            </a:r>
            <a:r>
              <a:rPr lang="fr-BE" sz="1700" dirty="0" err="1"/>
              <a:t>awarding</a:t>
            </a:r>
            <a:r>
              <a:rPr lang="fr-BE" sz="1700" dirty="0"/>
              <a:t> of the doctoral </a:t>
            </a:r>
            <a:r>
              <a:rPr lang="fr-BE" sz="1700" dirty="0" err="1"/>
              <a:t>degrees</a:t>
            </a:r>
            <a:r>
              <a:rPr lang="fr-BE" sz="1700" dirty="0"/>
              <a:t> for EID and EJD </a:t>
            </a:r>
            <a:r>
              <a:rPr lang="fr-BE" sz="1700" dirty="0" err="1"/>
              <a:t>projects</a:t>
            </a:r>
            <a:r>
              <a:rPr lang="fr-BE" sz="1700" dirty="0"/>
              <a:t>)</a:t>
            </a:r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en-GB" sz="17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700" b="1" dirty="0" err="1"/>
              <a:t>Appropriateness</a:t>
            </a:r>
            <a:r>
              <a:rPr lang="fr-BE" sz="1700" b="1" dirty="0"/>
              <a:t> of the management structures and </a:t>
            </a:r>
            <a:r>
              <a:rPr lang="fr-BE" sz="1700" b="1" dirty="0" err="1"/>
              <a:t>procedures</a:t>
            </a:r>
            <a:r>
              <a:rPr lang="fr-BE" sz="1700" dirty="0"/>
              <a:t>, </a:t>
            </a:r>
            <a:r>
              <a:rPr lang="fr-BE" sz="1700" dirty="0" err="1"/>
              <a:t>including</a:t>
            </a:r>
            <a:r>
              <a:rPr lang="fr-BE" sz="1700" dirty="0"/>
              <a:t> </a:t>
            </a:r>
            <a:r>
              <a:rPr lang="fr-BE" sz="1700" dirty="0" err="1"/>
              <a:t>quality</a:t>
            </a:r>
            <a:r>
              <a:rPr lang="fr-BE" sz="1700" dirty="0"/>
              <a:t> management and </a:t>
            </a:r>
            <a:r>
              <a:rPr lang="fr-BE" sz="1700" dirty="0" err="1"/>
              <a:t>risk</a:t>
            </a:r>
            <a:r>
              <a:rPr lang="fr-BE" sz="1700" dirty="0"/>
              <a:t> management (</a:t>
            </a:r>
            <a:r>
              <a:rPr lang="fr-BE" sz="1700" dirty="0" err="1"/>
              <a:t>with</a:t>
            </a:r>
            <a:r>
              <a:rPr lang="fr-BE" sz="1700" dirty="0"/>
              <a:t> a </a:t>
            </a:r>
            <a:r>
              <a:rPr lang="fr-BE" sz="1700" dirty="0" err="1"/>
              <a:t>mandatory</a:t>
            </a:r>
            <a:r>
              <a:rPr lang="fr-BE" sz="1700" dirty="0"/>
              <a:t> joint </a:t>
            </a:r>
            <a:r>
              <a:rPr lang="fr-BE" sz="1700" dirty="0" err="1"/>
              <a:t>governing</a:t>
            </a:r>
            <a:r>
              <a:rPr lang="fr-BE" sz="1700" dirty="0"/>
              <a:t> structure for EID and EJD </a:t>
            </a:r>
            <a:r>
              <a:rPr lang="fr-BE" sz="1700" dirty="0" err="1"/>
              <a:t>projects</a:t>
            </a:r>
            <a:r>
              <a:rPr lang="fr-BE" sz="1700" dirty="0"/>
              <a:t>)</a:t>
            </a:r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en-GB" sz="17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en-GB" sz="1700" b="1" dirty="0"/>
              <a:t>Appropriateness of the infrastructure of the participating organisations</a:t>
            </a:r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endParaRPr lang="en-GB" sz="1700" dirty="0"/>
          </a:p>
          <a:p>
            <a:pPr marL="363538" lvl="1" indent="-363538" eaLnBrk="0" hangingPunct="0">
              <a:lnSpc>
                <a:spcPct val="115000"/>
              </a:lnSpc>
              <a:buClr>
                <a:srgbClr val="990033"/>
              </a:buClr>
              <a:buFont typeface="Wingdings" panose="05000000000000000000" pitchFamily="2" charset="2"/>
              <a:buChar char="q"/>
              <a:defRPr/>
            </a:pPr>
            <a:r>
              <a:rPr lang="fr-BE" sz="1700" b="1" dirty="0" err="1"/>
              <a:t>Competences</a:t>
            </a:r>
            <a:r>
              <a:rPr lang="fr-BE" sz="1700" b="1" dirty="0"/>
              <a:t>, </a:t>
            </a:r>
            <a:r>
              <a:rPr lang="fr-BE" sz="1700" b="1" dirty="0" err="1"/>
              <a:t>experience</a:t>
            </a:r>
            <a:r>
              <a:rPr lang="fr-BE" sz="1700" b="1" dirty="0"/>
              <a:t> and </a:t>
            </a:r>
            <a:r>
              <a:rPr lang="fr-BE" sz="1700" b="1" dirty="0" err="1"/>
              <a:t>complementarity</a:t>
            </a:r>
            <a:r>
              <a:rPr lang="fr-BE" sz="1700" b="1" dirty="0"/>
              <a:t> of the </a:t>
            </a:r>
            <a:r>
              <a:rPr lang="fr-BE" sz="1700" b="1" dirty="0" err="1"/>
              <a:t>participating</a:t>
            </a:r>
            <a:r>
              <a:rPr lang="fr-BE" sz="1700" b="1" dirty="0"/>
              <a:t> organisations and </a:t>
            </a:r>
            <a:r>
              <a:rPr lang="fr-BE" sz="1700" b="1" dirty="0" err="1"/>
              <a:t>their</a:t>
            </a:r>
            <a:r>
              <a:rPr lang="fr-BE" sz="1700" b="1" dirty="0"/>
              <a:t> </a:t>
            </a:r>
            <a:r>
              <a:rPr lang="fr-BE" sz="1700" b="1" dirty="0" err="1"/>
              <a:t>commitment</a:t>
            </a:r>
            <a:r>
              <a:rPr lang="fr-BE" sz="1700" b="1" dirty="0"/>
              <a:t> to the programme</a:t>
            </a:r>
            <a:endParaRPr lang="en-GB" sz="1700" b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138" y="1282700"/>
            <a:ext cx="8247062" cy="574675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IMPLEMENTATION</a:t>
            </a:r>
            <a:endParaRPr lang="en-GB" sz="2800" b="1" dirty="0">
              <a:solidFill>
                <a:srgbClr val="0F5494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4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2913" y="1327150"/>
            <a:ext cx="8229600" cy="455613"/>
          </a:xfrm>
        </p:spPr>
        <p:txBody>
          <a:bodyPr/>
          <a:lstStyle/>
          <a:p>
            <a:r>
              <a:rPr lang="en-US" altLang="fr-FR" sz="2800" b="1" dirty="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  <a:cs typeface="+mn-cs"/>
              </a:rPr>
              <a:t>Interpretation of scores</a:t>
            </a:r>
            <a:endParaRPr lang="fr-BE" altLang="fr-FR" sz="2800" b="1" dirty="0">
              <a:solidFill>
                <a:srgbClr val="0F5494"/>
              </a:solidFill>
              <a:latin typeface="Tahom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30350" y="2025650"/>
            <a:ext cx="5551488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81100" indent="-1181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prstClr val="white"/>
              </a:buClr>
              <a:tabLst/>
              <a:defRPr/>
            </a:pPr>
            <a:r>
              <a:rPr lang="en-GB" sz="1400" b="1" i="0" kern="0" dirty="0">
                <a:solidFill>
                  <a:srgbClr val="84095B"/>
                </a:solidFill>
              </a:rPr>
              <a:t>Excellent</a:t>
            </a:r>
            <a:r>
              <a:rPr lang="en-GB" sz="1400" b="1" i="0" kern="0" dirty="0"/>
              <a:t>. </a:t>
            </a:r>
            <a:r>
              <a:rPr lang="en-GB" sz="1400" i="0" kern="0" dirty="0"/>
              <a:t>The proposal successfully addresses all relevant aspects of the criterion. Any shortcomings are minor</a:t>
            </a:r>
            <a:r>
              <a:rPr lang="en-GB" sz="1400" i="0" kern="0" dirty="0" smtClean="0"/>
              <a:t>.</a:t>
            </a:r>
            <a:endParaRPr lang="fr-BE" sz="1400" i="0" kern="0" dirty="0"/>
          </a:p>
          <a:p>
            <a:pPr marL="0" indent="0">
              <a:buClr>
                <a:prstClr val="white"/>
              </a:buClr>
              <a:tabLst/>
              <a:defRPr/>
            </a:pPr>
            <a:endParaRPr lang="fr-BE" sz="1400" i="0" kern="0" dirty="0" smtClean="0"/>
          </a:p>
          <a:p>
            <a:pPr marL="0" indent="0">
              <a:buClr>
                <a:prstClr val="white"/>
              </a:buClr>
              <a:tabLst/>
              <a:defRPr/>
            </a:pPr>
            <a:r>
              <a:rPr lang="en-GB" sz="1400" b="1" i="0" kern="0" dirty="0">
                <a:solidFill>
                  <a:srgbClr val="84095B"/>
                </a:solidFill>
              </a:rPr>
              <a:t>Very Good</a:t>
            </a:r>
            <a:r>
              <a:rPr lang="en-GB" sz="1400" b="1" i="0" kern="0" dirty="0"/>
              <a:t>. </a:t>
            </a:r>
            <a:r>
              <a:rPr lang="en-GB" sz="1400" i="0" kern="0" dirty="0"/>
              <a:t>The proposal addresses the criterion very well, but a small number of shortcomings are present.</a:t>
            </a:r>
            <a:endParaRPr lang="fr-BE" sz="1400" i="0" kern="0" dirty="0"/>
          </a:p>
          <a:p>
            <a:pPr marL="0" indent="0">
              <a:buClr>
                <a:prstClr val="white"/>
              </a:buClr>
              <a:tabLst/>
              <a:defRPr/>
            </a:pPr>
            <a:endParaRPr lang="fr-BE" sz="1400" i="0" kern="0" dirty="0" smtClean="0"/>
          </a:p>
          <a:p>
            <a:pPr marL="0" indent="0">
              <a:buClr>
                <a:prstClr val="white"/>
              </a:buClr>
              <a:tabLst/>
              <a:defRPr/>
            </a:pPr>
            <a:r>
              <a:rPr lang="en-GB" sz="1400" b="1" i="0" kern="0" dirty="0">
                <a:solidFill>
                  <a:srgbClr val="84095B"/>
                </a:solidFill>
              </a:rPr>
              <a:t>Good</a:t>
            </a:r>
            <a:r>
              <a:rPr lang="en-GB" sz="1400" b="1" i="0" kern="0" dirty="0"/>
              <a:t>. </a:t>
            </a:r>
            <a:r>
              <a:rPr lang="en-GB" sz="1400" i="0" kern="0" dirty="0"/>
              <a:t>The proposal addresses the criterion well, but a number of shortcomings are present.</a:t>
            </a:r>
            <a:endParaRPr lang="fr-BE" sz="1400" i="0" kern="0" dirty="0"/>
          </a:p>
          <a:p>
            <a:pPr marL="0" indent="0">
              <a:buClr>
                <a:prstClr val="white"/>
              </a:buClr>
              <a:tabLst/>
              <a:defRPr/>
            </a:pPr>
            <a:endParaRPr lang="fr-BE" sz="1400" i="0" kern="0" dirty="0" smtClean="0"/>
          </a:p>
          <a:p>
            <a:pPr marL="0" indent="0">
              <a:buClr>
                <a:prstClr val="white"/>
              </a:buClr>
              <a:tabLst/>
              <a:defRPr/>
            </a:pPr>
            <a:r>
              <a:rPr lang="en-GB" sz="1400" b="1" i="0" kern="0" dirty="0">
                <a:solidFill>
                  <a:srgbClr val="84095B"/>
                </a:solidFill>
              </a:rPr>
              <a:t>Fair</a:t>
            </a:r>
            <a:r>
              <a:rPr lang="en-GB" sz="1400" b="1" i="0" kern="0" dirty="0"/>
              <a:t>. </a:t>
            </a:r>
            <a:r>
              <a:rPr lang="en-GB" sz="1400" i="0" kern="0" dirty="0"/>
              <a:t>The proposal broadly addresses the criterion, but there are significant weaknesses.</a:t>
            </a:r>
            <a:endParaRPr lang="fr-BE" sz="1400" i="0" kern="0" dirty="0"/>
          </a:p>
          <a:p>
            <a:pPr marL="0" indent="0">
              <a:buClr>
                <a:prstClr val="white"/>
              </a:buClr>
              <a:tabLst/>
              <a:defRPr/>
            </a:pPr>
            <a:endParaRPr lang="fr-BE" sz="1400" i="0" kern="0" dirty="0" smtClean="0"/>
          </a:p>
          <a:p>
            <a:pPr marL="0" indent="0">
              <a:buClr>
                <a:prstClr val="white"/>
              </a:buClr>
              <a:tabLst/>
              <a:defRPr/>
            </a:pPr>
            <a:r>
              <a:rPr lang="en-GB" sz="1400" b="1" i="0" kern="0" dirty="0">
                <a:solidFill>
                  <a:srgbClr val="84095B"/>
                </a:solidFill>
              </a:rPr>
              <a:t>Poor</a:t>
            </a:r>
            <a:r>
              <a:rPr lang="en-GB" sz="1400" b="1" i="0" kern="0" dirty="0"/>
              <a:t>. </a:t>
            </a:r>
            <a:r>
              <a:rPr lang="en-GB" sz="1400" i="0" kern="0" dirty="0"/>
              <a:t>The criterion is inadequately addressed, or there are serious inherent weaknesses.</a:t>
            </a:r>
            <a:endParaRPr lang="fr-BE" sz="1400" i="0" kern="0" dirty="0"/>
          </a:p>
          <a:p>
            <a:pPr marL="0" indent="0">
              <a:buClr>
                <a:prstClr val="white"/>
              </a:buClr>
              <a:tabLst/>
              <a:defRPr/>
            </a:pPr>
            <a:endParaRPr lang="en-GB" sz="1400" i="0" kern="0" dirty="0" smtClean="0"/>
          </a:p>
          <a:p>
            <a:pPr marL="0" indent="0">
              <a:buClr>
                <a:prstClr val="white"/>
              </a:buClr>
              <a:tabLst/>
              <a:defRPr/>
            </a:pPr>
            <a:r>
              <a:rPr lang="en-GB" sz="1400" i="0" kern="0" dirty="0" smtClean="0"/>
              <a:t>The proposal fails to address the criterion or cannot be assessed due to missing or incomplete information.</a:t>
            </a:r>
            <a:endParaRPr lang="en-GB" sz="1400" b="1" i="0" kern="0" dirty="0" smtClean="0"/>
          </a:p>
        </p:txBody>
      </p:sp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849313" y="2114550"/>
            <a:ext cx="350837" cy="3962400"/>
            <a:chOff x="1464952" y="2148333"/>
            <a:chExt cx="350450" cy="3962198"/>
          </a:xfrm>
        </p:grpSpPr>
        <p:sp>
          <p:nvSpPr>
            <p:cNvPr id="15378" name="Line Callout 1 6"/>
            <p:cNvSpPr>
              <a:spLocks/>
            </p:cNvSpPr>
            <p:nvPr/>
          </p:nvSpPr>
          <p:spPr bwMode="auto">
            <a:xfrm>
              <a:off x="1472120" y="5042593"/>
              <a:ext cx="343282" cy="349007"/>
            </a:xfrm>
            <a:prstGeom prst="borderCallout1">
              <a:avLst>
                <a:gd name="adj1" fmla="val 99769"/>
                <a:gd name="adj2" fmla="val 49597"/>
                <a:gd name="adj3" fmla="val 177148"/>
                <a:gd name="adj4" fmla="val 48856"/>
              </a:avLst>
            </a:prstGeom>
            <a:solidFill>
              <a:srgbClr val="0F5494"/>
            </a:solidFill>
            <a:ln w="28575">
              <a:solidFill>
                <a:srgbClr val="0F549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fr-FR" sz="140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5379" name="Line Callout 1 7"/>
            <p:cNvSpPr>
              <a:spLocks/>
            </p:cNvSpPr>
            <p:nvPr/>
          </p:nvSpPr>
          <p:spPr bwMode="auto">
            <a:xfrm>
              <a:off x="1464952" y="4312635"/>
              <a:ext cx="343282" cy="349007"/>
            </a:xfrm>
            <a:prstGeom prst="borderCallout1">
              <a:avLst>
                <a:gd name="adj1" fmla="val 99769"/>
                <a:gd name="adj2" fmla="val 49597"/>
                <a:gd name="adj3" fmla="val 177148"/>
                <a:gd name="adj4" fmla="val 48856"/>
              </a:avLst>
            </a:prstGeom>
            <a:solidFill>
              <a:srgbClr val="0F5494"/>
            </a:solidFill>
            <a:ln w="28575">
              <a:solidFill>
                <a:srgbClr val="0F549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fr-FR" sz="140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5380" name="Line Callout 1 8"/>
            <p:cNvSpPr>
              <a:spLocks/>
            </p:cNvSpPr>
            <p:nvPr/>
          </p:nvSpPr>
          <p:spPr bwMode="auto">
            <a:xfrm>
              <a:off x="1465625" y="3599388"/>
              <a:ext cx="343282" cy="349007"/>
            </a:xfrm>
            <a:prstGeom prst="borderCallout1">
              <a:avLst>
                <a:gd name="adj1" fmla="val 99769"/>
                <a:gd name="adj2" fmla="val 49597"/>
                <a:gd name="adj3" fmla="val 177148"/>
                <a:gd name="adj4" fmla="val 48856"/>
              </a:avLst>
            </a:prstGeom>
            <a:solidFill>
              <a:srgbClr val="0F5494"/>
            </a:solidFill>
            <a:ln w="28575">
              <a:solidFill>
                <a:srgbClr val="0F549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fr-FR" sz="140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15381" name="Line Callout 1 9"/>
            <p:cNvSpPr>
              <a:spLocks/>
            </p:cNvSpPr>
            <p:nvPr/>
          </p:nvSpPr>
          <p:spPr bwMode="auto">
            <a:xfrm>
              <a:off x="1465625" y="2873224"/>
              <a:ext cx="343282" cy="349007"/>
            </a:xfrm>
            <a:prstGeom prst="borderCallout1">
              <a:avLst>
                <a:gd name="adj1" fmla="val 99769"/>
                <a:gd name="adj2" fmla="val 49597"/>
                <a:gd name="adj3" fmla="val 177148"/>
                <a:gd name="adj4" fmla="val 48856"/>
              </a:avLst>
            </a:prstGeom>
            <a:solidFill>
              <a:srgbClr val="0F5494"/>
            </a:solidFill>
            <a:ln w="28575">
              <a:solidFill>
                <a:srgbClr val="0F549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fr-FR" sz="140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15382" name="Line Callout 1 10"/>
            <p:cNvSpPr>
              <a:spLocks/>
            </p:cNvSpPr>
            <p:nvPr/>
          </p:nvSpPr>
          <p:spPr bwMode="auto">
            <a:xfrm>
              <a:off x="1465625" y="2148333"/>
              <a:ext cx="343282" cy="349007"/>
            </a:xfrm>
            <a:prstGeom prst="borderCallout1">
              <a:avLst>
                <a:gd name="adj1" fmla="val 99769"/>
                <a:gd name="adj2" fmla="val 49597"/>
                <a:gd name="adj3" fmla="val 177148"/>
                <a:gd name="adj4" fmla="val 48856"/>
              </a:avLst>
            </a:prstGeom>
            <a:solidFill>
              <a:srgbClr val="0F5494"/>
            </a:solidFill>
            <a:ln w="28575">
              <a:solidFill>
                <a:srgbClr val="0F549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GB" altLang="fr-FR" sz="140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15383" name="Line Callout 1 11"/>
            <p:cNvSpPr>
              <a:spLocks/>
            </p:cNvSpPr>
            <p:nvPr/>
          </p:nvSpPr>
          <p:spPr bwMode="auto">
            <a:xfrm>
              <a:off x="1472120" y="5761524"/>
              <a:ext cx="343282" cy="349007"/>
            </a:xfrm>
            <a:prstGeom prst="borderCallout1">
              <a:avLst>
                <a:gd name="adj1" fmla="val 99769"/>
                <a:gd name="adj2" fmla="val 49597"/>
                <a:gd name="adj3" fmla="val 177148"/>
                <a:gd name="adj4" fmla="val 48856"/>
              </a:avLst>
            </a:prstGeom>
            <a:solidFill>
              <a:srgbClr val="0F5494"/>
            </a:solidFill>
            <a:ln w="28575">
              <a:solidFill>
                <a:srgbClr val="0F549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 defTabSz="4572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fr-BE" altLang="fr-FR" sz="1400">
                  <a:solidFill>
                    <a:prstClr val="whit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GB" altLang="fr-FR" sz="140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8045450" y="3278188"/>
            <a:ext cx="815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BE" altLang="fr-FR" b="1"/>
              <a:t>ITN</a:t>
            </a:r>
            <a:r>
              <a:rPr lang="fr-BE" altLang="fr-FR"/>
              <a:t/>
            </a:r>
            <a:br>
              <a:rPr lang="fr-BE" altLang="fr-FR"/>
            </a:br>
            <a:r>
              <a:rPr lang="fr-BE" altLang="fr-FR"/>
              <a:t>decimal scores are used</a:t>
            </a:r>
            <a:endParaRPr lang="en-GB" altLang="fr-FR"/>
          </a:p>
        </p:txBody>
      </p:sp>
      <p:sp>
        <p:nvSpPr>
          <p:cNvPr id="15366" name="Up-Down Arrow 3"/>
          <p:cNvSpPr>
            <a:spLocks noChangeArrowheads="1"/>
          </p:cNvSpPr>
          <p:nvPr/>
        </p:nvSpPr>
        <p:spPr bwMode="auto">
          <a:xfrm>
            <a:off x="7848600" y="3211513"/>
            <a:ext cx="223838" cy="1273175"/>
          </a:xfrm>
          <a:prstGeom prst="upDownArrow">
            <a:avLst>
              <a:gd name="adj1" fmla="val 50000"/>
              <a:gd name="adj2" fmla="val 50006"/>
            </a:avLst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cxnSp>
        <p:nvCxnSpPr>
          <p:cNvPr id="15367" name="Straight Connector 13"/>
          <p:cNvCxnSpPr>
            <a:cxnSpLocks noChangeShapeType="1"/>
          </p:cNvCxnSpPr>
          <p:nvPr/>
        </p:nvCxnSpPr>
        <p:spPr bwMode="auto">
          <a:xfrm>
            <a:off x="7848600" y="3402013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Straight Connector 14"/>
          <p:cNvCxnSpPr>
            <a:cxnSpLocks noChangeShapeType="1"/>
          </p:cNvCxnSpPr>
          <p:nvPr/>
        </p:nvCxnSpPr>
        <p:spPr bwMode="auto">
          <a:xfrm>
            <a:off x="7847013" y="3495675"/>
            <a:ext cx="223837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Straight Connector 15"/>
          <p:cNvCxnSpPr>
            <a:cxnSpLocks noChangeShapeType="1"/>
          </p:cNvCxnSpPr>
          <p:nvPr/>
        </p:nvCxnSpPr>
        <p:spPr bwMode="auto">
          <a:xfrm>
            <a:off x="7847013" y="3582988"/>
            <a:ext cx="223837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0" name="Straight Connector 16"/>
          <p:cNvCxnSpPr>
            <a:cxnSpLocks noChangeShapeType="1"/>
          </p:cNvCxnSpPr>
          <p:nvPr/>
        </p:nvCxnSpPr>
        <p:spPr bwMode="auto">
          <a:xfrm>
            <a:off x="7847013" y="3671888"/>
            <a:ext cx="223837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1" name="Straight Connector 17"/>
          <p:cNvCxnSpPr>
            <a:cxnSpLocks noChangeShapeType="1"/>
          </p:cNvCxnSpPr>
          <p:nvPr/>
        </p:nvCxnSpPr>
        <p:spPr bwMode="auto">
          <a:xfrm>
            <a:off x="7848600" y="3844925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2" name="Straight Connector 18"/>
          <p:cNvCxnSpPr>
            <a:cxnSpLocks noChangeShapeType="1"/>
          </p:cNvCxnSpPr>
          <p:nvPr/>
        </p:nvCxnSpPr>
        <p:spPr bwMode="auto">
          <a:xfrm>
            <a:off x="7848600" y="3760788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Straight Connector 19"/>
          <p:cNvCxnSpPr>
            <a:cxnSpLocks noChangeShapeType="1"/>
          </p:cNvCxnSpPr>
          <p:nvPr/>
        </p:nvCxnSpPr>
        <p:spPr bwMode="auto">
          <a:xfrm>
            <a:off x="7848600" y="3930650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Straight Connector 20"/>
          <p:cNvCxnSpPr>
            <a:cxnSpLocks noChangeShapeType="1"/>
          </p:cNvCxnSpPr>
          <p:nvPr/>
        </p:nvCxnSpPr>
        <p:spPr bwMode="auto">
          <a:xfrm>
            <a:off x="7848600" y="4017963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Straight Connector 21"/>
          <p:cNvCxnSpPr>
            <a:cxnSpLocks noChangeShapeType="1"/>
          </p:cNvCxnSpPr>
          <p:nvPr/>
        </p:nvCxnSpPr>
        <p:spPr bwMode="auto">
          <a:xfrm>
            <a:off x="7848600" y="4110038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6" name="Straight Connector 22"/>
          <p:cNvCxnSpPr>
            <a:cxnSpLocks noChangeShapeType="1"/>
          </p:cNvCxnSpPr>
          <p:nvPr/>
        </p:nvCxnSpPr>
        <p:spPr bwMode="auto">
          <a:xfrm>
            <a:off x="7848600" y="4203700"/>
            <a:ext cx="223838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Straight Connector 23"/>
          <p:cNvCxnSpPr>
            <a:cxnSpLocks noChangeShapeType="1"/>
          </p:cNvCxnSpPr>
          <p:nvPr/>
        </p:nvCxnSpPr>
        <p:spPr bwMode="auto">
          <a:xfrm>
            <a:off x="7847013" y="4300538"/>
            <a:ext cx="223837" cy="0"/>
          </a:xfrm>
          <a:prstGeom prst="line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283370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0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3"/>
          <p:cNvSpPr>
            <a:spLocks noChangeArrowheads="1"/>
          </p:cNvSpPr>
          <p:nvPr/>
        </p:nvSpPr>
        <p:spPr bwMode="auto">
          <a:xfrm>
            <a:off x="539750" y="2924175"/>
            <a:ext cx="8280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panose="020B0604020202020204" pitchFamily="34" charset="0"/>
              <a:buChar char="•"/>
              <a:defRPr/>
            </a:pPr>
            <a:endParaRPr lang="fr-BE" sz="1800" dirty="0"/>
          </a:p>
          <a:p>
            <a:pPr marL="285750" indent="-285750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panose="020B0604020202020204" pitchFamily="34" charset="0"/>
              <a:buChar char="•"/>
              <a:defRPr/>
            </a:pPr>
            <a:r>
              <a:rPr lang="fr-BE" sz="1800" dirty="0"/>
              <a:t>The </a:t>
            </a:r>
            <a:r>
              <a:rPr lang="fr-BE" sz="1800" dirty="0" err="1"/>
              <a:t>proposal</a:t>
            </a:r>
            <a:r>
              <a:rPr lang="fr-BE" sz="1800" dirty="0"/>
              <a:t> must </a:t>
            </a:r>
            <a:r>
              <a:rPr lang="fr-BE" sz="1800" dirty="0" err="1"/>
              <a:t>be</a:t>
            </a:r>
            <a:r>
              <a:rPr lang="fr-BE" sz="1800" dirty="0"/>
              <a:t> consistent </a:t>
            </a:r>
            <a:r>
              <a:rPr lang="fr-BE" sz="1800" dirty="0" err="1"/>
              <a:t>with</a:t>
            </a:r>
            <a:r>
              <a:rPr lang="fr-BE" sz="1800" dirty="0"/>
              <a:t> the </a:t>
            </a:r>
            <a:r>
              <a:rPr lang="fr-BE" sz="1800" dirty="0" err="1"/>
              <a:t>requirements</a:t>
            </a:r>
            <a:r>
              <a:rPr lang="fr-BE" sz="1800" dirty="0"/>
              <a:t> and objectives of the </a:t>
            </a:r>
            <a:r>
              <a:rPr lang="fr-BE" sz="1800" dirty="0" err="1"/>
              <a:t>different</a:t>
            </a:r>
            <a:r>
              <a:rPr lang="fr-BE" sz="1800" dirty="0"/>
              <a:t> modes (ETN/EID/EJD)</a:t>
            </a:r>
          </a:p>
          <a:p>
            <a:pPr indent="355600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defRPr/>
            </a:pPr>
            <a:endParaRPr lang="fr-BE" sz="1800" dirty="0"/>
          </a:p>
          <a:p>
            <a:pPr marL="285750" indent="-285750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Some of the evaluation criteria are specific to EID and/or EJD</a:t>
            </a:r>
          </a:p>
          <a:p>
            <a:pPr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defRPr/>
            </a:pPr>
            <a:endParaRPr lang="en-GB" sz="1800" dirty="0"/>
          </a:p>
          <a:p>
            <a:pPr algn="just"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defRPr/>
            </a:pPr>
            <a:endParaRPr lang="fr-BE" sz="1800" dirty="0">
              <a:latin typeface="Verdana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296988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61938" y="1316038"/>
            <a:ext cx="7485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800" b="1" dirty="0"/>
              <a:t>Pay attention to differences </a:t>
            </a:r>
            <a:br>
              <a:rPr lang="en-GB" sz="2800" b="1" dirty="0"/>
            </a:br>
            <a:r>
              <a:rPr lang="en-GB" sz="2800" b="1" dirty="0"/>
              <a:t>between ETN/EID/EJD</a:t>
            </a:r>
          </a:p>
        </p:txBody>
      </p:sp>
      <p:pic>
        <p:nvPicPr>
          <p:cNvPr id="5" name="Picture 10" descr="logo_ce-eac-neg-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301987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3"/>
          <p:cNvSpPr>
            <a:spLocks noChangeArrowheads="1"/>
          </p:cNvSpPr>
          <p:nvPr/>
        </p:nvSpPr>
        <p:spPr bwMode="auto">
          <a:xfrm>
            <a:off x="417513" y="1970088"/>
            <a:ext cx="842962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r>
              <a:rPr lang="fr-BE" sz="1800" dirty="0" err="1"/>
              <a:t>Evaluators</a:t>
            </a:r>
            <a:r>
              <a:rPr lang="fr-BE" sz="1800" dirty="0"/>
              <a:t> </a:t>
            </a:r>
            <a:r>
              <a:rPr lang="fr-BE" sz="1800" dirty="0" err="1"/>
              <a:t>will</a:t>
            </a:r>
            <a:r>
              <a:rPr lang="fr-BE" sz="1800" dirty="0"/>
              <a:t> </a:t>
            </a:r>
            <a:r>
              <a:rPr lang="fr-BE" sz="1800" dirty="0" err="1"/>
              <a:t>assess</a:t>
            </a:r>
            <a:r>
              <a:rPr lang="fr-BE" sz="1800" dirty="0"/>
              <a:t> </a:t>
            </a:r>
            <a:r>
              <a:rPr lang="fr-BE" sz="1800" dirty="0" err="1"/>
              <a:t>whether</a:t>
            </a:r>
            <a:r>
              <a:rPr lang="fr-BE" sz="1800" dirty="0"/>
              <a:t> participants have the </a:t>
            </a:r>
            <a:r>
              <a:rPr lang="fr-BE" sz="1800" dirty="0" err="1"/>
              <a:t>operational</a:t>
            </a:r>
            <a:r>
              <a:rPr lang="fr-BE" sz="1800" dirty="0"/>
              <a:t> capacity to carry out the </a:t>
            </a:r>
            <a:r>
              <a:rPr lang="fr-BE" sz="1800" dirty="0" err="1"/>
              <a:t>tasks</a:t>
            </a:r>
            <a:r>
              <a:rPr lang="fr-BE" sz="1800" dirty="0"/>
              <a:t> </a:t>
            </a:r>
            <a:r>
              <a:rPr lang="fr-BE" sz="1800" dirty="0" err="1"/>
              <a:t>described</a:t>
            </a:r>
            <a:r>
              <a:rPr lang="fr-BE" sz="1800" dirty="0"/>
              <a:t> in the </a:t>
            </a:r>
            <a:r>
              <a:rPr lang="fr-BE" sz="1800" dirty="0" err="1"/>
              <a:t>proposal</a:t>
            </a:r>
            <a:r>
              <a:rPr lang="fr-BE" sz="1800" dirty="0"/>
              <a:t>.</a:t>
            </a:r>
          </a:p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endParaRPr lang="fr-BE" sz="1800" b="1" dirty="0">
              <a:solidFill>
                <a:srgbClr val="7B2958"/>
              </a:solidFill>
            </a:endParaRPr>
          </a:p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r>
              <a:rPr lang="fr-BE" sz="1800" b="1" dirty="0"/>
              <a:t>How?</a:t>
            </a:r>
            <a:endParaRPr lang="fr-BE" sz="1800" b="1" dirty="0">
              <a:solidFill>
                <a:srgbClr val="7B2958"/>
              </a:solidFill>
            </a:endParaRPr>
          </a:p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r>
              <a:rPr lang="fr-BE" sz="1800" dirty="0" err="1"/>
              <a:t>Based</a:t>
            </a:r>
            <a:r>
              <a:rPr lang="fr-BE" sz="1800" dirty="0"/>
              <a:t> on information in the </a:t>
            </a:r>
            <a:r>
              <a:rPr lang="fr-BE" sz="1800" dirty="0" err="1"/>
              <a:t>proposal</a:t>
            </a:r>
            <a:endParaRPr lang="fr-BE" sz="1800" dirty="0"/>
          </a:p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endParaRPr lang="fr-BE" sz="1800" dirty="0"/>
          </a:p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r>
              <a:rPr lang="fr-BE" sz="1800" b="1" dirty="0" err="1"/>
              <a:t>Ask</a:t>
            </a:r>
            <a:r>
              <a:rPr lang="fr-BE" sz="1800" b="1" dirty="0"/>
              <a:t> </a:t>
            </a:r>
            <a:r>
              <a:rPr lang="fr-BE" sz="1800" b="1" dirty="0" err="1"/>
              <a:t>yourself</a:t>
            </a:r>
            <a:r>
              <a:rPr lang="fr-BE" sz="1800" b="1" dirty="0"/>
              <a:t>:</a:t>
            </a:r>
          </a:p>
          <a:p>
            <a:pPr marL="285750" indent="-285750"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Does each beneficiary have appropriate premises to host researchers?</a:t>
            </a:r>
          </a:p>
          <a:p>
            <a:pPr marL="285750" indent="-285750"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Does each beneficiary have appropriate staff resources to supervise/train researchers?</a:t>
            </a:r>
          </a:p>
          <a:p>
            <a:pPr marL="285750" indent="-285750"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buFont typeface="Arial" panose="020B0604020202020204" pitchFamily="34" charset="0"/>
              <a:buChar char="•"/>
              <a:defRPr/>
            </a:pPr>
            <a:endParaRPr lang="fr-BE" sz="1800" dirty="0"/>
          </a:p>
          <a:p>
            <a:pPr eaLnBrk="0" hangingPunct="0">
              <a:lnSpc>
                <a:spcPct val="115000"/>
              </a:lnSpc>
              <a:spcBef>
                <a:spcPts val="0"/>
              </a:spcBef>
              <a:buClr>
                <a:srgbClr val="990033"/>
              </a:buClr>
              <a:defRPr/>
            </a:pPr>
            <a:r>
              <a:rPr lang="fr-BE" sz="1800" b="1" dirty="0">
                <a:solidFill>
                  <a:srgbClr val="C00000"/>
                </a:solidFill>
              </a:rPr>
              <a:t>'No' </a:t>
            </a:r>
            <a:r>
              <a:rPr lang="fr-BE" sz="1800" b="1" dirty="0" err="1">
                <a:solidFill>
                  <a:srgbClr val="C00000"/>
                </a:solidFill>
              </a:rPr>
              <a:t>operational</a:t>
            </a:r>
            <a:r>
              <a:rPr lang="fr-BE" sz="1800" b="1" dirty="0">
                <a:solidFill>
                  <a:srgbClr val="C00000"/>
                </a:solidFill>
              </a:rPr>
              <a:t> </a:t>
            </a:r>
            <a:r>
              <a:rPr lang="fr-BE" sz="1800" b="1" dirty="0" err="1">
                <a:solidFill>
                  <a:srgbClr val="C00000"/>
                </a:solidFill>
              </a:rPr>
              <a:t>capacity</a:t>
            </a:r>
            <a:r>
              <a:rPr lang="fr-BE" sz="1800" b="1" dirty="0">
                <a:solidFill>
                  <a:srgbClr val="C00000"/>
                </a:solidFill>
              </a:rPr>
              <a:t>: participant </a:t>
            </a:r>
            <a:r>
              <a:rPr lang="fr-BE" sz="1800" b="1" dirty="0" err="1">
                <a:solidFill>
                  <a:srgbClr val="C00000"/>
                </a:solidFill>
              </a:rPr>
              <a:t>excluded</a:t>
            </a:r>
            <a:r>
              <a:rPr lang="fr-BE" sz="1800" b="1" dirty="0">
                <a:solidFill>
                  <a:srgbClr val="C00000"/>
                </a:solidFill>
              </a:rPr>
              <a:t> </a:t>
            </a:r>
            <a:r>
              <a:rPr lang="fr-BE" sz="1800" b="1" dirty="0" err="1">
                <a:solidFill>
                  <a:srgbClr val="C00000"/>
                </a:solidFill>
              </a:rPr>
              <a:t>from</a:t>
            </a:r>
            <a:r>
              <a:rPr lang="fr-BE" sz="1800" b="1" dirty="0">
                <a:solidFill>
                  <a:srgbClr val="C00000"/>
                </a:solidFill>
              </a:rPr>
              <a:t> </a:t>
            </a:r>
            <a:r>
              <a:rPr lang="fr-BE" sz="1800" b="1" dirty="0" err="1">
                <a:solidFill>
                  <a:srgbClr val="C00000"/>
                </a:solidFill>
              </a:rPr>
              <a:t>evaluation</a:t>
            </a:r>
            <a:r>
              <a:rPr lang="fr-BE" sz="1800" b="1" dirty="0">
                <a:solidFill>
                  <a:srgbClr val="C00000"/>
                </a:solidFill>
              </a:rPr>
              <a:t>!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063" y="1303338"/>
            <a:ext cx="8247062" cy="57467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800" dirty="0" smtClean="0">
                <a:cs typeface="Arial" pitchFamily="34" charset="0"/>
              </a:rPr>
              <a:t>Operational Capacity</a:t>
            </a:r>
            <a:endParaRPr lang="en-GB" sz="2800" dirty="0">
              <a:cs typeface="Arial" pitchFamily="34" charset="0"/>
            </a:endParaRPr>
          </a:p>
        </p:txBody>
      </p:sp>
      <p:pic>
        <p:nvPicPr>
          <p:cNvPr id="5" name="Picture 10" descr="logo_ce-eac-neg-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2656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0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147638" y="1930400"/>
            <a:ext cx="8850312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r>
              <a:rPr lang="en-GB" sz="2800" b="1" i="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</a:rPr>
              <a:t>PROPOSITION TEMPLATE </a:t>
            </a:r>
            <a:endParaRPr lang="en-GB" altLang="fr-FR" sz="280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5581" y="1714052"/>
            <a:ext cx="707389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2700" h="12700"/>
            </a:sp3d>
          </a:bodyPr>
          <a:lstStyle/>
          <a:p>
            <a:pPr defTabSz="457200">
              <a:defRPr/>
            </a:pPr>
            <a:r>
              <a:rPr lang="en-US" sz="3200" b="1" dirty="0">
                <a:latin typeface="Verdana"/>
                <a:ea typeface="ヒラギノ角ゴ Pro W3" charset="-128"/>
                <a:cs typeface="Calibri" panose="020F0502020204030204" pitchFamily="34" charset="0"/>
              </a:rPr>
              <a:t>Innovative Training Networks</a:t>
            </a:r>
            <a:endParaRPr lang="en-GB" sz="3200" b="1" dirty="0">
              <a:latin typeface="Verdana"/>
              <a:ea typeface="ヒラギノ角ゴ Pro W3" charset="-128"/>
              <a:cs typeface="Calibri" panose="020F0502020204030204" pitchFamily="34" charset="0"/>
            </a:endParaRP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06500"/>
            <a:ext cx="18748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03225" y="3008313"/>
            <a:ext cx="8128000" cy="280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804863" eaLnBrk="1" hangingPunct="1">
              <a:defRPr/>
            </a:pPr>
            <a: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Support </a:t>
            </a:r>
            <a:r>
              <a:rPr lang="en-GB" sz="2200" b="1" dirty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for </a:t>
            </a:r>
            <a: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early-stage/doctoral </a:t>
            </a:r>
            <a:b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research training through: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solidFill>
                <a:srgbClr val="0F5494"/>
              </a:solidFill>
              <a:latin typeface="Verdana"/>
              <a:ea typeface="ＭＳ Ｐゴシック" pitchFamily="34" charset="-128"/>
              <a:cs typeface="Calibri" panose="020F0502020204030204" pitchFamily="34" charset="0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European Training Networks (ETN)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European Industrial Doctorates (EID)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F5494"/>
                </a:solidFill>
                <a:latin typeface="Verdana"/>
                <a:ea typeface="ＭＳ Ｐゴシック" pitchFamily="34" charset="-128"/>
                <a:cs typeface="Calibri" panose="020F0502020204030204" pitchFamily="34" charset="0"/>
              </a:rPr>
              <a:t>European Joint Doctorates (EJD)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fr-BE" sz="2200" b="1" dirty="0" smtClean="0">
              <a:solidFill>
                <a:srgbClr val="0F5494"/>
              </a:solidFill>
              <a:latin typeface="Verdana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solidFill>
                <a:srgbClr val="0F5494"/>
              </a:solidFill>
              <a:latin typeface="Verdana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79525"/>
            <a:ext cx="866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b="1" dirty="0" smtClean="0"/>
              <a:t>Structure of proposals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55625" y="2182813"/>
            <a:ext cx="3676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2400" b="1">
                <a:latin typeface="Arial" panose="020B0604020202020204" pitchFamily="34" charset="0"/>
                <a:cs typeface="Arial" panose="020B0604020202020204" pitchFamily="34" charset="0"/>
              </a:rPr>
              <a:t>Part A </a:t>
            </a:r>
            <a:br>
              <a:rPr lang="en-GB" altLang="fr-FR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  <a:cs typeface="Arial" panose="020B0604020202020204" pitchFamily="34" charset="0"/>
              </a:rPr>
              <a:t>- structured data -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124450" y="2178050"/>
            <a:ext cx="3657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2400" b="1">
                <a:latin typeface="Arial" panose="020B0604020202020204" pitchFamily="34" charset="0"/>
                <a:cs typeface="Arial" panose="020B0604020202020204" pitchFamily="34" charset="0"/>
              </a:rPr>
              <a:t>Part B </a:t>
            </a:r>
            <a:br>
              <a:rPr lang="en-GB" altLang="fr-FR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  <a:cs typeface="Arial" panose="020B0604020202020204" pitchFamily="34" charset="0"/>
              </a:rPr>
              <a:t>- description of action -</a:t>
            </a:r>
          </a:p>
        </p:txBody>
      </p:sp>
      <p:grpSp>
        <p:nvGrpSpPr>
          <p:cNvPr id="20485" name="Group 1"/>
          <p:cNvGrpSpPr>
            <a:grpSpLocks/>
          </p:cNvGrpSpPr>
          <p:nvPr/>
        </p:nvGrpSpPr>
        <p:grpSpPr bwMode="auto">
          <a:xfrm>
            <a:off x="912813" y="3175000"/>
            <a:ext cx="3025775" cy="3357563"/>
            <a:chOff x="912813" y="3175000"/>
            <a:chExt cx="3026568" cy="3357563"/>
          </a:xfrm>
        </p:grpSpPr>
        <p:pic>
          <p:nvPicPr>
            <p:cNvPr id="20489" name="Picture 6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38" y="3355975"/>
              <a:ext cx="2011362" cy="3176588"/>
            </a:xfrm>
            <a:prstGeom prst="rect">
              <a:avLst/>
            </a:prstGeom>
            <a:noFill/>
            <a:ln w="28575">
              <a:solidFill>
                <a:srgbClr val="0F54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490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70250"/>
              <a:ext cx="2011363" cy="3176588"/>
            </a:xfrm>
            <a:prstGeom prst="rect">
              <a:avLst/>
            </a:prstGeom>
            <a:noFill/>
            <a:ln w="28575">
              <a:solidFill>
                <a:srgbClr val="0F54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491" name="Picture 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13" y="3175000"/>
              <a:ext cx="2012950" cy="3176588"/>
            </a:xfrm>
            <a:prstGeom prst="rect">
              <a:avLst/>
            </a:prstGeom>
            <a:noFill/>
            <a:ln w="28575">
              <a:solidFill>
                <a:srgbClr val="0F54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49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819" y="3773486"/>
              <a:ext cx="1706562" cy="2170113"/>
            </a:xfrm>
            <a:prstGeom prst="rect">
              <a:avLst/>
            </a:prstGeom>
            <a:noFill/>
            <a:ln w="28575">
              <a:solidFill>
                <a:srgbClr val="0F54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046413"/>
            <a:ext cx="2466975" cy="3492500"/>
          </a:xfrm>
          <a:prstGeom prst="rect">
            <a:avLst/>
          </a:prstGeom>
          <a:noFill/>
          <a:ln w="28575" algn="ctr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3729038" y="4486275"/>
            <a:ext cx="1303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/>
              <a:t>(Beneficiaries)</a:t>
            </a:r>
            <a:endParaRPr lang="en-GB" altLang="fr-FR"/>
          </a:p>
        </p:txBody>
      </p: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3497263" y="5824538"/>
            <a:ext cx="197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/>
              <a:t>(Partner organisations)</a:t>
            </a:r>
            <a:endParaRPr lang="en-GB" altLang="fr-FR"/>
          </a:p>
        </p:txBody>
      </p:sp>
      <p:pic>
        <p:nvPicPr>
          <p:cNvPr id="13" name="Picture 10" descr="logo_ce-eac-neg-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6137" y="3778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8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Text Box 26"/>
          <p:cNvSpPr txBox="1">
            <a:spLocks noChangeArrowheads="1"/>
          </p:cNvSpPr>
          <p:nvPr/>
        </p:nvSpPr>
        <p:spPr bwMode="auto">
          <a:xfrm>
            <a:off x="392113" y="1773238"/>
            <a:ext cx="6710362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000" dirty="0" smtClean="0"/>
              <a:t>Clearly </a:t>
            </a:r>
            <a:r>
              <a:rPr lang="en-US" sz="2000" dirty="0"/>
              <a:t>indicated in </a:t>
            </a:r>
            <a:r>
              <a:rPr lang="en-US" sz="2000" dirty="0" smtClean="0"/>
              <a:t>Guide </a:t>
            </a:r>
            <a:r>
              <a:rPr lang="en-US" sz="2000" dirty="0"/>
              <a:t>for Applicants</a:t>
            </a:r>
          </a:p>
          <a:p>
            <a:pPr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000" dirty="0" smtClean="0"/>
              <a:t>Excess </a:t>
            </a:r>
            <a:r>
              <a:rPr lang="en-US" sz="2000" dirty="0"/>
              <a:t>pages </a:t>
            </a:r>
            <a:r>
              <a:rPr lang="en-US" sz="2000" dirty="0" smtClean="0"/>
              <a:t>to be disregarded in evaluation</a:t>
            </a:r>
            <a:endParaRPr lang="en-US" sz="2000" dirty="0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995988" y="4541838"/>
            <a:ext cx="2212975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0F5494"/>
            </a:solidFill>
          </a:ln>
          <a:effectLst/>
          <a:extLst/>
        </p:spPr>
        <p:txBody>
          <a:bodyPr>
            <a:spAutoFit/>
          </a:bodyPr>
          <a:lstStyle>
            <a:lvl1pPr marL="271463" indent="-271463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algn="ctr" eaLnBrk="1" hangingPunct="1">
              <a:spcAft>
                <a:spcPct val="30000"/>
              </a:spcAft>
              <a:defRPr/>
            </a:pPr>
            <a:r>
              <a:rPr lang="fr-BE" sz="2000" b="1" dirty="0" smtClean="0">
                <a:solidFill>
                  <a:srgbClr val="FF0000"/>
                </a:solidFill>
              </a:rPr>
              <a:t>30 pages max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1508" name="Right Brace 1"/>
          <p:cNvSpPr>
            <a:spLocks/>
          </p:cNvSpPr>
          <p:nvPr/>
        </p:nvSpPr>
        <p:spPr bwMode="auto">
          <a:xfrm>
            <a:off x="5554663" y="4084638"/>
            <a:ext cx="274637" cy="992187"/>
          </a:xfrm>
          <a:prstGeom prst="rightBrace">
            <a:avLst>
              <a:gd name="adj1" fmla="val 30123"/>
              <a:gd name="adj2" fmla="val 50000"/>
            </a:avLst>
          </a:prstGeom>
          <a:noFill/>
          <a:ln w="28575">
            <a:solidFill>
              <a:srgbClr val="0F54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8613" y="1271588"/>
            <a:ext cx="845343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sz="2800" b="1" dirty="0">
                <a:solidFill>
                  <a:srgbClr val="84095B"/>
                </a:solidFill>
              </a:rPr>
              <a:t>Page Limits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/>
          <a:stretch>
            <a:fillRect/>
          </a:stretch>
        </p:blipFill>
        <p:spPr bwMode="auto">
          <a:xfrm>
            <a:off x="860425" y="2725738"/>
            <a:ext cx="46196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2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 bwMode="auto">
          <a:xfrm>
            <a:off x="147638" y="1930400"/>
            <a:ext cx="8850312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endParaRPr lang="en-GB" altLang="fr-FR" sz="2800" i="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prstClr val="white"/>
              </a:buClr>
            </a:pPr>
            <a:r>
              <a:rPr lang="en-GB" sz="2800" b="1" i="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</a:rPr>
              <a:t>EVALUATION PROCESS </a:t>
            </a:r>
            <a:endParaRPr lang="en-GB" altLang="fr-FR" sz="280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lowchart: Multidocument 15"/>
          <p:cNvSpPr>
            <a:spLocks noChangeArrowheads="1"/>
          </p:cNvSpPr>
          <p:nvPr/>
        </p:nvSpPr>
        <p:spPr bwMode="auto">
          <a:xfrm>
            <a:off x="6750050" y="3001963"/>
            <a:ext cx="1743075" cy="1744662"/>
          </a:xfrm>
          <a:prstGeom prst="flowChartMultidocument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cxnSp>
        <p:nvCxnSpPr>
          <p:cNvPr id="23555" name="Straight Arrow Connector 41"/>
          <p:cNvCxnSpPr>
            <a:cxnSpLocks noChangeShapeType="1"/>
          </p:cNvCxnSpPr>
          <p:nvPr/>
        </p:nvCxnSpPr>
        <p:spPr bwMode="auto">
          <a:xfrm>
            <a:off x="4875213" y="2660650"/>
            <a:ext cx="1898650" cy="1212850"/>
          </a:xfrm>
          <a:prstGeom prst="straightConnector1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6" name="Straight Arrow Connector 65"/>
          <p:cNvCxnSpPr>
            <a:cxnSpLocks noChangeShapeType="1"/>
            <a:endCxn id="23554" idx="1"/>
          </p:cNvCxnSpPr>
          <p:nvPr/>
        </p:nvCxnSpPr>
        <p:spPr bwMode="auto">
          <a:xfrm flipV="1">
            <a:off x="4851400" y="3873500"/>
            <a:ext cx="1898650" cy="1204913"/>
          </a:xfrm>
          <a:prstGeom prst="straightConnector1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7" name="Straight Arrow Connector 69"/>
          <p:cNvCxnSpPr>
            <a:cxnSpLocks noChangeShapeType="1"/>
          </p:cNvCxnSpPr>
          <p:nvPr/>
        </p:nvCxnSpPr>
        <p:spPr bwMode="auto">
          <a:xfrm flipV="1">
            <a:off x="4851400" y="3860800"/>
            <a:ext cx="1898650" cy="12700"/>
          </a:xfrm>
          <a:prstGeom prst="straightConnector1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8" name="Straight Connector 103"/>
          <p:cNvCxnSpPr>
            <a:cxnSpLocks noChangeShapeType="1"/>
          </p:cNvCxnSpPr>
          <p:nvPr/>
        </p:nvCxnSpPr>
        <p:spPr bwMode="auto">
          <a:xfrm>
            <a:off x="3898900" y="2241550"/>
            <a:ext cx="0" cy="4068763"/>
          </a:xfrm>
          <a:prstGeom prst="line">
            <a:avLst/>
          </a:prstGeom>
          <a:noFill/>
          <a:ln w="635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9" name="TextBox 106"/>
          <p:cNvSpPr txBox="1">
            <a:spLocks noChangeArrowheads="1"/>
          </p:cNvSpPr>
          <p:nvPr/>
        </p:nvSpPr>
        <p:spPr bwMode="auto">
          <a:xfrm>
            <a:off x="1233488" y="5853113"/>
            <a:ext cx="2220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sz="2800" b="1">
                <a:solidFill>
                  <a:srgbClr val="84095B"/>
                </a:solidFill>
              </a:rPr>
              <a:t>Remote</a:t>
            </a:r>
            <a:r>
              <a:rPr lang="fr-BE" altLang="fr-FR"/>
              <a:t> </a:t>
            </a:r>
            <a:endParaRPr lang="en-GB" altLang="fr-FR"/>
          </a:p>
        </p:txBody>
      </p:sp>
      <p:sp>
        <p:nvSpPr>
          <p:cNvPr id="23560" name="TextBox 107"/>
          <p:cNvSpPr txBox="1">
            <a:spLocks noChangeArrowheads="1"/>
          </p:cNvSpPr>
          <p:nvPr/>
        </p:nvSpPr>
        <p:spPr bwMode="auto">
          <a:xfrm>
            <a:off x="4851400" y="5870575"/>
            <a:ext cx="222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sz="2800" b="1">
                <a:solidFill>
                  <a:srgbClr val="84095B"/>
                </a:solidFill>
              </a:rPr>
              <a:t>Central</a:t>
            </a:r>
            <a:r>
              <a:rPr lang="fr-BE" altLang="fr-FR"/>
              <a:t> </a:t>
            </a:r>
            <a:endParaRPr lang="en-GB" altLang="fr-FR"/>
          </a:p>
        </p:txBody>
      </p:sp>
      <p:sp>
        <p:nvSpPr>
          <p:cNvPr id="23561" name="TextBox 108"/>
          <p:cNvSpPr txBox="1">
            <a:spLocks noChangeArrowheads="1"/>
          </p:cNvSpPr>
          <p:nvPr/>
        </p:nvSpPr>
        <p:spPr bwMode="auto">
          <a:xfrm>
            <a:off x="1006475" y="1286881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sz="2400" b="1"/>
              <a:t>3 Individual Assessments </a:t>
            </a:r>
            <a:endParaRPr lang="en-GB" altLang="fr-FR" sz="2400" b="1"/>
          </a:p>
        </p:txBody>
      </p:sp>
      <p:sp>
        <p:nvSpPr>
          <p:cNvPr id="23562" name="TextBox 109"/>
          <p:cNvSpPr txBox="1">
            <a:spLocks noChangeArrowheads="1"/>
          </p:cNvSpPr>
          <p:nvPr/>
        </p:nvSpPr>
        <p:spPr bwMode="auto">
          <a:xfrm>
            <a:off x="4059238" y="1504950"/>
            <a:ext cx="2509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BE" altLang="fr-FR" sz="2400" b="1"/>
              <a:t>Consensus</a:t>
            </a:r>
            <a:r>
              <a:rPr lang="fr-BE" altLang="fr-FR" sz="1800" b="1"/>
              <a:t> </a:t>
            </a:r>
            <a:endParaRPr lang="en-GB" altLang="fr-FR" sz="1800" b="1"/>
          </a:p>
        </p:txBody>
      </p:sp>
      <p:sp>
        <p:nvSpPr>
          <p:cNvPr id="23563" name="TextBox 111"/>
          <p:cNvSpPr txBox="1">
            <a:spLocks noChangeArrowheads="1"/>
          </p:cNvSpPr>
          <p:nvPr/>
        </p:nvSpPr>
        <p:spPr bwMode="auto">
          <a:xfrm>
            <a:off x="6569075" y="2260600"/>
            <a:ext cx="248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BE" altLang="fr-FR" sz="2400" b="1"/>
              <a:t>Ranked list </a:t>
            </a:r>
            <a:r>
              <a:rPr lang="fr-BE" altLang="fr-FR" sz="1800" b="1"/>
              <a:t> </a:t>
            </a:r>
            <a:endParaRPr lang="en-GB" altLang="fr-FR" sz="1800" b="1"/>
          </a:p>
        </p:txBody>
      </p:sp>
      <p:sp>
        <p:nvSpPr>
          <p:cNvPr id="23564" name="TextBox 112"/>
          <p:cNvSpPr txBox="1">
            <a:spLocks noChangeArrowheads="1"/>
          </p:cNvSpPr>
          <p:nvPr/>
        </p:nvSpPr>
        <p:spPr bwMode="auto">
          <a:xfrm>
            <a:off x="85725" y="2371725"/>
            <a:ext cx="125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b="1"/>
              <a:t>Proposal A</a:t>
            </a:r>
            <a:endParaRPr lang="en-GB" altLang="fr-FR" b="1"/>
          </a:p>
        </p:txBody>
      </p:sp>
      <p:sp>
        <p:nvSpPr>
          <p:cNvPr id="23565" name="TextBox 113"/>
          <p:cNvSpPr txBox="1">
            <a:spLocks noChangeArrowheads="1"/>
          </p:cNvSpPr>
          <p:nvPr/>
        </p:nvSpPr>
        <p:spPr bwMode="auto">
          <a:xfrm>
            <a:off x="85725" y="3709988"/>
            <a:ext cx="114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b="1"/>
              <a:t>Proposal B</a:t>
            </a:r>
            <a:endParaRPr lang="en-GB" altLang="fr-FR" b="1"/>
          </a:p>
        </p:txBody>
      </p:sp>
      <p:sp>
        <p:nvSpPr>
          <p:cNvPr id="23566" name="TextBox 114"/>
          <p:cNvSpPr txBox="1">
            <a:spLocks noChangeArrowheads="1"/>
          </p:cNvSpPr>
          <p:nvPr/>
        </p:nvSpPr>
        <p:spPr bwMode="auto">
          <a:xfrm>
            <a:off x="138113" y="4914900"/>
            <a:ext cx="120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b="1"/>
              <a:t>Proposal C</a:t>
            </a:r>
            <a:endParaRPr lang="en-GB" altLang="fr-FR" b="1"/>
          </a:p>
        </p:txBody>
      </p:sp>
      <p:sp>
        <p:nvSpPr>
          <p:cNvPr id="23567" name="TextBox 115"/>
          <p:cNvSpPr txBox="1">
            <a:spLocks noChangeArrowheads="1"/>
          </p:cNvSpPr>
          <p:nvPr/>
        </p:nvSpPr>
        <p:spPr bwMode="auto">
          <a:xfrm>
            <a:off x="6845300" y="3752850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BE" altLang="fr-FR" sz="1400" b="1"/>
              <a:t>B &gt; A &gt; C</a:t>
            </a:r>
            <a:endParaRPr lang="en-GB" altLang="fr-FR" sz="1400" b="1"/>
          </a:p>
        </p:txBody>
      </p:sp>
      <p:sp>
        <p:nvSpPr>
          <p:cNvPr id="23568" name="Flowchart: Process 37"/>
          <p:cNvSpPr>
            <a:spLocks noChangeArrowheads="1"/>
          </p:cNvSpPr>
          <p:nvPr/>
        </p:nvSpPr>
        <p:spPr bwMode="auto">
          <a:xfrm>
            <a:off x="4416425" y="2481263"/>
            <a:ext cx="434975" cy="360362"/>
          </a:xfrm>
          <a:prstGeom prst="flowChartProcess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cxnSp>
        <p:nvCxnSpPr>
          <p:cNvPr id="23569" name="Straight Connector 5"/>
          <p:cNvCxnSpPr>
            <a:cxnSpLocks noChangeShapeType="1"/>
          </p:cNvCxnSpPr>
          <p:nvPr/>
        </p:nvCxnSpPr>
        <p:spPr bwMode="auto">
          <a:xfrm flipV="1">
            <a:off x="2339975" y="2647950"/>
            <a:ext cx="2071688" cy="35242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0" name="Straight Connector 52"/>
          <p:cNvCxnSpPr>
            <a:cxnSpLocks noChangeShapeType="1"/>
          </p:cNvCxnSpPr>
          <p:nvPr/>
        </p:nvCxnSpPr>
        <p:spPr bwMode="auto">
          <a:xfrm>
            <a:off x="4416425" y="2679700"/>
            <a:ext cx="0" cy="11747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1" name="Straight Connector 66"/>
          <p:cNvCxnSpPr>
            <a:cxnSpLocks noChangeShapeType="1"/>
          </p:cNvCxnSpPr>
          <p:nvPr/>
        </p:nvCxnSpPr>
        <p:spPr bwMode="auto">
          <a:xfrm flipH="1" flipV="1">
            <a:off x="2343150" y="2305050"/>
            <a:ext cx="2073275" cy="35242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2" name="Straight Connector 67"/>
          <p:cNvCxnSpPr>
            <a:cxnSpLocks noChangeShapeType="1"/>
            <a:endCxn id="23568" idx="1"/>
          </p:cNvCxnSpPr>
          <p:nvPr/>
        </p:nvCxnSpPr>
        <p:spPr bwMode="auto">
          <a:xfrm>
            <a:off x="2339975" y="2652713"/>
            <a:ext cx="2076450" cy="952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3" name="Flowchart: Process 74"/>
          <p:cNvSpPr>
            <a:spLocks noChangeArrowheads="1"/>
          </p:cNvSpPr>
          <p:nvPr/>
        </p:nvSpPr>
        <p:spPr bwMode="auto">
          <a:xfrm>
            <a:off x="4416425" y="3700463"/>
            <a:ext cx="434975" cy="358775"/>
          </a:xfrm>
          <a:prstGeom prst="flowChartProcess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cxnSp>
        <p:nvCxnSpPr>
          <p:cNvPr id="23574" name="Straight Connector 75"/>
          <p:cNvCxnSpPr>
            <a:cxnSpLocks noChangeShapeType="1"/>
          </p:cNvCxnSpPr>
          <p:nvPr/>
        </p:nvCxnSpPr>
        <p:spPr bwMode="auto">
          <a:xfrm flipV="1">
            <a:off x="2339975" y="3865563"/>
            <a:ext cx="2071688" cy="354012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5" name="Straight Connector 76"/>
          <p:cNvCxnSpPr>
            <a:cxnSpLocks noChangeShapeType="1"/>
          </p:cNvCxnSpPr>
          <p:nvPr/>
        </p:nvCxnSpPr>
        <p:spPr bwMode="auto">
          <a:xfrm>
            <a:off x="4416425" y="3897313"/>
            <a:ext cx="0" cy="119062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6" name="Straight Connector 77"/>
          <p:cNvCxnSpPr>
            <a:cxnSpLocks noChangeShapeType="1"/>
          </p:cNvCxnSpPr>
          <p:nvPr/>
        </p:nvCxnSpPr>
        <p:spPr bwMode="auto">
          <a:xfrm flipH="1" flipV="1">
            <a:off x="2343150" y="3522663"/>
            <a:ext cx="2073275" cy="354012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7" name="Straight Connector 87"/>
          <p:cNvCxnSpPr>
            <a:cxnSpLocks noChangeShapeType="1"/>
            <a:endCxn id="23573" idx="1"/>
          </p:cNvCxnSpPr>
          <p:nvPr/>
        </p:nvCxnSpPr>
        <p:spPr bwMode="auto">
          <a:xfrm>
            <a:off x="2339975" y="3870325"/>
            <a:ext cx="2076450" cy="952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8" name="Flowchart: Process 102"/>
          <p:cNvSpPr>
            <a:spLocks noChangeArrowheads="1"/>
          </p:cNvSpPr>
          <p:nvPr/>
        </p:nvSpPr>
        <p:spPr bwMode="auto">
          <a:xfrm>
            <a:off x="4416425" y="4941888"/>
            <a:ext cx="434975" cy="360362"/>
          </a:xfrm>
          <a:prstGeom prst="flowChartProcess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cxnSp>
        <p:nvCxnSpPr>
          <p:cNvPr id="23579" name="Straight Connector 104"/>
          <p:cNvCxnSpPr>
            <a:cxnSpLocks noChangeShapeType="1"/>
          </p:cNvCxnSpPr>
          <p:nvPr/>
        </p:nvCxnSpPr>
        <p:spPr bwMode="auto">
          <a:xfrm flipV="1">
            <a:off x="2339975" y="5108575"/>
            <a:ext cx="2071688" cy="35242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0" name="Straight Connector 105"/>
          <p:cNvCxnSpPr>
            <a:cxnSpLocks noChangeShapeType="1"/>
          </p:cNvCxnSpPr>
          <p:nvPr/>
        </p:nvCxnSpPr>
        <p:spPr bwMode="auto">
          <a:xfrm>
            <a:off x="4416425" y="5138738"/>
            <a:ext cx="0" cy="119062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1" name="Straight Connector 116"/>
          <p:cNvCxnSpPr>
            <a:cxnSpLocks noChangeShapeType="1"/>
          </p:cNvCxnSpPr>
          <p:nvPr/>
        </p:nvCxnSpPr>
        <p:spPr bwMode="auto">
          <a:xfrm flipH="1" flipV="1">
            <a:off x="2343150" y="4765675"/>
            <a:ext cx="2073275" cy="352425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2" name="Straight Connector 117"/>
          <p:cNvCxnSpPr>
            <a:cxnSpLocks noChangeShapeType="1"/>
            <a:endCxn id="23578" idx="1"/>
          </p:cNvCxnSpPr>
          <p:nvPr/>
        </p:nvCxnSpPr>
        <p:spPr bwMode="auto">
          <a:xfrm>
            <a:off x="2339975" y="5113338"/>
            <a:ext cx="2076450" cy="7937"/>
          </a:xfrm>
          <a:prstGeom prst="line">
            <a:avLst/>
          </a:prstGeom>
          <a:noFill/>
          <a:ln w="38100" algn="ctr">
            <a:solidFill>
              <a:srgbClr val="8409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" name="Group 121"/>
          <p:cNvGrpSpPr/>
          <p:nvPr/>
        </p:nvGrpSpPr>
        <p:grpSpPr>
          <a:xfrm>
            <a:off x="2093794" y="2117143"/>
            <a:ext cx="216000" cy="540000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123" name="Chord 122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93794" y="2494817"/>
            <a:ext cx="216000" cy="540000"/>
            <a:chOff x="4348492" y="3134473"/>
            <a:chExt cx="178062" cy="425496"/>
          </a:xfrm>
          <a:solidFill>
            <a:srgbClr val="FF0000"/>
          </a:solidFill>
        </p:grpSpPr>
        <p:sp>
          <p:nvSpPr>
            <p:cNvPr id="126" name="Chord 125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093794" y="2884526"/>
            <a:ext cx="216000" cy="540000"/>
            <a:chOff x="4348492" y="3134473"/>
            <a:chExt cx="178062" cy="425496"/>
          </a:xfrm>
          <a:solidFill>
            <a:srgbClr val="FFC000"/>
          </a:solidFill>
        </p:grpSpPr>
        <p:sp>
          <p:nvSpPr>
            <p:cNvPr id="129" name="Chord 128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093794" y="3321870"/>
            <a:ext cx="216000" cy="540000"/>
            <a:chOff x="4348492" y="3134473"/>
            <a:chExt cx="178062" cy="425496"/>
          </a:xfrm>
          <a:solidFill>
            <a:srgbClr val="009FBA"/>
          </a:solidFill>
        </p:grpSpPr>
        <p:sp>
          <p:nvSpPr>
            <p:cNvPr id="132" name="Chord 131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093794" y="3656050"/>
            <a:ext cx="216000" cy="540000"/>
            <a:chOff x="4348492" y="3134473"/>
            <a:chExt cx="178062" cy="425496"/>
          </a:xfrm>
          <a:solidFill>
            <a:srgbClr val="00B050"/>
          </a:solidFill>
        </p:grpSpPr>
        <p:sp>
          <p:nvSpPr>
            <p:cNvPr id="135" name="Chord 134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93794" y="4042516"/>
            <a:ext cx="216000" cy="540000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138" name="Chord 137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093794" y="4542656"/>
            <a:ext cx="216000" cy="540000"/>
            <a:chOff x="4348492" y="3134473"/>
            <a:chExt cx="178062" cy="425496"/>
          </a:xfrm>
          <a:solidFill>
            <a:srgbClr val="FFC000"/>
          </a:solidFill>
        </p:grpSpPr>
        <p:sp>
          <p:nvSpPr>
            <p:cNvPr id="141" name="Chord 140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093794" y="4941977"/>
            <a:ext cx="216000" cy="540000"/>
            <a:chOff x="4348492" y="3134473"/>
            <a:chExt cx="178062" cy="425496"/>
          </a:xfrm>
          <a:solidFill>
            <a:srgbClr val="7030A0"/>
          </a:solidFill>
        </p:grpSpPr>
        <p:sp>
          <p:nvSpPr>
            <p:cNvPr id="144" name="Chord 14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091059" y="5331095"/>
            <a:ext cx="216000" cy="540000"/>
            <a:chOff x="4348492" y="3134473"/>
            <a:chExt cx="178062" cy="425496"/>
          </a:xfrm>
          <a:solidFill>
            <a:srgbClr val="009FBA"/>
          </a:solidFill>
        </p:grpSpPr>
        <p:sp>
          <p:nvSpPr>
            <p:cNvPr id="147" name="Chord 146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80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2654300" y="3367088"/>
          <a:ext cx="4394200" cy="244633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098550"/>
                <a:gridCol w="1098550"/>
                <a:gridCol w="1098550"/>
                <a:gridCol w="1098550"/>
              </a:tblGrid>
              <a:tr h="38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F5494"/>
                          </a:solidFill>
                          <a:effectLst/>
                        </a:rPr>
                        <a:t>ETN</a:t>
                      </a:r>
                      <a:endParaRPr lang="en-GB" sz="1600" b="1" i="0" u="none" strike="noStrike" dirty="0">
                        <a:solidFill>
                          <a:srgbClr val="0F5494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84095B"/>
                          </a:solidFill>
                          <a:effectLst/>
                        </a:rPr>
                        <a:t>EID</a:t>
                      </a:r>
                      <a:endParaRPr lang="en-GB" sz="1600" b="1" i="0" u="none" strike="noStrike" dirty="0">
                        <a:solidFill>
                          <a:srgbClr val="84095B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339933"/>
                          </a:solidFill>
                          <a:effectLst/>
                        </a:rPr>
                        <a:t>EJD</a:t>
                      </a:r>
                      <a:endParaRPr lang="en-GB" sz="1600" b="1" i="0" u="none" strike="noStrike" dirty="0">
                        <a:solidFill>
                          <a:srgbClr val="339933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CHE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EID </a:t>
                      </a:r>
                      <a:br>
                        <a:rPr lang="en-GB" sz="1600" u="none" strike="noStrike" dirty="0" smtClean="0">
                          <a:effectLst/>
                        </a:rPr>
                      </a:br>
                      <a:r>
                        <a:rPr lang="en-GB" sz="1600" u="none" strike="noStrike" dirty="0" smtClean="0">
                          <a:effectLst/>
                        </a:rPr>
                        <a:t>rank</a:t>
                      </a:r>
                      <a:br>
                        <a:rPr lang="en-GB" sz="1600" u="none" strike="noStrike" dirty="0" smtClean="0">
                          <a:effectLst/>
                        </a:rPr>
                      </a:br>
                      <a:r>
                        <a:rPr lang="en-GB" sz="1600" u="none" strike="noStrike" dirty="0" smtClean="0">
                          <a:effectLst/>
                        </a:rPr>
                        <a:t>list</a:t>
                      </a:r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EJD </a:t>
                      </a:r>
                      <a:br>
                        <a:rPr lang="en-GB" sz="1600" u="none" strike="noStrike" dirty="0" smtClean="0">
                          <a:effectLst/>
                        </a:rPr>
                      </a:br>
                      <a:r>
                        <a:rPr lang="en-GB" sz="1600" u="none" strike="noStrike" dirty="0" smtClean="0">
                          <a:effectLst/>
                        </a:rPr>
                        <a:t>rank </a:t>
                      </a:r>
                      <a:br>
                        <a:rPr lang="en-GB" sz="1600" u="none" strike="noStrike" dirty="0" smtClean="0">
                          <a:effectLst/>
                        </a:rPr>
                      </a:br>
                      <a:r>
                        <a:rPr lang="en-GB" sz="1600" u="none" strike="noStrike" dirty="0" smtClean="0">
                          <a:effectLst/>
                        </a:rPr>
                        <a:t>list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ECO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ENG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ENV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LIF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MAT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PHY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74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SOC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r>
                        <a:rPr lang="en-GB" sz="1600" u="none" strike="noStrike" dirty="0" smtClean="0">
                          <a:effectLst/>
                        </a:rPr>
                        <a:t>RL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411413" y="1844675"/>
            <a:ext cx="6278562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lvl="1" indent="0" eaLnBrk="1" hangingPunct="1">
              <a:spcAft>
                <a:spcPts val="300"/>
              </a:spcAft>
              <a:defRPr/>
            </a:pPr>
            <a:r>
              <a:rPr lang="en-GB" sz="2000" b="1" dirty="0" smtClean="0">
                <a:solidFill>
                  <a:srgbClr val="84095B"/>
                </a:solidFill>
              </a:rPr>
              <a:t>Rank lists</a:t>
            </a:r>
          </a:p>
          <a:p>
            <a:pPr marL="363538" lvl="1" indent="-363538" eaLnBrk="1" hangingPunct="1"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GB" sz="1800" dirty="0" smtClean="0"/>
              <a:t>ETN: 1 rank list (RL) per scientific panel</a:t>
            </a:r>
          </a:p>
          <a:p>
            <a:pPr marL="363538" lvl="1" indent="-363538" eaLnBrk="1" hangingPunct="1"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GB" sz="1800" dirty="0" smtClean="0"/>
              <a:t>EID / EJD: dedicated, multi-disciplinary rank lists</a:t>
            </a:r>
          </a:p>
        </p:txBody>
      </p:sp>
      <p:pic>
        <p:nvPicPr>
          <p:cNvPr id="2461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65325"/>
            <a:ext cx="15827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65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31" y="1858963"/>
            <a:ext cx="64087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Evaluation</a:t>
            </a:r>
          </a:p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Summary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Report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48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65113" y="1276350"/>
            <a:ext cx="842962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en-GB" altLang="fr-FR" dirty="0" smtClean="0"/>
              <a:t/>
            </a:r>
            <a:br>
              <a:rPr lang="en-GB" altLang="fr-FR" dirty="0" smtClean="0"/>
            </a:br>
            <a:r>
              <a:rPr lang="en-GB" altLang="fr-FR" dirty="0" smtClean="0"/>
              <a:t>The DO’s of proposal submission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69875" y="2611438"/>
            <a:ext cx="8874125" cy="3879850"/>
          </a:xfrm>
        </p:spPr>
        <p:txBody>
          <a:bodyPr/>
          <a:lstStyle/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Check for eligibility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Follow template guidance 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Respect the page limits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Be precise, less can be more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Excellent science is not enough: address all criteria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Get impartial colleagues to read it before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Start filling in with the submission tool asap</a:t>
            </a:r>
          </a:p>
          <a:p>
            <a:pPr marL="269875" lvl="1" indent="442913" eaLnBrk="1" hangingPunct="1">
              <a:spcBef>
                <a:spcPct val="0"/>
              </a:spcBef>
              <a:spcAft>
                <a:spcPts val="600"/>
              </a:spcAft>
              <a:buClr>
                <a:srgbClr val="1B83B7"/>
              </a:buClr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en-GB" altLang="fr-FR" smtClean="0">
                <a:ea typeface="Verdana" panose="020B0604030504040204" pitchFamily="34" charset="0"/>
                <a:cs typeface="Verdana" panose="020B0604030504040204" pitchFamily="34" charset="0"/>
              </a:rPr>
              <a:t>Check for consistency between Part A (admin data) and Part B (substance)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2235200"/>
            <a:ext cx="2089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511175" y="2266950"/>
            <a:ext cx="74009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3538" lvl="1" indent="-363538" eaLnBrk="0" hangingPunct="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Experts will evaluate proposals as submitted (not on its potential if certain changes were to be made)</a:t>
            </a:r>
          </a:p>
          <a:p>
            <a:pPr marL="363538" lvl="1" indent="-363538" eaLnBrk="0" hangingPunct="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Proposals selected for funding are converted into description of work of the grant agreement. </a:t>
            </a:r>
          </a:p>
          <a:p>
            <a:pPr marL="363538" lvl="1" indent="-363538" eaLnBrk="0" hangingPunct="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fr-BE" dirty="0" err="1"/>
              <a:t>Commitment</a:t>
            </a:r>
            <a:r>
              <a:rPr lang="fr-BE" dirty="0"/>
              <a:t> </a:t>
            </a:r>
            <a:r>
              <a:rPr lang="fr-BE" dirty="0" err="1"/>
              <a:t>Letters</a:t>
            </a:r>
            <a:endParaRPr lang="fr-BE" dirty="0"/>
          </a:p>
          <a:p>
            <a:pPr marL="363538" lvl="1" indent="-363538" eaLnBrk="0" hangingPunct="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Ethics (part A and part B)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7175" y="1292225"/>
            <a:ext cx="8591550" cy="57467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200" dirty="0" smtClean="0">
                <a:cs typeface="Arial" pitchFamily="34" charset="0"/>
              </a:rPr>
              <a:t>Reminders</a:t>
            </a:r>
            <a:endParaRPr lang="en-GB" sz="3200" dirty="0">
              <a:cs typeface="Arial" pitchFamily="34" charset="0"/>
            </a:endParaRPr>
          </a:p>
        </p:txBody>
      </p:sp>
      <p:pic>
        <p:nvPicPr>
          <p:cNvPr id="4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8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" y="2492896"/>
            <a:ext cx="903966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Calls 2015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7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757" y="1988840"/>
            <a:ext cx="7202487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Other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initiatives :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Euraxess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19238"/>
            <a:ext cx="17272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95513" y="1793875"/>
            <a:ext cx="6923087" cy="414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71463" indent="-271463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2800" b="1" i="0" dirty="0" smtClean="0">
                <a:cs typeface="Arial" pitchFamily="34" charset="0"/>
              </a:rPr>
              <a:t>ITN Objectives</a:t>
            </a:r>
            <a:endParaRPr lang="en-GB" b="1" i="0" dirty="0" smtClean="0"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defRPr/>
            </a:pPr>
            <a:r>
              <a:rPr lang="en-GB" sz="1800" i="0" dirty="0" smtClean="0">
                <a:cs typeface="Arial" pitchFamily="34" charset="0"/>
              </a:rPr>
              <a:t>Train innovative early-stage researchers</a:t>
            </a:r>
          </a:p>
          <a:p>
            <a:pPr marL="342900" indent="-342900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defRPr/>
            </a:pPr>
            <a:r>
              <a:rPr lang="en-GB" sz="1800" i="0" dirty="0" smtClean="0">
                <a:cs typeface="Arial" pitchFamily="34" charset="0"/>
              </a:rPr>
              <a:t>Excellence </a:t>
            </a:r>
            <a:r>
              <a:rPr lang="en-GB" sz="1800" i="0" dirty="0">
                <a:cs typeface="Arial" pitchFamily="34" charset="0"/>
              </a:rPr>
              <a:t>in doctoral/early-stage research training</a:t>
            </a:r>
          </a:p>
          <a:p>
            <a:pPr marL="342900" indent="-342900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defRPr/>
            </a:pPr>
            <a:r>
              <a:rPr lang="en-GB" sz="1800" i="0" dirty="0" smtClean="0">
                <a:cs typeface="Arial" pitchFamily="34" charset="0"/>
              </a:rPr>
              <a:t>Provide skills to match public and private sector needs</a:t>
            </a:r>
            <a:endParaRPr lang="fr-BE" sz="1800" b="1" i="0" dirty="0" smtClean="0">
              <a:cs typeface="Arial" pitchFamily="34" charset="0"/>
            </a:endParaRPr>
          </a:p>
          <a:p>
            <a:pPr marL="271463" indent="-271463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defRPr/>
            </a:pPr>
            <a:endParaRPr lang="fr-BE" sz="1800" b="1" i="0" dirty="0" smtClean="0">
              <a:cs typeface="Arial" pitchFamily="34" charset="0"/>
            </a:endParaRPr>
          </a:p>
          <a:p>
            <a:pPr marL="271463" indent="-271463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defRPr/>
            </a:pPr>
            <a:endParaRPr lang="fr-BE" sz="1800" b="1" i="0" dirty="0" smtClean="0">
              <a:cs typeface="Arial" pitchFamily="34" charset="0"/>
            </a:endParaRPr>
          </a:p>
          <a:p>
            <a:pPr marL="0" indent="0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buFontTx/>
              <a:buNone/>
              <a:defRPr/>
            </a:pPr>
            <a:endParaRPr lang="fr-BE" sz="1800" b="1" i="0" dirty="0">
              <a:cs typeface="Arial" pitchFamily="34" charset="0"/>
            </a:endParaRPr>
          </a:p>
          <a:p>
            <a:pPr marL="271463" indent="-271463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2800" b="1" i="0" dirty="0" smtClean="0">
                <a:cs typeface="Arial" pitchFamily="34" charset="0"/>
              </a:rPr>
              <a:t>ITN Expected impact</a:t>
            </a:r>
          </a:p>
          <a:p>
            <a:pPr marL="342900" indent="-342900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defRPr/>
            </a:pPr>
            <a:r>
              <a:rPr lang="en-GB" sz="1800" i="0" dirty="0" smtClean="0">
                <a:cs typeface="Arial" pitchFamily="34" charset="0"/>
              </a:rPr>
              <a:t>Improved </a:t>
            </a:r>
            <a:r>
              <a:rPr lang="en-GB" sz="1800" i="0" dirty="0">
                <a:cs typeface="Arial" pitchFamily="34" charset="0"/>
              </a:rPr>
              <a:t>career </a:t>
            </a:r>
            <a:r>
              <a:rPr lang="en-GB" sz="1800" i="0" dirty="0" smtClean="0">
                <a:cs typeface="Arial" pitchFamily="34" charset="0"/>
              </a:rPr>
              <a:t>perspectives of researchers</a:t>
            </a:r>
            <a:endParaRPr lang="en-GB" sz="1800" i="0" dirty="0"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defRPr/>
            </a:pPr>
            <a:r>
              <a:rPr lang="en-GB" sz="1800" i="0" dirty="0" smtClean="0">
                <a:cs typeface="Arial" pitchFamily="34" charset="0"/>
              </a:rPr>
              <a:t>Structured high-quality research / doctoral </a:t>
            </a:r>
            <a:r>
              <a:rPr lang="en-GB" sz="1800" i="0" dirty="0">
                <a:cs typeface="Arial" pitchFamily="34" charset="0"/>
              </a:rPr>
              <a:t>training</a:t>
            </a:r>
          </a:p>
          <a:p>
            <a:pPr marL="342900" indent="-342900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defRPr/>
            </a:pPr>
            <a:r>
              <a:rPr lang="en-GB" sz="1800" i="0" dirty="0" smtClean="0">
                <a:cs typeface="Arial" pitchFamily="34" charset="0"/>
              </a:rPr>
              <a:t>Collaboration academia with non-academic sectors</a:t>
            </a:r>
            <a:endParaRPr lang="en-GB" sz="1800" i="0" dirty="0">
              <a:cs typeface="Arial" pitchFamily="34" charset="0"/>
            </a:endParaRP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349750"/>
            <a:ext cx="12636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hankyou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2" y="1668087"/>
            <a:ext cx="755967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151620" y="6200665"/>
            <a:ext cx="68407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+mn-lt"/>
              </a:rPr>
              <a:t>pcn-mariescurie@recherche.gouv.fr</a:t>
            </a:r>
            <a:endParaRPr lang="fr-FR" sz="2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 txBox="1">
            <a:spLocks/>
          </p:cNvSpPr>
          <p:nvPr/>
        </p:nvSpPr>
        <p:spPr bwMode="auto">
          <a:xfrm>
            <a:off x="231775" y="1263650"/>
            <a:ext cx="8596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1">
              <a:buClr>
                <a:srgbClr val="800080"/>
              </a:buClr>
              <a:buSzPct val="130000"/>
              <a:defRPr/>
            </a:pPr>
            <a:r>
              <a:rPr lang="en-GB" sz="3200" b="1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ITN Features (1)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560638" y="2592388"/>
            <a:ext cx="65833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2857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Excellence</a:t>
            </a:r>
            <a:r>
              <a:rPr lang="en-GB" sz="2000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: International network of organisations applies and proposes a joint research training or doctoral programme</a:t>
            </a:r>
          </a:p>
          <a:p>
            <a:pPr eaLnBrk="1" hangingPunct="1"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fr-BE" sz="2000" b="1" dirty="0" err="1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Bottom</a:t>
            </a:r>
            <a:r>
              <a:rPr lang="fr-BE" sz="2000" b="1" dirty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-up </a:t>
            </a:r>
            <a:r>
              <a:rPr lang="fr-BE" sz="2000" dirty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(no </a:t>
            </a:r>
            <a:r>
              <a:rPr lang="fr-BE" sz="2000" dirty="0" err="1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pre-defined</a:t>
            </a:r>
            <a:r>
              <a:rPr lang="fr-BE" sz="2000" dirty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fr-BE" sz="2000" dirty="0" err="1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topics</a:t>
            </a:r>
            <a:r>
              <a:rPr lang="fr-BE" sz="2000" dirty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)</a:t>
            </a:r>
            <a:endParaRPr lang="en-GB" sz="2000" dirty="0"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All domains*</a:t>
            </a:r>
            <a:r>
              <a:rPr lang="en-GB" sz="2000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: CHE, ECO, ENG, ENV, LIF, MAT, PHY, SOC</a:t>
            </a:r>
          </a:p>
          <a:p>
            <a:pPr eaLnBrk="1" hangingPunct="1"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en-GB" sz="2000" b="1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Multidisciplinary </a:t>
            </a:r>
            <a:r>
              <a:rPr lang="en-GB" sz="2000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approach</a:t>
            </a:r>
          </a:p>
          <a:p>
            <a:pPr eaLnBrk="1" hangingPunct="1"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Meaningful exposure to </a:t>
            </a:r>
            <a:r>
              <a:rPr lang="en-GB" sz="2000" b="1" dirty="0" smtClean="0"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non-academic sector</a:t>
            </a:r>
          </a:p>
        </p:txBody>
      </p:sp>
      <p:pic>
        <p:nvPicPr>
          <p:cNvPr id="21508" name="Picture 10" descr="http://www.endicott.edu/GradProf/GPSGrad/~/media/GPSMediaLibrary/GPS%20Images/Graduate/Doctoral/WordCloud1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5"/>
            <a:ext cx="237807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6577013"/>
            <a:ext cx="79644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2857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r" eaLnBrk="1" hangingPunct="1">
              <a:spcAft>
                <a:spcPts val="1200"/>
              </a:spcAft>
              <a:buClr>
                <a:srgbClr val="0F5494"/>
              </a:buClr>
              <a:defRPr/>
            </a:pPr>
            <a:r>
              <a:rPr lang="en-GB" sz="1100" i="1" dirty="0" smtClean="0">
                <a:latin typeface="Arial" pitchFamily="34" charset="0"/>
              </a:rPr>
              <a:t>*: except </a:t>
            </a:r>
            <a:r>
              <a:rPr lang="en-GB" sz="1100" i="1" dirty="0">
                <a:latin typeface="Arial" pitchFamily="34" charset="0"/>
              </a:rPr>
              <a:t>areas of research covered by the EURATOM Treaty</a:t>
            </a:r>
            <a:endParaRPr lang="en-GB" sz="1100" b="1" i="1" dirty="0" smtClean="0"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20675" y="2765425"/>
            <a:ext cx="6394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Verdana"/>
                <a:ea typeface="+mn-ea"/>
                <a:cs typeface="Calibri" panose="020F0502020204030204" pitchFamily="34" charset="0"/>
              </a:rPr>
              <a:t>Strong </a:t>
            </a:r>
            <a:r>
              <a:rPr lang="en-GB" sz="2000" b="1" dirty="0" smtClean="0">
                <a:latin typeface="Verdana"/>
                <a:ea typeface="+mn-ea"/>
                <a:cs typeface="Calibri" panose="020F0502020204030204" pitchFamily="34" charset="0"/>
              </a:rPr>
              <a:t>networking</a:t>
            </a:r>
            <a:r>
              <a:rPr lang="en-GB" sz="2000" dirty="0" smtClean="0">
                <a:latin typeface="Verdana"/>
                <a:ea typeface="+mn-ea"/>
                <a:cs typeface="Calibri" panose="020F0502020204030204" pitchFamily="34" charset="0"/>
              </a:rPr>
              <a:t> within the consortium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b="1" dirty="0" smtClean="0">
                <a:latin typeface="Verdana"/>
                <a:ea typeface="+mn-ea"/>
                <a:cs typeface="Calibri" panose="020F0502020204030204" pitchFamily="34" charset="0"/>
              </a:rPr>
              <a:t>Mobility </a:t>
            </a:r>
            <a:r>
              <a:rPr lang="en-GB" sz="2000" dirty="0" smtClean="0">
                <a:latin typeface="Verdana"/>
                <a:ea typeface="+mn-ea"/>
                <a:cs typeface="Calibri" panose="020F0502020204030204" pitchFamily="34" charset="0"/>
              </a:rPr>
              <a:t>across countries /disciplines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BE" sz="2000" b="1" dirty="0" err="1" smtClean="0">
                <a:latin typeface="Verdana"/>
                <a:ea typeface="+mn-ea"/>
                <a:cs typeface="Calibri" panose="020F0502020204030204" pitchFamily="34" charset="0"/>
              </a:rPr>
              <a:t>Career</a:t>
            </a:r>
            <a:r>
              <a:rPr lang="fr-BE" sz="2000" b="1" dirty="0" smtClean="0">
                <a:latin typeface="Verdana"/>
                <a:ea typeface="+mn-ea"/>
                <a:cs typeface="Calibri" panose="020F0502020204030204" pitchFamily="34" charset="0"/>
              </a:rPr>
              <a:t> guidance </a:t>
            </a:r>
            <a:r>
              <a:rPr lang="fr-BE" sz="2000" dirty="0" smtClean="0">
                <a:latin typeface="Verdana"/>
                <a:ea typeface="+mn-ea"/>
                <a:cs typeface="Calibri" panose="020F0502020204030204" pitchFamily="34" charset="0"/>
              </a:rPr>
              <a:t>arrangements</a:t>
            </a:r>
            <a:endParaRPr lang="en-GB" sz="2000" dirty="0" smtClean="0">
              <a:latin typeface="Verdana"/>
              <a:ea typeface="+mn-ea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b="1" dirty="0" smtClean="0">
                <a:latin typeface="Verdana"/>
                <a:ea typeface="+mn-ea"/>
                <a:cs typeface="Calibri" panose="020F0502020204030204" pitchFamily="34" charset="0"/>
              </a:rPr>
              <a:t>Supervisory Board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Verdana"/>
                <a:ea typeface="+mn-ea"/>
                <a:cs typeface="Calibri" panose="020F0502020204030204" pitchFamily="34" charset="0"/>
              </a:rPr>
              <a:t>Project duration typically </a:t>
            </a:r>
            <a:r>
              <a:rPr lang="en-GB" sz="2000" b="1" dirty="0" smtClean="0">
                <a:latin typeface="Verdana"/>
                <a:ea typeface="+mn-ea"/>
                <a:cs typeface="Calibri" panose="020F0502020204030204" pitchFamily="34" charset="0"/>
              </a:rPr>
              <a:t>48 months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BE" sz="2000" dirty="0" err="1" smtClean="0">
                <a:latin typeface="Verdana"/>
                <a:ea typeface="+mn-ea"/>
                <a:cs typeface="Calibri" panose="020F0502020204030204" pitchFamily="34" charset="0"/>
              </a:rPr>
              <a:t>only</a:t>
            </a:r>
            <a:r>
              <a:rPr lang="fr-BE" sz="2000" dirty="0" smtClean="0">
                <a:latin typeface="Verdana"/>
                <a:ea typeface="+mn-ea"/>
                <a:cs typeface="Calibri" panose="020F0502020204030204" pitchFamily="34" charset="0"/>
              </a:rPr>
              <a:t> for </a:t>
            </a:r>
            <a:r>
              <a:rPr lang="fr-BE" sz="2000" b="1" dirty="0" err="1">
                <a:latin typeface="Verdana"/>
                <a:ea typeface="+mn-ea"/>
                <a:cs typeface="Calibri" panose="020F0502020204030204" pitchFamily="34" charset="0"/>
              </a:rPr>
              <a:t>Early</a:t>
            </a:r>
            <a:r>
              <a:rPr lang="fr-BE" sz="2000" b="1" dirty="0">
                <a:latin typeface="Verdana"/>
                <a:ea typeface="+mn-ea"/>
                <a:cs typeface="Calibri" panose="020F0502020204030204" pitchFamily="34" charset="0"/>
              </a:rPr>
              <a:t> Stage </a:t>
            </a:r>
            <a:r>
              <a:rPr lang="fr-BE" sz="2000" b="1" dirty="0" err="1" smtClean="0">
                <a:latin typeface="Verdana"/>
                <a:ea typeface="+mn-ea"/>
                <a:cs typeface="Calibri" panose="020F0502020204030204" pitchFamily="34" charset="0"/>
              </a:rPr>
              <a:t>Researchers</a:t>
            </a:r>
            <a:endParaRPr lang="en-GB" sz="2000" b="1" dirty="0" smtClean="0">
              <a:latin typeface="Verdana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7188"/>
            <a:ext cx="2133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241300" y="1271588"/>
            <a:ext cx="8596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1">
              <a:buClr>
                <a:srgbClr val="800080"/>
              </a:buClr>
              <a:buSzPct val="130000"/>
              <a:defRPr/>
            </a:pPr>
            <a:r>
              <a:rPr lang="en-GB" sz="3200" b="1" dirty="0" smtClean="0">
                <a:latin typeface="Verdana"/>
                <a:cs typeface="Calibri" panose="020F0502020204030204" pitchFamily="34" charset="0"/>
              </a:rPr>
              <a:t>ITN Features (2)</a:t>
            </a:r>
          </a:p>
        </p:txBody>
      </p:sp>
    </p:spTree>
    <p:extLst>
      <p:ext uri="{BB962C8B-B14F-4D97-AF65-F5344CB8AC3E}">
        <p14:creationId xmlns:p14="http://schemas.microsoft.com/office/powerpoint/2010/main" val="21281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03213" y="1322388"/>
            <a:ext cx="8609012" cy="488950"/>
          </a:xfrm>
        </p:spPr>
        <p:txBody>
          <a:bodyPr/>
          <a:lstStyle/>
          <a:p>
            <a:r>
              <a:rPr lang="en-GB" altLang="fr-FR" sz="2400" dirty="0" smtClean="0"/>
              <a:t>ITN typical activities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01638" y="2173288"/>
            <a:ext cx="636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fr-FR" sz="2000" b="1" dirty="0"/>
              <a:t>Core activity: Training through individual research projects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fr-FR" sz="2000" dirty="0"/>
              <a:t>Network-wide training activities </a:t>
            </a:r>
            <a:br>
              <a:rPr lang="en-GB" altLang="fr-FR" sz="2000" dirty="0"/>
            </a:br>
            <a:r>
              <a:rPr lang="en-GB" altLang="fr-FR" sz="2000" dirty="0"/>
              <a:t>(e.g. seminars, workshops, summer schools).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fr-FR" sz="2000" dirty="0"/>
              <a:t>Training in key transferable skills </a:t>
            </a:r>
            <a:br>
              <a:rPr lang="en-GB" altLang="fr-FR" sz="2000" dirty="0"/>
            </a:br>
            <a:r>
              <a:rPr lang="en-GB" altLang="fr-FR" sz="2000" dirty="0"/>
              <a:t>(e.g. entrepreneurship, management, IPR, communication, ethics, grant writing).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fr-FR" sz="2000" dirty="0"/>
              <a:t>Collaboration and exchange of knowledge within the network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fr-FR" sz="2000" dirty="0"/>
              <a:t>Communication &amp; Dissemination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fr-FR" sz="2000" dirty="0"/>
              <a:t>Public engagement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3148013"/>
            <a:ext cx="18542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550988"/>
            <a:ext cx="21367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730750"/>
            <a:ext cx="16208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0" y="1398706"/>
            <a:ext cx="84089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2800" b="1" dirty="0">
                <a:latin typeface="Verdana"/>
                <a:ea typeface="+mn-ea"/>
                <a:cs typeface="Arial" pitchFamily="34" charset="0"/>
              </a:rPr>
              <a:t>Who applies?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1013" y="4640263"/>
            <a:ext cx="63579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u="sng" dirty="0">
                <a:solidFill>
                  <a:srgbClr val="C00000"/>
                </a:solidFill>
                <a:latin typeface="Verdana"/>
                <a:ea typeface="+mn-ea"/>
                <a:cs typeface="Calibri" panose="020F0502020204030204" pitchFamily="34" charset="0"/>
              </a:rPr>
              <a:t>Non-academic sector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rgbClr val="C00000"/>
                </a:solidFill>
                <a:latin typeface="Verdana"/>
                <a:ea typeface="+mn-ea"/>
                <a:cs typeface="Calibri" panose="020F0502020204030204" pitchFamily="34" charset="0"/>
              </a:rPr>
              <a:t>any entity not included in the academic sector: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rgbClr val="C00000"/>
                </a:solidFill>
                <a:latin typeface="Verdana"/>
                <a:ea typeface="+mn-ea"/>
                <a:cs typeface="Calibri" panose="020F0502020204030204" pitchFamily="34" charset="0"/>
              </a:rPr>
              <a:t>e.g. large companies, SMEs, NGOs, museums, hospitals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rgbClr val="C00000"/>
                </a:solidFill>
                <a:latin typeface="Verdana"/>
                <a:ea typeface="+mn-ea"/>
                <a:cs typeface="Calibri" panose="020F0502020204030204" pitchFamily="34" charset="0"/>
              </a:rPr>
              <a:t>international organisations (e.g. UN, WHO)</a:t>
            </a:r>
            <a:endParaRPr lang="en-GB" sz="1600" b="1" dirty="0">
              <a:solidFill>
                <a:srgbClr val="C00000"/>
              </a:solidFill>
              <a:latin typeface="Verdana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8313" y="2935288"/>
            <a:ext cx="73723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u="sng" dirty="0">
                <a:latin typeface="Verdana"/>
                <a:ea typeface="+mn-ea"/>
                <a:cs typeface="Calibri" panose="020F0502020204030204" pitchFamily="34" charset="0"/>
              </a:rPr>
              <a:t>Academic sector</a:t>
            </a:r>
            <a:r>
              <a:rPr lang="en-GB" sz="1800" dirty="0">
                <a:latin typeface="Verdana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  <a:t>public /private higher education establishments</a:t>
            </a:r>
            <a:b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</a:br>
            <a: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  <a:t>awarding academic degrees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  <a:t>public /private non-profit research organisations </a:t>
            </a:r>
            <a:b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</a:br>
            <a: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  <a:t>whose primary mission is to pursue research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latin typeface="Verdana"/>
                <a:ea typeface="+mn-ea"/>
                <a:cs typeface="Calibri" panose="020F0502020204030204" pitchFamily="34" charset="0"/>
              </a:rPr>
              <a:t>international European interest organisations (e.g. CERN, EMBL)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550" y="2517775"/>
            <a:ext cx="8274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2000" b="1" dirty="0" err="1">
                <a:latin typeface="Verdana"/>
                <a:ea typeface="+mn-ea"/>
                <a:cs typeface="Arial" pitchFamily="34" charset="0"/>
              </a:rPr>
              <a:t>Two</a:t>
            </a:r>
            <a:r>
              <a:rPr lang="fr-BE" sz="2000" b="1" dirty="0">
                <a:latin typeface="Verdana"/>
                <a:ea typeface="+mn-ea"/>
                <a:cs typeface="Arial" pitchFamily="34" charset="0"/>
              </a:rPr>
              <a:t> </a:t>
            </a:r>
            <a:r>
              <a:rPr lang="fr-BE" sz="2000" b="1" dirty="0" err="1">
                <a:latin typeface="Verdana"/>
                <a:ea typeface="+mn-ea"/>
                <a:cs typeface="Arial" pitchFamily="34" charset="0"/>
              </a:rPr>
              <a:t>categories</a:t>
            </a:r>
            <a:r>
              <a:rPr lang="fr-BE" sz="2000" b="1" dirty="0">
                <a:latin typeface="Verdana"/>
                <a:ea typeface="+mn-ea"/>
                <a:cs typeface="Arial" pitchFamily="34" charset="0"/>
              </a:rPr>
              <a:t> of organisations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940" y="3304373"/>
            <a:ext cx="1093309" cy="89525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10" name="Trapezoid 9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4" name="Trapezoid 13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5" name="Trapezoid 14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6" name="Trapezoid 15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latin typeface="Verdana" panose="020B0604030504040204" pitchFamily="34" charset="0"/>
                <a:ea typeface="+mn-e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6997" y="4765884"/>
            <a:ext cx="1010816" cy="828936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20" name="Trapezoid 19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solidFill>
                  <a:srgbClr val="C00000"/>
                </a:solidFill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solidFill>
                  <a:srgbClr val="C00000"/>
                </a:solidFill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22" name="Right Triangle 21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solidFill>
                  <a:srgbClr val="C00000"/>
                </a:solidFill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23" name="Right Triangle 22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solidFill>
                  <a:srgbClr val="C00000"/>
                </a:solidFill>
                <a:latin typeface="Verdana" panose="020B0604030504040204" pitchFamily="34" charset="0"/>
                <a:ea typeface="+mn-ea"/>
              </a:endParaRPr>
            </a:p>
          </p:txBody>
        </p:sp>
        <p:sp>
          <p:nvSpPr>
            <p:cNvPr id="24" name="Right Triangle 23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 sz="1200">
                <a:solidFill>
                  <a:srgbClr val="C00000"/>
                </a:solidFill>
                <a:latin typeface="Verdana" panose="020B0604030504040204" pitchFamily="34" charset="0"/>
                <a:ea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49250" y="1871662"/>
            <a:ext cx="7400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800" dirty="0">
                <a:latin typeface="Verdana"/>
                <a:ea typeface="+mn-ea"/>
                <a:cs typeface="Calibri" panose="020F0502020204030204" pitchFamily="34" charset="0"/>
              </a:rPr>
              <a:t>International networks of organisations </a:t>
            </a:r>
            <a:br>
              <a:rPr lang="fr-BE" sz="1800" dirty="0">
                <a:latin typeface="Verdana"/>
                <a:ea typeface="+mn-ea"/>
                <a:cs typeface="Calibri" panose="020F0502020204030204" pitchFamily="34" charset="0"/>
              </a:rPr>
            </a:br>
            <a:r>
              <a:rPr lang="fr-BE" sz="1800" dirty="0">
                <a:latin typeface="Verdana"/>
                <a:ea typeface="+mn-ea"/>
                <a:cs typeface="Calibri" panose="020F0502020204030204" pitchFamily="34" charset="0"/>
              </a:rPr>
              <a:t>actively involved in </a:t>
            </a:r>
            <a:r>
              <a:rPr lang="fr-BE" sz="1800" dirty="0" err="1">
                <a:latin typeface="Verdana"/>
                <a:ea typeface="+mn-ea"/>
                <a:cs typeface="Calibri" panose="020F0502020204030204" pitchFamily="34" charset="0"/>
              </a:rPr>
              <a:t>research</a:t>
            </a:r>
            <a:r>
              <a:rPr lang="fr-BE" sz="1800" dirty="0">
                <a:latin typeface="Verdana"/>
                <a:ea typeface="+mn-ea"/>
                <a:cs typeface="Calibri" panose="020F0502020204030204" pitchFamily="34" charset="0"/>
              </a:rPr>
              <a:t>/doctoral training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87940" y="5880996"/>
            <a:ext cx="8338426" cy="4924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0" tIns="0" rIns="0" bIns="0">
            <a:spAutoFit/>
          </a:bodyPr>
          <a:lstStyle>
            <a:lvl1pPr marL="450850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4225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14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686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58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30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008000"/>
              </a:buClr>
              <a:defRPr/>
            </a:pPr>
            <a:r>
              <a:rPr lang="en-GB" sz="1600" b="1" dirty="0" smtClean="0">
                <a:latin typeface="Verdana"/>
                <a:ea typeface="Tahoma" panose="020B0604030504040204" pitchFamily="34" charset="0"/>
                <a:cs typeface="Arial" panose="020B0604020202020204" pitchFamily="34" charset="0"/>
              </a:rPr>
              <a:t>Standardised legal validation of entities is applied </a:t>
            </a:r>
            <a:br>
              <a:rPr lang="en-GB" sz="1600" b="1" dirty="0" smtClean="0">
                <a:latin typeface="Verdana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latin typeface="Verdana"/>
                <a:ea typeface="Tahoma" panose="020B0604030504040204" pitchFamily="34" charset="0"/>
                <a:cs typeface="Arial" panose="020B0604020202020204" pitchFamily="34" charset="0"/>
              </a:rPr>
              <a:t>to determine the domain of each participant</a:t>
            </a:r>
          </a:p>
        </p:txBody>
      </p:sp>
    </p:spTree>
    <p:extLst>
      <p:ext uri="{BB962C8B-B14F-4D97-AF65-F5344CB8AC3E}">
        <p14:creationId xmlns:p14="http://schemas.microsoft.com/office/powerpoint/2010/main" val="2760069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2" y="5744369"/>
            <a:ext cx="6397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687638" y="1949450"/>
            <a:ext cx="563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fr-FR" sz="2400" b="1" dirty="0" smtClean="0">
                <a:solidFill>
                  <a:srgbClr val="84095B"/>
                </a:solidFill>
                <a:ea typeface="+mn-ea"/>
              </a:rPr>
              <a:t>Beneficiary</a:t>
            </a:r>
            <a:r>
              <a:rPr lang="en-GB" altLang="fr-FR" sz="2000" dirty="0" smtClean="0">
                <a:solidFill>
                  <a:srgbClr val="84095B"/>
                </a:solidFill>
                <a:ea typeface="+mn-ea"/>
              </a:rPr>
              <a:t>   </a:t>
            </a:r>
            <a:r>
              <a:rPr lang="en-GB" altLang="fr-FR" sz="2000" i="1" dirty="0" smtClean="0">
                <a:ea typeface="+mn-ea"/>
              </a:rPr>
              <a:t>vs. </a:t>
            </a:r>
            <a:endParaRPr lang="en-GB" altLang="fr-FR" sz="1800" dirty="0" smtClean="0">
              <a:solidFill>
                <a:srgbClr val="84095B"/>
              </a:solidFill>
              <a:ea typeface="+mn-ea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23850" y="1274763"/>
            <a:ext cx="8429625" cy="477837"/>
          </a:xfrm>
        </p:spPr>
        <p:txBody>
          <a:bodyPr/>
          <a:lstStyle/>
          <a:p>
            <a:pPr>
              <a:defRPr/>
            </a:pPr>
            <a:r>
              <a:rPr lang="en-GB" sz="3200" kern="1200" dirty="0" smtClean="0">
                <a:latin typeface="+mn-lt"/>
                <a:ea typeface="+mn-ea"/>
                <a:cs typeface="Arial" pitchFamily="34" charset="0"/>
              </a:rPr>
              <a:t>Which roles?</a:t>
            </a:r>
            <a:endParaRPr lang="en-GB" sz="3200" kern="1200" dirty="0"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68706"/>
              </p:ext>
            </p:extLst>
          </p:nvPr>
        </p:nvGraphicFramePr>
        <p:xfrm>
          <a:off x="315118" y="2524125"/>
          <a:ext cx="7783513" cy="3140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9183"/>
                <a:gridCol w="2377731"/>
                <a:gridCol w="2936599"/>
              </a:tblGrid>
              <a:tr h="579237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Signs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 Grant Agreement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9933"/>
                        </a:solidFill>
                      </a:endParaRPr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237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Recruits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 and Hosts</a:t>
                      </a:r>
                      <a:br>
                        <a:rPr lang="fr-BE" sz="1600" dirty="0" smtClean="0">
                          <a:solidFill>
                            <a:srgbClr val="0F5494"/>
                          </a:solidFill>
                        </a:rPr>
                      </a:b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Researchers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12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F5494"/>
                          </a:solidFill>
                        </a:rPr>
                        <a:t>Trains/Hosts </a:t>
                      </a:r>
                      <a:br>
                        <a:rPr lang="en-GB" sz="1600" dirty="0" smtClean="0">
                          <a:solidFill>
                            <a:srgbClr val="0F5494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rgbClr val="0F5494"/>
                          </a:solidFill>
                        </a:rPr>
                        <a:t>Researchers on secondment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3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F5494"/>
                          </a:solidFill>
                        </a:rPr>
                        <a:t>Participates in Supervisory Board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37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Directly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 Claims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</a:t>
                      </a:r>
                      <a:b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</a:br>
                      <a:r>
                        <a:rPr lang="fr-BE" sz="1600" baseline="0" dirty="0" err="1" smtClean="0">
                          <a:solidFill>
                            <a:srgbClr val="0F5494"/>
                          </a:solidFill>
                        </a:rPr>
                        <a:t>Costs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91451" marR="91451" marT="45729" marB="4572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5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725738"/>
            <a:ext cx="515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313113"/>
            <a:ext cx="515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056063"/>
            <a:ext cx="517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0" name="Rectangle 4"/>
          <p:cNvSpPr>
            <a:spLocks noChangeArrowheads="1"/>
          </p:cNvSpPr>
          <p:nvPr/>
        </p:nvSpPr>
        <p:spPr bwMode="auto">
          <a:xfrm>
            <a:off x="5208588" y="1755775"/>
            <a:ext cx="29194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2200" b="1" smtClean="0">
                <a:solidFill>
                  <a:srgbClr val="84095B"/>
                </a:solidFill>
                <a:ea typeface="+mn-ea"/>
              </a:rPr>
              <a:t>Partner Organisation</a:t>
            </a:r>
            <a:endParaRPr lang="en-GB" altLang="fr-FR" sz="2200" smtClean="0">
              <a:solidFill>
                <a:srgbClr val="84095B"/>
              </a:solidFill>
              <a:ea typeface="+mn-ea"/>
            </a:endParaRPr>
          </a:p>
        </p:txBody>
      </p:sp>
      <p:pic>
        <p:nvPicPr>
          <p:cNvPr id="256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318125"/>
            <a:ext cx="515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4706938"/>
            <a:ext cx="515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56063"/>
            <a:ext cx="517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4706938"/>
            <a:ext cx="517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762250"/>
            <a:ext cx="431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332163"/>
            <a:ext cx="431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276850"/>
            <a:ext cx="431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8" name="TextBox 20"/>
          <p:cNvSpPr txBox="1">
            <a:spLocks noChangeArrowheads="1"/>
          </p:cNvSpPr>
          <p:nvPr/>
        </p:nvSpPr>
        <p:spPr bwMode="auto">
          <a:xfrm>
            <a:off x="1371600" y="5851525"/>
            <a:ext cx="155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BE" altLang="fr-FR" sz="1600" smtClean="0">
                <a:ea typeface="+mn-ea"/>
              </a:rPr>
              <a:t>EU funding</a:t>
            </a:r>
            <a:endParaRPr lang="en-GB" altLang="fr-FR" sz="1600" smtClean="0">
              <a:ea typeface="+mn-ea"/>
            </a:endParaRPr>
          </a:p>
        </p:txBody>
      </p:sp>
      <p:sp>
        <p:nvSpPr>
          <p:cNvPr id="22" name="Bent-Up Arrow 21"/>
          <p:cNvSpPr/>
          <p:nvPr/>
        </p:nvSpPr>
        <p:spPr bwMode="auto">
          <a:xfrm rot="10800000" flipH="1" flipV="1">
            <a:off x="2814638" y="5803900"/>
            <a:ext cx="1208087" cy="433388"/>
          </a:xfrm>
          <a:prstGeom prst="bentUpArrow">
            <a:avLst>
              <a:gd name="adj1" fmla="val 9303"/>
              <a:gd name="adj2" fmla="val 18635"/>
              <a:gd name="adj3" fmla="val 42229"/>
            </a:avLst>
          </a:prstGeom>
          <a:solidFill>
            <a:srgbClr val="0F5494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1200">
              <a:latin typeface="Verdana" panose="020B060403050404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657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98425" y="2155825"/>
            <a:ext cx="5595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Researcher-months requested in proposal </a:t>
            </a: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Recruitment after the project starts.</a:t>
            </a: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Verdana" panose="020B0604030504040204" pitchFamily="34" charset="0"/>
              <a:ea typeface="+mn-ea"/>
            </a:endParaRP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Only</a:t>
            </a:r>
            <a:r>
              <a:rPr lang="en-GB" sz="2000" b="1" dirty="0">
                <a:latin typeface="Verdana" panose="020B0604030504040204" pitchFamily="34" charset="0"/>
                <a:ea typeface="+mn-ea"/>
              </a:rPr>
              <a:t> Early-Stage Researchers (ESRs):</a:t>
            </a:r>
            <a:r>
              <a:rPr lang="en-GB" sz="2000" dirty="0">
                <a:latin typeface="Verdana" panose="020B0604030504040204" pitchFamily="34" charset="0"/>
                <a:ea typeface="+mn-ea"/>
              </a:rPr>
              <a:t> 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≤ 4 years of research experience</a:t>
            </a:r>
          </a:p>
          <a:p>
            <a:pPr marL="363538" indent="-363538"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no PhD yet</a:t>
            </a: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Verdana" panose="020B0604030504040204" pitchFamily="34" charset="0"/>
              <a:ea typeface="+mn-ea"/>
            </a:endParaRP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Recruitment: </a:t>
            </a:r>
            <a:br>
              <a:rPr lang="en-GB" sz="2000" dirty="0">
                <a:latin typeface="Verdana" panose="020B0604030504040204" pitchFamily="34" charset="0"/>
                <a:ea typeface="+mn-ea"/>
              </a:rPr>
            </a:br>
            <a:r>
              <a:rPr lang="en-GB" sz="2000" dirty="0">
                <a:latin typeface="Verdana" panose="020B0604030504040204" pitchFamily="34" charset="0"/>
                <a:ea typeface="+mn-ea"/>
              </a:rPr>
              <a:t>3 to </a:t>
            </a:r>
            <a:r>
              <a:rPr lang="en-GB" sz="2000" b="1" dirty="0">
                <a:latin typeface="Verdana" panose="020B0604030504040204" pitchFamily="34" charset="0"/>
                <a:ea typeface="+mn-ea"/>
              </a:rPr>
              <a:t>36 months (typical)</a:t>
            </a: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endParaRPr lang="fr-BE" sz="2000" dirty="0">
              <a:latin typeface="Verdana" panose="020B0604030504040204" pitchFamily="34" charset="0"/>
              <a:ea typeface="+mn-ea"/>
            </a:endParaRP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Mandatory </a:t>
            </a:r>
            <a:r>
              <a:rPr lang="en-GB" sz="2000" b="1" dirty="0">
                <a:latin typeface="Verdana" panose="020B0604030504040204" pitchFamily="34" charset="0"/>
                <a:ea typeface="+mn-ea"/>
              </a:rPr>
              <a:t>trans-national mobility </a:t>
            </a:r>
            <a:r>
              <a:rPr lang="en-GB" sz="2000" dirty="0">
                <a:latin typeface="Verdana" panose="020B0604030504040204" pitchFamily="34" charset="0"/>
                <a:ea typeface="+mn-ea"/>
              </a:rPr>
              <a:t>at the time of recruitment.</a:t>
            </a:r>
            <a:endParaRPr lang="fr-BE" sz="2000" dirty="0">
              <a:latin typeface="Verdana" panose="020B0604030504040204" pitchFamily="34" charset="0"/>
              <a:ea typeface="+mn-ea"/>
            </a:endParaRP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Verdana" panose="020B0604030504040204" pitchFamily="34" charset="0"/>
              <a:ea typeface="+mn-ea"/>
            </a:endParaRPr>
          </a:p>
          <a:p>
            <a:pPr marL="3175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51520" y="1619765"/>
            <a:ext cx="51419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Who can be recruited?</a:t>
            </a:r>
            <a:endParaRPr lang="en-GB" sz="2400" dirty="0">
              <a:cs typeface="Arial" pitchFamily="34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44563"/>
            <a:ext cx="342900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190625" y="2135188"/>
            <a:ext cx="892175" cy="890587"/>
          </a:xfrm>
          <a:prstGeom prst="ellipse">
            <a:avLst/>
          </a:prstGeom>
          <a:solidFill>
            <a:srgbClr val="0A3CAA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BE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ETN</a:t>
            </a:r>
            <a:endParaRPr lang="en-GB" altLang="fr-FR" sz="2200" b="1" smtClean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43375" y="2135188"/>
            <a:ext cx="892175" cy="890587"/>
          </a:xfrm>
          <a:prstGeom prst="ellipse">
            <a:avLst/>
          </a:prstGeom>
          <a:solidFill>
            <a:srgbClr val="84095B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BE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EID</a:t>
            </a:r>
            <a:endParaRPr lang="en-GB" altLang="fr-FR" sz="2200" b="1" smtClean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026275" y="2135188"/>
            <a:ext cx="892175" cy="890587"/>
          </a:xfrm>
          <a:prstGeom prst="ellipse">
            <a:avLst/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BE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EJD</a:t>
            </a:r>
            <a:endParaRPr lang="en-GB" altLang="fr-FR" sz="2200" b="1" smtClean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329" name="AutoShape 88"/>
          <p:cNvSpPr>
            <a:spLocks noChangeArrowheads="1"/>
          </p:cNvSpPr>
          <p:nvPr/>
        </p:nvSpPr>
        <p:spPr bwMode="auto">
          <a:xfrm>
            <a:off x="347663" y="2735263"/>
            <a:ext cx="2578100" cy="1131887"/>
          </a:xfrm>
          <a:prstGeom prst="roundRect">
            <a:avLst>
              <a:gd name="adj" fmla="val 16667"/>
            </a:avLst>
          </a:prstGeom>
          <a:solidFill>
            <a:srgbClr val="0A3CAA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European </a:t>
            </a:r>
            <a:b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Training  </a:t>
            </a:r>
            <a:b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Networks</a:t>
            </a: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668338" y="4722813"/>
            <a:ext cx="1974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2000" b="1" dirty="0" smtClean="0">
                <a:ea typeface="+mn-ea"/>
              </a:rPr>
              <a:t>317 M€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3822700" y="4722813"/>
            <a:ext cx="15716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2000" b="1" smtClean="0">
                <a:solidFill>
                  <a:srgbClr val="84095B"/>
                </a:solidFill>
                <a:ea typeface="+mn-ea"/>
              </a:rPr>
              <a:t>25 M€</a:t>
            </a: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6875463" y="4722813"/>
            <a:ext cx="12319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2000" b="1" smtClean="0">
                <a:solidFill>
                  <a:srgbClr val="339933"/>
                </a:solidFill>
                <a:ea typeface="+mn-ea"/>
              </a:rPr>
              <a:t>28 M€</a:t>
            </a:r>
          </a:p>
        </p:txBody>
      </p:sp>
      <p:sp>
        <p:nvSpPr>
          <p:cNvPr id="19" name="AutoShape 88"/>
          <p:cNvSpPr>
            <a:spLocks noChangeArrowheads="1"/>
          </p:cNvSpPr>
          <p:nvPr/>
        </p:nvSpPr>
        <p:spPr bwMode="auto">
          <a:xfrm>
            <a:off x="3298825" y="2752725"/>
            <a:ext cx="2560638" cy="1131888"/>
          </a:xfrm>
          <a:prstGeom prst="roundRect">
            <a:avLst>
              <a:gd name="adj" fmla="val 16667"/>
            </a:avLst>
          </a:prstGeom>
          <a:solidFill>
            <a:srgbClr val="84095B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European </a:t>
            </a:r>
            <a:b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Industrial</a:t>
            </a:r>
          </a:p>
          <a:p>
            <a:pPr algn="ctr"/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Doctorates</a:t>
            </a:r>
          </a:p>
        </p:txBody>
      </p:sp>
      <p:sp>
        <p:nvSpPr>
          <p:cNvPr id="20" name="AutoShape 88"/>
          <p:cNvSpPr>
            <a:spLocks noChangeArrowheads="1"/>
          </p:cNvSpPr>
          <p:nvPr/>
        </p:nvSpPr>
        <p:spPr bwMode="auto">
          <a:xfrm>
            <a:off x="6199188" y="2741613"/>
            <a:ext cx="2546350" cy="111125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European </a:t>
            </a:r>
            <a:b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Joint</a:t>
            </a:r>
            <a:b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fr-FR" sz="2200" b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Doctorates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54013" y="1613653"/>
            <a:ext cx="83851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71463" indent="-271463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3200" b="1" i="0" dirty="0" smtClean="0">
                <a:cs typeface="Arial" pitchFamily="34" charset="0"/>
              </a:rPr>
              <a:t>ITN three implementation modes</a:t>
            </a:r>
            <a:endParaRPr lang="en-GB" i="0" dirty="0">
              <a:cs typeface="Arial" pitchFamily="34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69863" y="3930650"/>
            <a:ext cx="3008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1400" b="1" i="1" smtClean="0">
                <a:ea typeface="+mn-ea"/>
              </a:rPr>
              <a:t>Participants implement </a:t>
            </a:r>
            <a:br>
              <a:rPr lang="en-GB" altLang="fr-FR" sz="1400" b="1" i="1" smtClean="0">
                <a:ea typeface="+mn-ea"/>
              </a:rPr>
            </a:br>
            <a:r>
              <a:rPr lang="en-GB" altLang="fr-FR" sz="1400" b="1" i="1" smtClean="0">
                <a:ea typeface="+mn-ea"/>
              </a:rPr>
              <a:t>a joint research programme 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298825" y="3930650"/>
            <a:ext cx="2767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1400" b="1" i="1" smtClean="0">
                <a:solidFill>
                  <a:srgbClr val="84095B"/>
                </a:solidFill>
                <a:ea typeface="+mn-ea"/>
              </a:rPr>
              <a:t>Doctoral programme with the non-academic sector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6199188" y="3903663"/>
            <a:ext cx="2751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GB" altLang="fr-FR" sz="1400" b="1" i="1" smtClean="0">
                <a:solidFill>
                  <a:srgbClr val="339933"/>
                </a:solidFill>
                <a:ea typeface="+mn-ea"/>
              </a:rPr>
              <a:t>Doctoral programme to deliver joint degrees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1938" y="5411788"/>
            <a:ext cx="847725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BE" altLang="fr-FR" sz="1600" smtClean="0">
                <a:ea typeface="+mn-ea"/>
              </a:rPr>
              <a:t>Research fields chosen freely by applicants</a:t>
            </a:r>
            <a:br>
              <a:rPr lang="fr-BE" altLang="fr-FR" sz="1600" smtClean="0">
                <a:ea typeface="+mn-ea"/>
              </a:rPr>
            </a:br>
            <a:r>
              <a:rPr lang="fr-BE" altLang="fr-FR" sz="1600" smtClean="0">
                <a:ea typeface="+mn-ea"/>
              </a:rPr>
              <a:t>(</a:t>
            </a:r>
            <a:r>
              <a:rPr lang="en-GB" altLang="fr-FR" sz="1600" smtClean="0">
                <a:ea typeface="+mn-ea"/>
              </a:rPr>
              <a:t>CHE, ECO, ENG, ENV, LIF, MAT, PHY, SOC)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54000" y="5411788"/>
            <a:ext cx="8456613" cy="0"/>
          </a:xfrm>
          <a:prstGeom prst="line">
            <a:avLst/>
          </a:prstGeom>
          <a:noFill/>
          <a:ln w="12700" algn="ctr">
            <a:solidFill>
              <a:srgbClr val="0F5494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282575" y="5991225"/>
            <a:ext cx="8456613" cy="0"/>
          </a:xfrm>
          <a:prstGeom prst="line">
            <a:avLst/>
          </a:prstGeom>
          <a:noFill/>
          <a:ln w="12700" algn="ctr">
            <a:solidFill>
              <a:srgbClr val="0F5494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32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3329" grpId="0" animBg="1"/>
      <p:bldP spid="13319" grpId="0"/>
      <p:bldP spid="13320" grpId="0"/>
      <p:bldP spid="13321" grpId="0"/>
      <p:bldP spid="19" grpId="0" animBg="1"/>
      <p:bldP spid="20" grpId="0" animBg="1"/>
      <p:bldP spid="16" grpId="0"/>
      <p:bldP spid="17" grpId="0"/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060848"/>
            <a:ext cx="7993062" cy="45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Horizon 2020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TextBox 9"/>
          <p:cNvSpPr txBox="1">
            <a:spLocks noChangeArrowheads="1"/>
          </p:cNvSpPr>
          <p:nvPr/>
        </p:nvSpPr>
        <p:spPr bwMode="auto">
          <a:xfrm>
            <a:off x="512763" y="5811838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fr-FR" sz="1800" b="1" smtClean="0">
                <a:ea typeface="+mn-ea"/>
              </a:rPr>
              <a:t>Above this minimum: participants from any sector / country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3963" y="1323975"/>
            <a:ext cx="38671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tabLst>
                <a:tab pos="1590675" algn="l"/>
              </a:tabLst>
              <a:defRPr/>
            </a:pPr>
            <a:r>
              <a:rPr lang="en-GB" sz="1600" dirty="0">
                <a:latin typeface="Verdana"/>
                <a:ea typeface="Times New Roman" pitchFamily="18" charset="0"/>
                <a:cs typeface="Arial" pitchFamily="34" charset="0"/>
              </a:rPr>
              <a:t>EU 28 Member States (</a:t>
            </a:r>
            <a:r>
              <a:rPr lang="en-GB" sz="1400" dirty="0">
                <a:latin typeface="Verdana"/>
                <a:ea typeface="Times New Roman" pitchFamily="18" charset="0"/>
                <a:cs typeface="Arial" pitchFamily="34" charset="0"/>
              </a:rPr>
              <a:t>MS</a:t>
            </a:r>
            <a:r>
              <a:rPr lang="en-GB" sz="1600" dirty="0">
                <a:latin typeface="Verdana"/>
                <a:ea typeface="Times New Roman" pitchFamily="18" charset="0"/>
                <a:cs typeface="Arial" pitchFamily="34" charset="0"/>
              </a:rPr>
              <a:t>)</a:t>
            </a:r>
            <a:endParaRPr lang="en-GB" sz="1600" dirty="0">
              <a:latin typeface="Verdana"/>
              <a:ea typeface="+mn-ea"/>
            </a:endParaRPr>
          </a:p>
          <a:p>
            <a:pPr algn="r">
              <a:tabLst>
                <a:tab pos="1590675" algn="l"/>
              </a:tabLst>
              <a:defRPr/>
            </a:pPr>
            <a:r>
              <a:rPr lang="en-GB" sz="1600" dirty="0">
                <a:latin typeface="Verdana"/>
                <a:ea typeface="Times New Roman" pitchFamily="18" charset="0"/>
                <a:cs typeface="Arial" pitchFamily="34" charset="0"/>
              </a:rPr>
              <a:t>Associated Countries (AC)</a:t>
            </a:r>
            <a:endParaRPr lang="en-GB" sz="1600" dirty="0">
              <a:latin typeface="Verdana"/>
              <a:ea typeface="+mn-ea"/>
            </a:endParaRPr>
          </a:p>
          <a:p>
            <a:pPr algn="r">
              <a:tabLst>
                <a:tab pos="1590675" algn="l"/>
              </a:tabLst>
              <a:defRPr/>
            </a:pPr>
            <a:r>
              <a:rPr lang="en-GB" sz="1600" dirty="0">
                <a:latin typeface="Verdana"/>
                <a:ea typeface="Times New Roman" pitchFamily="18" charset="0"/>
                <a:cs typeface="Arial" pitchFamily="34" charset="0"/>
              </a:rPr>
              <a:t>Other Third Countries (OTC) </a:t>
            </a:r>
            <a:endParaRPr lang="en-GB" sz="1600" dirty="0">
              <a:latin typeface="Verdan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6507" y="1739106"/>
            <a:ext cx="8429625" cy="574675"/>
          </a:xfrm>
        </p:spPr>
        <p:txBody>
          <a:bodyPr/>
          <a:lstStyle/>
          <a:p>
            <a:pPr>
              <a:defRPr/>
            </a:pPr>
            <a:r>
              <a:rPr lang="en-GB" sz="3200" kern="1200" dirty="0" smtClean="0">
                <a:latin typeface="+mn-lt"/>
                <a:ea typeface="+mn-ea"/>
                <a:cs typeface="Arial" pitchFamily="34" charset="0"/>
              </a:rPr>
              <a:t>Eligibility rules?</a:t>
            </a:r>
            <a:endParaRPr lang="en-GB" sz="3200" kern="12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AutoShape 88"/>
          <p:cNvSpPr>
            <a:spLocks noChangeArrowheads="1"/>
          </p:cNvSpPr>
          <p:nvPr/>
        </p:nvSpPr>
        <p:spPr bwMode="auto">
          <a:xfrm>
            <a:off x="515938" y="2571750"/>
            <a:ext cx="2176462" cy="820738"/>
          </a:xfrm>
          <a:prstGeom prst="roundRect">
            <a:avLst>
              <a:gd name="adj" fmla="val 16667"/>
            </a:avLst>
          </a:prstGeom>
          <a:solidFill>
            <a:srgbClr val="0A3CAA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tabLst>
                <a:tab pos="538163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ETN</a:t>
            </a:r>
          </a:p>
        </p:txBody>
      </p:sp>
      <p:sp>
        <p:nvSpPr>
          <p:cNvPr id="21" name="AutoShape 88"/>
          <p:cNvSpPr>
            <a:spLocks noChangeArrowheads="1"/>
          </p:cNvSpPr>
          <p:nvPr/>
        </p:nvSpPr>
        <p:spPr bwMode="auto">
          <a:xfrm>
            <a:off x="515938" y="3678238"/>
            <a:ext cx="2176462" cy="820737"/>
          </a:xfrm>
          <a:prstGeom prst="roundRect">
            <a:avLst>
              <a:gd name="adj" fmla="val 16667"/>
            </a:avLst>
          </a:prstGeom>
          <a:solidFill>
            <a:srgbClr val="84095B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200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EID</a:t>
            </a:r>
          </a:p>
        </p:txBody>
      </p:sp>
      <p:sp>
        <p:nvSpPr>
          <p:cNvPr id="22" name="AutoShape 88"/>
          <p:cNvSpPr>
            <a:spLocks noChangeArrowheads="1"/>
          </p:cNvSpPr>
          <p:nvPr/>
        </p:nvSpPr>
        <p:spPr bwMode="auto">
          <a:xfrm>
            <a:off x="515938" y="4738688"/>
            <a:ext cx="2166937" cy="804862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200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EJD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771775" y="269557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fr-FR" sz="1600" b="1" smtClean="0">
                <a:ea typeface="+mn-ea"/>
              </a:rPr>
              <a:t>Min. 3 beneficiaries </a:t>
            </a:r>
            <a:r>
              <a:rPr lang="fr-BE" altLang="fr-FR" sz="1600" b="1" smtClean="0">
                <a:ea typeface="+mn-ea"/>
              </a:rPr>
              <a:t>from any sector </a:t>
            </a:r>
            <a:br>
              <a:rPr lang="fr-BE" altLang="fr-FR" sz="1600" b="1" smtClean="0">
                <a:ea typeface="+mn-ea"/>
              </a:rPr>
            </a:br>
            <a:r>
              <a:rPr lang="en-GB" altLang="fr-FR" sz="1600" b="1" smtClean="0">
                <a:ea typeface="+mn-ea"/>
              </a:rPr>
              <a:t>from 3 different MS/AC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2771775" y="3657600"/>
            <a:ext cx="6129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fr-FR" sz="1600" b="1" smtClean="0">
                <a:solidFill>
                  <a:srgbClr val="84095B"/>
                </a:solidFill>
                <a:ea typeface="+mn-ea"/>
              </a:rPr>
              <a:t>Min. 2 beneficiaries from 2 different MS/AC: </a:t>
            </a:r>
            <a:br>
              <a:rPr lang="en-GB" altLang="fr-FR" sz="1600" b="1" smtClean="0">
                <a:solidFill>
                  <a:srgbClr val="84095B"/>
                </a:solidFill>
                <a:ea typeface="+mn-ea"/>
              </a:rPr>
            </a:br>
            <a:r>
              <a:rPr lang="en-GB" altLang="fr-FR" sz="1600" b="1" smtClean="0">
                <a:solidFill>
                  <a:srgbClr val="84095B"/>
                </a:solidFill>
                <a:ea typeface="+mn-ea"/>
              </a:rPr>
              <a:t>min. 1 from academic sector awarding PhD</a:t>
            </a:r>
          </a:p>
          <a:p>
            <a:pPr eaLnBrk="1" hangingPunct="1"/>
            <a:r>
              <a:rPr lang="en-GB" altLang="fr-FR" sz="1600" b="1" smtClean="0">
                <a:solidFill>
                  <a:srgbClr val="84095B"/>
                </a:solidFill>
                <a:ea typeface="+mn-ea"/>
              </a:rPr>
              <a:t>+ min. 1 from non-academic sector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2771775" y="4735513"/>
            <a:ext cx="5724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fr-FR" sz="1600" b="1" smtClean="0">
                <a:solidFill>
                  <a:srgbClr val="006600"/>
                </a:solidFill>
                <a:ea typeface="+mn-ea"/>
              </a:rPr>
              <a:t>Min. 3 beneficiaries</a:t>
            </a:r>
            <a:br>
              <a:rPr lang="en-GB" altLang="fr-FR" sz="1600" b="1" smtClean="0">
                <a:solidFill>
                  <a:srgbClr val="006600"/>
                </a:solidFill>
                <a:ea typeface="+mn-ea"/>
              </a:rPr>
            </a:br>
            <a:r>
              <a:rPr lang="en-GB" altLang="fr-FR" sz="1600" b="1" smtClean="0">
                <a:solidFill>
                  <a:srgbClr val="006600"/>
                </a:solidFill>
                <a:ea typeface="+mn-ea"/>
              </a:rPr>
              <a:t>from academic sector awarding PhD</a:t>
            </a:r>
          </a:p>
          <a:p>
            <a:pPr eaLnBrk="1" hangingPunct="1"/>
            <a:r>
              <a:rPr lang="en-GB" altLang="fr-FR" sz="1600" b="1" smtClean="0">
                <a:solidFill>
                  <a:srgbClr val="006600"/>
                </a:solidFill>
                <a:ea typeface="+mn-ea"/>
              </a:rPr>
              <a:t>from 3 different MS/AC </a:t>
            </a:r>
          </a:p>
        </p:txBody>
      </p:sp>
    </p:spTree>
    <p:extLst>
      <p:ext uri="{BB962C8B-B14F-4D97-AF65-F5344CB8AC3E}">
        <p14:creationId xmlns:p14="http://schemas.microsoft.com/office/powerpoint/2010/main" val="391774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085975"/>
            <a:ext cx="669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24">
            <a:off x="6897688" y="4429125"/>
            <a:ext cx="22923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Box 9"/>
          <p:cNvSpPr txBox="1">
            <a:spLocks noChangeArrowheads="1"/>
          </p:cNvSpPr>
          <p:nvPr/>
        </p:nvSpPr>
        <p:spPr bwMode="auto">
          <a:xfrm>
            <a:off x="277813" y="2362994"/>
            <a:ext cx="651192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GB" sz="2000" dirty="0" smtClean="0"/>
              <a:t>International organisations (e.g. United Nations) and organisations in those Third Countries </a:t>
            </a:r>
            <a:r>
              <a:rPr lang="en-GB" sz="2000" b="1" dirty="0" smtClean="0"/>
              <a:t>not</a:t>
            </a:r>
            <a:r>
              <a:rPr lang="en-GB" sz="2000" dirty="0" smtClean="0"/>
              <a:t> listed in </a:t>
            </a:r>
            <a:r>
              <a:rPr lang="en-GB" sz="2000" dirty="0"/>
              <a:t>the </a:t>
            </a:r>
            <a:r>
              <a:rPr lang="en-GB" sz="2000" dirty="0" smtClean="0"/>
              <a:t>general annex to the MSCA Work Programme 2014-2015 may receive funding </a:t>
            </a:r>
            <a:r>
              <a:rPr lang="en-GB" sz="2000" b="1" dirty="0" smtClean="0"/>
              <a:t>only </a:t>
            </a:r>
            <a:r>
              <a:rPr lang="en-GB" sz="2000" b="1" dirty="0"/>
              <a:t>in </a:t>
            </a:r>
            <a:r>
              <a:rPr lang="en-GB" sz="2000" b="1" dirty="0" smtClean="0"/>
              <a:t>exceptional </a:t>
            </a:r>
            <a:r>
              <a:rPr lang="en-GB" sz="2000" b="1" dirty="0"/>
              <a:t>cases</a:t>
            </a:r>
            <a:r>
              <a:rPr lang="en-GB" sz="2000" dirty="0"/>
              <a:t>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essential to the action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endorsed </a:t>
            </a:r>
            <a:r>
              <a:rPr lang="en-GB" sz="2000" dirty="0"/>
              <a:t>by evaluators</a:t>
            </a:r>
          </a:p>
          <a:p>
            <a:pPr marL="0" indent="0" eaLnBrk="1" hangingPunct="1">
              <a:defRPr/>
            </a:pPr>
            <a:endParaRPr lang="fr-BE" sz="2000" dirty="0" smtClean="0"/>
          </a:p>
          <a:p>
            <a:pPr marL="0" indent="0" eaLnBrk="1" hangingPunct="1">
              <a:defRPr/>
            </a:pPr>
            <a:r>
              <a:rPr lang="en-GB" sz="1800" i="1" dirty="0" smtClean="0"/>
              <a:t>Example of countries: </a:t>
            </a:r>
            <a:r>
              <a:rPr lang="en-GB" sz="1800" i="1" dirty="0"/>
              <a:t>Australia, Brazil, Canada, China, India, Japan, Mexico, New Zealand, Republic of Korea, Russia, United </a:t>
            </a:r>
            <a:r>
              <a:rPr lang="en-GB" sz="1800" i="1" dirty="0" smtClean="0"/>
              <a:t>States…            </a:t>
            </a:r>
          </a:p>
          <a:p>
            <a:pPr marL="0" indent="0" eaLnBrk="1" hangingPunct="1">
              <a:defRPr/>
            </a:pPr>
            <a:endParaRPr lang="en-GB" sz="1800" i="1" dirty="0"/>
          </a:p>
          <a:p>
            <a:pPr marL="0" indent="0" eaLnBrk="1" hangingPunct="1">
              <a:defRPr/>
            </a:pPr>
            <a:r>
              <a:rPr lang="en-GB" sz="1800" i="1" dirty="0" smtClean="0"/>
              <a:t>The case of Switzerland</a:t>
            </a:r>
          </a:p>
          <a:p>
            <a:pPr marL="0" indent="0" eaLnBrk="1" hangingPunct="1">
              <a:defRPr/>
            </a:pPr>
            <a:endParaRPr lang="fr-BE" sz="1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2671" y="1755861"/>
            <a:ext cx="8251825" cy="574675"/>
          </a:xfrm>
        </p:spPr>
        <p:txBody>
          <a:bodyPr/>
          <a:lstStyle/>
          <a:p>
            <a:pPr>
              <a:defRPr/>
            </a:pPr>
            <a:r>
              <a:rPr lang="en-GB" sz="2800" kern="1200" dirty="0" smtClean="0">
                <a:latin typeface="+mn-lt"/>
                <a:ea typeface="+mn-ea"/>
                <a:cs typeface="Arial" pitchFamily="34" charset="0"/>
              </a:rPr>
              <a:t>Funding for IO/TC beneficiaries?</a:t>
            </a:r>
            <a:endParaRPr lang="en-GB" sz="2800" kern="12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 rot="165650">
            <a:off x="6826250" y="4746625"/>
            <a:ext cx="2181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fr-BE" altLang="fr-FR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a case</a:t>
            </a:r>
          </a:p>
          <a:p>
            <a:pPr algn="ctr" eaLnBrk="1" hangingPunct="1"/>
            <a:r>
              <a:rPr lang="fr-BE" altLang="fr-FR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evaluators</a:t>
            </a:r>
          </a:p>
          <a:p>
            <a:pPr algn="ctr" eaLnBrk="1" hangingPunct="1"/>
            <a:r>
              <a:rPr lang="fr-BE" altLang="fr-FR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whether</a:t>
            </a:r>
          </a:p>
          <a:p>
            <a:pPr algn="ctr" eaLnBrk="1" hangingPunct="1"/>
            <a:r>
              <a:rPr lang="fr-BE" altLang="fr-FR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by EU is </a:t>
            </a:r>
          </a:p>
          <a:p>
            <a:pPr algn="ctr" eaLnBrk="1" hangingPunct="1"/>
            <a:r>
              <a:rPr lang="fr-BE" altLang="fr-FR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</a:p>
          <a:p>
            <a:pPr algn="ctr" eaLnBrk="1" hangingPunct="1"/>
            <a:r>
              <a:rPr lang="fr-BE" altLang="fr-FR" sz="1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not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603500"/>
            <a:ext cx="2063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78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 bwMode="auto">
          <a:xfrm>
            <a:off x="723900" y="2019300"/>
            <a:ext cx="8153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fr-BE" sz="4400" kern="0" dirty="0" smtClean="0">
                <a:solidFill>
                  <a:srgbClr val="84095B"/>
                </a:solidFill>
              </a:rPr>
              <a:t/>
            </a:r>
            <a:br>
              <a:rPr lang="fr-BE" sz="4400" kern="0" dirty="0" smtClean="0">
                <a:solidFill>
                  <a:srgbClr val="84095B"/>
                </a:solidFill>
              </a:rPr>
            </a:br>
            <a:r>
              <a:rPr lang="fr-BE" sz="4400" kern="0" dirty="0" smtClean="0">
                <a:solidFill>
                  <a:srgbClr val="84095B"/>
                </a:solidFill>
              </a:rPr>
              <a:t>European Training Networks (ETN)</a:t>
            </a:r>
            <a:br>
              <a:rPr lang="fr-BE" sz="4400" kern="0" dirty="0" smtClean="0">
                <a:solidFill>
                  <a:srgbClr val="84095B"/>
                </a:solidFill>
              </a:rPr>
            </a:br>
            <a:endParaRPr lang="fr-BE" sz="4400" kern="0" dirty="0" smtClean="0">
              <a:solidFill>
                <a:srgbClr val="840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34975" y="2509838"/>
            <a:ext cx="7929563" cy="1568450"/>
          </a:xfrm>
          <a:prstGeom prst="roundRect">
            <a:avLst>
              <a:gd name="adj" fmla="val 12428"/>
            </a:avLst>
          </a:prstGeom>
          <a:solidFill>
            <a:schemeClr val="accent2">
              <a:lumMod val="20000"/>
              <a:lumOff val="80000"/>
              <a:alpha val="31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6637338" algn="l"/>
              </a:tabLst>
              <a:defRPr/>
            </a:pPr>
            <a:endParaRPr lang="fr-BE" sz="2000" dirty="0">
              <a:latin typeface="Verdana" panose="020B0604030504040204" pitchFamily="34" charset="0"/>
              <a:ea typeface="+mn-ea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471814" y="1741557"/>
            <a:ext cx="6675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2000" b="1" dirty="0" smtClean="0">
                <a:latin typeface="Verdana"/>
                <a:ea typeface="+mn-ea"/>
                <a:cs typeface="Arial" charset="0"/>
              </a:rPr>
              <a:t>Participants implement a joint research training programme</a:t>
            </a:r>
          </a:p>
        </p:txBody>
      </p:sp>
      <p:sp>
        <p:nvSpPr>
          <p:cNvPr id="5" name="AutoShape 40"/>
          <p:cNvSpPr>
            <a:spLocks noChangeArrowheads="1"/>
          </p:cNvSpPr>
          <p:nvPr/>
        </p:nvSpPr>
        <p:spPr bwMode="auto">
          <a:xfrm>
            <a:off x="217488" y="1292225"/>
            <a:ext cx="2135187" cy="803275"/>
          </a:xfrm>
          <a:prstGeom prst="roundRect">
            <a:avLst>
              <a:gd name="adj" fmla="val 16667"/>
            </a:avLst>
          </a:prstGeom>
          <a:solidFill>
            <a:srgbClr val="0A3CAA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tabLst>
                <a:tab pos="538163" algn="l"/>
              </a:tabLst>
              <a:defRPr/>
            </a:pPr>
            <a:r>
              <a:rPr lang="en-GB" sz="2800" b="1" dirty="0">
                <a:solidFill>
                  <a:srgbClr val="FFFFFF"/>
                </a:solidFill>
                <a:latin typeface="Verdana"/>
                <a:cs typeface="Calibri" panose="020F0502020204030204" pitchFamily="34" charset="0"/>
              </a:rPr>
              <a:t>ETN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613" y="2541588"/>
            <a:ext cx="7815262" cy="140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BE" sz="2000" b="1" dirty="0" err="1">
                <a:latin typeface="Verdana" panose="020B0604030504040204" pitchFamily="34" charset="0"/>
                <a:ea typeface="+mn-ea"/>
              </a:rPr>
              <a:t>Mandatory</a:t>
            </a:r>
            <a:endParaRPr lang="fr-BE" sz="2000" b="1" dirty="0">
              <a:latin typeface="Verdana" panose="020B0604030504040204" pitchFamily="34" charset="0"/>
              <a:ea typeface="+mn-ea"/>
            </a:endParaRP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Min. 3 beneficiaries from 3 different MS/AC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Each beneficiary recruits and hosts at least 1 ESR</a:t>
            </a:r>
            <a:endParaRPr lang="en-GB" sz="2000" dirty="0">
              <a:latin typeface="Verdana" panose="020B0604030504040204" pitchFamily="34" charset="0"/>
              <a:ea typeface="+mn-ea"/>
            </a:endParaRP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Max 540 person-months (e.g. 15 ESRs x 36 months)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613" y="4233863"/>
            <a:ext cx="8455025" cy="201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BE" sz="2000" b="1" dirty="0" err="1">
                <a:latin typeface="Verdana" panose="020B0604030504040204" pitchFamily="34" charset="0"/>
                <a:ea typeface="+mn-ea"/>
              </a:rPr>
              <a:t>Other</a:t>
            </a:r>
            <a:r>
              <a:rPr lang="fr-BE" sz="2000" b="1" dirty="0">
                <a:latin typeface="Verdana" panose="020B0604030504040204" pitchFamily="34" charset="0"/>
                <a:ea typeface="+mn-ea"/>
              </a:rPr>
              <a:t> </a:t>
            </a:r>
            <a:r>
              <a:rPr lang="fr-BE" sz="2000" b="1" dirty="0" err="1">
                <a:latin typeface="Verdana" panose="020B0604030504040204" pitchFamily="34" charset="0"/>
                <a:ea typeface="+mn-ea"/>
              </a:rPr>
              <a:t>features</a:t>
            </a:r>
            <a:endParaRPr lang="fr-BE" sz="2000" b="1" dirty="0">
              <a:latin typeface="Verdana" panose="020B0604030504040204" pitchFamily="34" charset="0"/>
              <a:ea typeface="+mn-ea"/>
            </a:endParaRP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Non-academic participation essential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atin typeface="Verdana" panose="020B0604030504040204" pitchFamily="34" charset="0"/>
                <a:ea typeface="+mn-ea"/>
              </a:rPr>
              <a:t>PhD enrolment typically expected (not mandatory)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Secondments to other countries/sector/disciplines </a:t>
            </a:r>
            <a:r>
              <a:rPr lang="en-GB" sz="16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(≤30% time)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Joint supervision recommended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fr-BE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Partner organisations (</a:t>
            </a:r>
            <a:r>
              <a:rPr lang="fr-BE" sz="2000" kern="0" dirty="0" err="1">
                <a:latin typeface="Verdana" panose="020B0604030504040204" pitchFamily="34" charset="0"/>
                <a:ea typeface="+mn-ea"/>
                <a:cs typeface="Tahoma" pitchFamily="34" charset="0"/>
              </a:rPr>
              <a:t>any</a:t>
            </a:r>
            <a:r>
              <a:rPr lang="fr-BE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 country/</a:t>
            </a:r>
            <a:r>
              <a:rPr lang="fr-BE" sz="2000" kern="0" dirty="0" err="1">
                <a:latin typeface="Verdana" panose="020B0604030504040204" pitchFamily="34" charset="0"/>
                <a:ea typeface="+mn-ea"/>
                <a:cs typeface="Tahoma" pitchFamily="34" charset="0"/>
              </a:rPr>
              <a:t>sector</a:t>
            </a:r>
            <a:r>
              <a:rPr lang="fr-BE" sz="2000" kern="0" dirty="0">
                <a:latin typeface="Verdana" panose="020B0604030504040204" pitchFamily="34" charset="0"/>
                <a:ea typeface="+mn-ea"/>
                <a:cs typeface="Tahoma" pitchFamily="34" charset="0"/>
              </a:rPr>
              <a:t>)</a:t>
            </a:r>
            <a:endParaRPr lang="en-GB" sz="2000" kern="0" dirty="0">
              <a:latin typeface="Verdana" panose="020B0604030504040204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217488" y="1292225"/>
            <a:ext cx="2135187" cy="803275"/>
          </a:xfrm>
          <a:prstGeom prst="roundRect">
            <a:avLst>
              <a:gd name="adj" fmla="val 16667"/>
            </a:avLst>
          </a:prstGeom>
          <a:solidFill>
            <a:srgbClr val="0A3CAA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tabLst>
                <a:tab pos="538163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ETN</a:t>
            </a: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3007530" y="3537113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14" name="Chord 1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3239473" y="3537113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17" name="Chord 16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 bwMode="auto">
          <a:xfrm>
            <a:off x="3469388" y="3537113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20" name="Chord 19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 bwMode="auto">
          <a:xfrm>
            <a:off x="4569389" y="4008326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46" name="Chord 45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 bwMode="auto">
          <a:xfrm>
            <a:off x="2007338" y="4010410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49" name="Chord 48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 bwMode="auto">
          <a:xfrm>
            <a:off x="4796141" y="4004554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52" name="Chord 51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1753" name="Picture 18" descr="Flag of the United Kingdom.sv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590800"/>
            <a:ext cx="325437" cy="2159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4" name="Picture 16" descr="Flag of Spain.sv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557588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0" descr="Flag of Denmark.sv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448050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 bwMode="auto">
          <a:xfrm>
            <a:off x="2226409" y="5395764"/>
            <a:ext cx="216029" cy="539987"/>
            <a:chOff x="4348492" y="3134473"/>
            <a:chExt cx="178062" cy="435021"/>
          </a:xfrm>
          <a:solidFill>
            <a:srgbClr val="0F5494"/>
          </a:solidFill>
        </p:grpSpPr>
        <p:sp>
          <p:nvSpPr>
            <p:cNvPr id="67" name="Chord 66"/>
            <p:cNvSpPr/>
            <p:nvPr/>
          </p:nvSpPr>
          <p:spPr bwMode="auto">
            <a:xfrm>
              <a:off x="4348492" y="3222601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 bwMode="auto">
          <a:xfrm>
            <a:off x="3989386" y="6102369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77" name="Chord 76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1758" name="Picture 24" descr="Flag of Norway.sv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5715000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38" descr="Flag of Turkey.svg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843463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/>
          <p:cNvGrpSpPr/>
          <p:nvPr/>
        </p:nvGrpSpPr>
        <p:grpSpPr bwMode="auto">
          <a:xfrm>
            <a:off x="4222566" y="6102369"/>
            <a:ext cx="216029" cy="539987"/>
            <a:chOff x="4348492" y="3134473"/>
            <a:chExt cx="178062" cy="425496"/>
          </a:xfrm>
          <a:solidFill>
            <a:srgbClr val="0F5494"/>
          </a:solidFill>
        </p:grpSpPr>
        <p:sp>
          <p:nvSpPr>
            <p:cNvPr id="90" name="Chord 89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1761" name="Picture 30" descr="Flag of Portugal.sv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5845175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36" descr="Flag of Slovakia.svg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465638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 bwMode="auto">
          <a:xfrm>
            <a:off x="2958288" y="2688390"/>
            <a:ext cx="1080143" cy="791981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" name="Trapezoid 4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 bwMode="auto">
          <a:xfrm>
            <a:off x="819150" y="3517227"/>
            <a:ext cx="1008134" cy="791981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25" name="Trapezoid 24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7" name="Right Triangle 26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8" name="Right Triangle 27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9" name="Right Triangle 28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 bwMode="auto">
          <a:xfrm>
            <a:off x="5071978" y="3540242"/>
            <a:ext cx="1080143" cy="791981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37" name="Trapezoid 36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0" name="Trapezoid 39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1" name="Trapezoid 40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2" name="Trapezoid 41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 bwMode="auto">
          <a:xfrm>
            <a:off x="1035879" y="4931345"/>
            <a:ext cx="1080143" cy="791981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8" name="Trapezoid 5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1" name="Trapezoid 60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2" name="Trapezoid 61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3" name="Trapezoid 62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 bwMode="auto">
          <a:xfrm>
            <a:off x="2870100" y="5644573"/>
            <a:ext cx="1008134" cy="791981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71" name="Trapezoid 70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3" name="Right Triangle 72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4" name="Right Triangle 73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92" name="Group 91"/>
          <p:cNvGrpSpPr/>
          <p:nvPr/>
        </p:nvGrpSpPr>
        <p:grpSpPr bwMode="auto">
          <a:xfrm>
            <a:off x="6630220" y="4556881"/>
            <a:ext cx="1080143" cy="791981"/>
            <a:chOff x="3950121" y="1860119"/>
            <a:chExt cx="914188" cy="848420"/>
          </a:xfrm>
          <a:solidFill>
            <a:schemeClr val="accent1">
              <a:lumMod val="75000"/>
            </a:schemeClr>
          </a:solidFill>
        </p:grpSpPr>
        <p:sp>
          <p:nvSpPr>
            <p:cNvPr id="93" name="Trapezoid 92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5" name="Isosceles Triangle 94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6" name="Trapezoid 95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7" name="Trapezoid 96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8" name="Trapezoid 97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 bwMode="auto">
          <a:xfrm>
            <a:off x="5844912" y="5805669"/>
            <a:ext cx="1008134" cy="791981"/>
            <a:chOff x="968374" y="3924301"/>
            <a:chExt cx="860424" cy="707218"/>
          </a:xfrm>
          <a:solidFill>
            <a:schemeClr val="accent1">
              <a:lumMod val="75000"/>
            </a:schemeClr>
          </a:solidFill>
        </p:grpSpPr>
        <p:sp>
          <p:nvSpPr>
            <p:cNvPr id="102" name="Trapezoid 101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4" name="Right Triangle 103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5" name="Right Triangle 104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6" name="Right Triangle 105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sp>
        <p:nvSpPr>
          <p:cNvPr id="31770" name="Oval 82"/>
          <p:cNvSpPr>
            <a:spLocks noChangeArrowheads="1"/>
          </p:cNvSpPr>
          <p:nvPr/>
        </p:nvSpPr>
        <p:spPr bwMode="auto">
          <a:xfrm>
            <a:off x="3467100" y="4789488"/>
            <a:ext cx="11747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31771" name="Rectangle 1"/>
          <p:cNvSpPr>
            <a:spLocks noChangeArrowheads="1"/>
          </p:cNvSpPr>
          <p:nvPr/>
        </p:nvSpPr>
        <p:spPr bwMode="auto">
          <a:xfrm>
            <a:off x="2614613" y="4319588"/>
            <a:ext cx="1955800" cy="4143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fr-FR" sz="1800" b="1" dirty="0" err="1"/>
              <a:t>Beneficiaries</a:t>
            </a:r>
            <a:endParaRPr lang="en-GB" altLang="fr-FR" sz="18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5915025" y="5337175"/>
            <a:ext cx="2809875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175" algn="r">
              <a:defRPr/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</a:rPr>
              <a:t>Partner organisations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773" name="Straight Connector 21"/>
          <p:cNvCxnSpPr>
            <a:cxnSpLocks noChangeShapeType="1"/>
          </p:cNvCxnSpPr>
          <p:nvPr/>
        </p:nvCxnSpPr>
        <p:spPr bwMode="auto">
          <a:xfrm>
            <a:off x="4173538" y="3170238"/>
            <a:ext cx="898525" cy="457200"/>
          </a:xfrm>
          <a:prstGeom prst="line">
            <a:avLst/>
          </a:prstGeom>
          <a:noFill/>
          <a:ln w="38100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4" name="Straight Connector 107"/>
          <p:cNvCxnSpPr>
            <a:cxnSpLocks noChangeShapeType="1"/>
          </p:cNvCxnSpPr>
          <p:nvPr/>
        </p:nvCxnSpPr>
        <p:spPr bwMode="auto">
          <a:xfrm>
            <a:off x="2413000" y="5175250"/>
            <a:ext cx="746125" cy="493713"/>
          </a:xfrm>
          <a:prstGeom prst="line">
            <a:avLst/>
          </a:prstGeom>
          <a:noFill/>
          <a:ln w="38100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5" name="Straight Connector 110"/>
          <p:cNvCxnSpPr>
            <a:cxnSpLocks noChangeShapeType="1"/>
          </p:cNvCxnSpPr>
          <p:nvPr/>
        </p:nvCxnSpPr>
        <p:spPr bwMode="auto">
          <a:xfrm flipH="1">
            <a:off x="4254500" y="4465638"/>
            <a:ext cx="1331913" cy="1182687"/>
          </a:xfrm>
          <a:prstGeom prst="line">
            <a:avLst/>
          </a:prstGeom>
          <a:noFill/>
          <a:ln w="38100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6" name="Straight Connector 112"/>
          <p:cNvCxnSpPr>
            <a:cxnSpLocks noChangeShapeType="1"/>
          </p:cNvCxnSpPr>
          <p:nvPr/>
        </p:nvCxnSpPr>
        <p:spPr bwMode="auto">
          <a:xfrm>
            <a:off x="1268413" y="4487863"/>
            <a:ext cx="466725" cy="311150"/>
          </a:xfrm>
          <a:prstGeom prst="line">
            <a:avLst/>
          </a:prstGeom>
          <a:noFill/>
          <a:ln w="38100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7" name="Straight Connector 113"/>
          <p:cNvCxnSpPr>
            <a:cxnSpLocks noChangeShapeType="1"/>
          </p:cNvCxnSpPr>
          <p:nvPr/>
        </p:nvCxnSpPr>
        <p:spPr bwMode="auto">
          <a:xfrm flipH="1">
            <a:off x="2138363" y="3030538"/>
            <a:ext cx="673100" cy="430212"/>
          </a:xfrm>
          <a:prstGeom prst="line">
            <a:avLst/>
          </a:prstGeom>
          <a:noFill/>
          <a:ln w="38100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8" name="Straight Arrow Connector 32"/>
          <p:cNvCxnSpPr>
            <a:cxnSpLocks noChangeShapeType="1"/>
          </p:cNvCxnSpPr>
          <p:nvPr/>
        </p:nvCxnSpPr>
        <p:spPr bwMode="auto">
          <a:xfrm>
            <a:off x="5737225" y="4487863"/>
            <a:ext cx="298450" cy="912812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79" name="Straight Arrow Connector 114"/>
          <p:cNvCxnSpPr>
            <a:cxnSpLocks noChangeShapeType="1"/>
          </p:cNvCxnSpPr>
          <p:nvPr/>
        </p:nvCxnSpPr>
        <p:spPr bwMode="auto">
          <a:xfrm flipV="1">
            <a:off x="4438650" y="5648325"/>
            <a:ext cx="1466850" cy="180975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Box 5"/>
          <p:cNvSpPr txBox="1">
            <a:spLocks noChangeArrowheads="1"/>
          </p:cNvSpPr>
          <p:nvPr/>
        </p:nvSpPr>
        <p:spPr bwMode="auto">
          <a:xfrm>
            <a:off x="2507193" y="1693862"/>
            <a:ext cx="667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 smtClean="0">
                <a:latin typeface="+mj-lt"/>
                <a:cs typeface="Arial" charset="0"/>
              </a:rPr>
              <a:t>Participants implement a joint research training programme</a:t>
            </a:r>
          </a:p>
        </p:txBody>
      </p:sp>
    </p:spTree>
    <p:extLst>
      <p:ext uri="{BB962C8B-B14F-4D97-AF65-F5344CB8AC3E}">
        <p14:creationId xmlns:p14="http://schemas.microsoft.com/office/powerpoint/2010/main" val="21332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 bwMode="auto">
          <a:xfrm>
            <a:off x="723900" y="2019300"/>
            <a:ext cx="8153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fr-BE" sz="4400" kern="0" dirty="0" smtClean="0">
                <a:solidFill>
                  <a:srgbClr val="84095B"/>
                </a:solidFill>
              </a:rPr>
              <a:t/>
            </a:r>
            <a:br>
              <a:rPr lang="fr-BE" sz="4400" kern="0" dirty="0" smtClean="0">
                <a:solidFill>
                  <a:srgbClr val="84095B"/>
                </a:solidFill>
              </a:rPr>
            </a:br>
            <a:r>
              <a:rPr lang="fr-BE" sz="4400" kern="0" dirty="0" smtClean="0">
                <a:solidFill>
                  <a:srgbClr val="84095B"/>
                </a:solidFill>
              </a:rPr>
              <a:t>European </a:t>
            </a:r>
            <a:r>
              <a:rPr lang="fr-BE" sz="4400" kern="0" dirty="0" err="1" smtClean="0">
                <a:solidFill>
                  <a:srgbClr val="84095B"/>
                </a:solidFill>
              </a:rPr>
              <a:t>Industrial</a:t>
            </a:r>
            <a:r>
              <a:rPr lang="fr-BE" sz="4400" kern="0" dirty="0" smtClean="0">
                <a:solidFill>
                  <a:srgbClr val="84095B"/>
                </a:solidFill>
              </a:rPr>
              <a:t> </a:t>
            </a:r>
            <a:r>
              <a:rPr lang="fr-BE" sz="4400" kern="0" dirty="0" err="1" smtClean="0">
                <a:solidFill>
                  <a:srgbClr val="84095B"/>
                </a:solidFill>
              </a:rPr>
              <a:t>Doctorates</a:t>
            </a:r>
            <a:r>
              <a:rPr lang="fr-BE" sz="4400" kern="0" dirty="0" smtClean="0">
                <a:solidFill>
                  <a:srgbClr val="84095B"/>
                </a:solidFill>
              </a:rPr>
              <a:t> (EID)</a:t>
            </a:r>
            <a:br>
              <a:rPr lang="fr-BE" sz="4400" kern="0" dirty="0" smtClean="0">
                <a:solidFill>
                  <a:srgbClr val="84095B"/>
                </a:solidFill>
              </a:rPr>
            </a:br>
            <a:endParaRPr lang="fr-BE" sz="4400" kern="0" dirty="0" smtClean="0">
              <a:solidFill>
                <a:srgbClr val="840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71475" y="2635250"/>
            <a:ext cx="8139113" cy="1408113"/>
          </a:xfrm>
          <a:prstGeom prst="roundRect">
            <a:avLst>
              <a:gd name="adj" fmla="val 8976"/>
            </a:avLst>
          </a:prstGeom>
          <a:solidFill>
            <a:schemeClr val="tx2">
              <a:lumMod val="20000"/>
              <a:lumOff val="80000"/>
              <a:alpha val="31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6637338" algn="l"/>
              </a:tabLst>
              <a:defRPr/>
            </a:pPr>
            <a:endParaRPr lang="fr-BE" sz="2000" dirty="0"/>
          </a:p>
        </p:txBody>
      </p:sp>
      <p:sp>
        <p:nvSpPr>
          <p:cNvPr id="33795" name="AutoShape 42"/>
          <p:cNvSpPr>
            <a:spLocks noChangeArrowheads="1"/>
          </p:cNvSpPr>
          <p:nvPr/>
        </p:nvSpPr>
        <p:spPr bwMode="auto">
          <a:xfrm>
            <a:off x="192561" y="1556792"/>
            <a:ext cx="2135187" cy="792162"/>
          </a:xfrm>
          <a:prstGeom prst="roundRect">
            <a:avLst>
              <a:gd name="adj" fmla="val 16667"/>
            </a:avLst>
          </a:prstGeom>
          <a:solidFill>
            <a:srgbClr val="84095B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EID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60424" y="1727496"/>
            <a:ext cx="659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  <a:t>Doctoral training with the </a:t>
            </a:r>
            <a:b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</a:br>
            <a: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  <a:t>non-academic sector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69900" y="2749550"/>
            <a:ext cx="8040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GB" altLang="fr-FR" sz="20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Min. 2 organisations from 2 different EU/ associated countries</a:t>
            </a:r>
            <a:br>
              <a:rPr lang="en-GB" altLang="fr-FR" sz="200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altLang="fr-FR" sz="20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academic awarding PhD + 1 non-academic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fr-FR" sz="20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Max 180 person-months (if 2 organisations) - e.g. 5 x 36 months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fr-FR" sz="20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Max 540 person-months (if ≥3 organisations) - e.g. 15 x 36 months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25463" y="4473575"/>
            <a:ext cx="7931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fr-BE" altLang="fr-FR" sz="18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Individual research projects under the topic of the doctoral programme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fr-FR" sz="18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Flexible recruitment rule</a:t>
            </a:r>
            <a:endParaRPr lang="fr-BE" altLang="fr-FR" sz="18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BE" altLang="fr-FR" sz="18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Each fellow enrolled in the doctoral programme</a:t>
            </a:r>
            <a:endParaRPr lang="en-GB" altLang="fr-FR" sz="18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GB" altLang="fr-FR" sz="18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Each fellow must spend ≥50% of time in non-academic sector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fr-FR" sz="18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Secondments above 50% rule (up to 30% of time)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fr-FR" sz="18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Partner organisations (any country/sector)</a:t>
            </a:r>
          </a:p>
        </p:txBody>
      </p:sp>
    </p:spTree>
    <p:extLst>
      <p:ext uri="{BB962C8B-B14F-4D97-AF65-F5344CB8AC3E}">
        <p14:creationId xmlns:p14="http://schemas.microsoft.com/office/powerpoint/2010/main" val="38778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"/>
          <p:cNvSpPr>
            <a:spLocks noChangeArrowheads="1"/>
          </p:cNvSpPr>
          <p:nvPr/>
        </p:nvSpPr>
        <p:spPr bwMode="auto">
          <a:xfrm rot="2446484">
            <a:off x="3613150" y="1985963"/>
            <a:ext cx="3605213" cy="4449762"/>
          </a:xfrm>
          <a:prstGeom prst="ellipse">
            <a:avLst/>
          </a:prstGeom>
          <a:noFill/>
          <a:ln w="19050">
            <a:solidFill>
              <a:srgbClr val="33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grpSp>
        <p:nvGrpSpPr>
          <p:cNvPr id="13" name="Group 12"/>
          <p:cNvGrpSpPr/>
          <p:nvPr/>
        </p:nvGrpSpPr>
        <p:grpSpPr>
          <a:xfrm>
            <a:off x="1982416" y="3738068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14" name="Chord 1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14328" y="3738068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17" name="Chord 16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4213" y="3738068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20" name="Chord 19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68839" y="3678280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46" name="Chord 45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4823" name="Picture 12" descr="Flag of Italy.sv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25" y="2874911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Flag of Germany.sv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00" y="2751086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20" descr="Flag of Sweden.sv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00" y="3979811"/>
            <a:ext cx="32385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966576" y="2859341"/>
            <a:ext cx="1080000" cy="79200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" name="Trapezoid 4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42236" y="2819585"/>
            <a:ext cx="1008000" cy="792000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25" name="Trapezoid 24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7" name="Right Triangle 26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8" name="Right Triangle 27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9" name="Right Triangle 28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095609" y="3911792"/>
            <a:ext cx="1008000" cy="792000"/>
            <a:chOff x="968374" y="3924301"/>
            <a:chExt cx="860424" cy="707218"/>
          </a:xfrm>
          <a:solidFill>
            <a:schemeClr val="accent1">
              <a:lumMod val="75000"/>
            </a:schemeClr>
          </a:solidFill>
        </p:grpSpPr>
        <p:sp>
          <p:nvSpPr>
            <p:cNvPr id="102" name="Trapezoid 101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4" name="Right Triangle 103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5" name="Right Triangle 104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6" name="Right Triangle 105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4829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25" y="2916186"/>
            <a:ext cx="5397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28" descr="Flag of Poland.sv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4065588"/>
            <a:ext cx="325437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7733589" y="4154650"/>
            <a:ext cx="1080000" cy="792000"/>
            <a:chOff x="3950121" y="1860119"/>
            <a:chExt cx="914188" cy="848420"/>
          </a:xfrm>
          <a:solidFill>
            <a:schemeClr val="accent1">
              <a:lumMod val="75000"/>
            </a:schemeClr>
          </a:solidFill>
        </p:grpSpPr>
        <p:sp>
          <p:nvSpPr>
            <p:cNvPr id="56" name="Trapezoid 55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8" name="Isosceles Triangle 57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9" name="Trapezoid 58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0" name="Trapezoid 59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1" name="Trapezoid 60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sp>
        <p:nvSpPr>
          <p:cNvPr id="34832" name="TextBox 43"/>
          <p:cNvSpPr txBox="1">
            <a:spLocks noChangeArrowheads="1"/>
          </p:cNvSpPr>
          <p:nvPr/>
        </p:nvSpPr>
        <p:spPr bwMode="auto">
          <a:xfrm>
            <a:off x="5819950" y="2678061"/>
            <a:ext cx="1314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altLang="fr-FR" sz="2000" b="1">
                <a:solidFill>
                  <a:srgbClr val="84095B"/>
                </a:solidFill>
                <a:cs typeface="Arial" pitchFamily="34" charset="0"/>
              </a:rPr>
              <a:t> </a:t>
            </a:r>
            <a:r>
              <a:rPr lang="fr-BE" altLang="fr-FR" sz="1800" b="1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≥ 50% time for each ESR</a:t>
            </a:r>
            <a:endParaRPr lang="en-GB" altLang="fr-FR" sz="1800" b="1">
              <a:solidFill>
                <a:srgbClr val="3399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33" name="Rectangle 63"/>
          <p:cNvSpPr>
            <a:spLocks noChangeArrowheads="1"/>
          </p:cNvSpPr>
          <p:nvPr/>
        </p:nvSpPr>
        <p:spPr bwMode="auto">
          <a:xfrm>
            <a:off x="2498900" y="4316361"/>
            <a:ext cx="195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fr-FR" sz="1800" b="1">
                <a:solidFill>
                  <a:srgbClr val="84095B"/>
                </a:solidFill>
              </a:rPr>
              <a:t>Beneficiaries</a:t>
            </a:r>
            <a:endParaRPr lang="en-GB" altLang="fr-FR" sz="1800">
              <a:solidFill>
                <a:srgbClr val="84095B"/>
              </a:solidFill>
            </a:endParaRPr>
          </a:p>
        </p:txBody>
      </p:sp>
      <p:sp>
        <p:nvSpPr>
          <p:cNvPr id="32800" name="Rectangle 116"/>
          <p:cNvSpPr>
            <a:spLocks noChangeArrowheads="1"/>
          </p:cNvSpPr>
          <p:nvPr/>
        </p:nvSpPr>
        <p:spPr bwMode="auto">
          <a:xfrm>
            <a:off x="6567488" y="50038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ctr">
              <a:defRPr/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</a:rPr>
              <a:t>Partner organisations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35" name="TextBox 93"/>
          <p:cNvSpPr txBox="1">
            <a:spLocks noChangeArrowheads="1"/>
          </p:cNvSpPr>
          <p:nvPr/>
        </p:nvSpPr>
        <p:spPr bwMode="auto">
          <a:xfrm>
            <a:off x="3890802" y="5350094"/>
            <a:ext cx="2584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fr-FR" sz="1600" b="1" dirty="0">
                <a:solidFill>
                  <a:srgbClr val="339933"/>
                </a:solidFill>
              </a:rPr>
              <a:t>non-</a:t>
            </a:r>
            <a:r>
              <a:rPr lang="fr-BE" altLang="fr-FR" sz="1600" b="1" dirty="0" err="1">
                <a:solidFill>
                  <a:srgbClr val="339933"/>
                </a:solidFill>
              </a:rPr>
              <a:t>academic</a:t>
            </a:r>
            <a:r>
              <a:rPr lang="fr-BE" altLang="fr-FR" sz="1600" b="1" dirty="0">
                <a:solidFill>
                  <a:srgbClr val="339933"/>
                </a:solidFill>
              </a:rPr>
              <a:t> </a:t>
            </a:r>
            <a:r>
              <a:rPr lang="fr-BE" altLang="fr-FR" sz="1600" b="1" dirty="0" err="1">
                <a:solidFill>
                  <a:srgbClr val="339933"/>
                </a:solidFill>
              </a:rPr>
              <a:t>sector</a:t>
            </a:r>
            <a:endParaRPr lang="en-GB" altLang="fr-FR" sz="1600" b="1" dirty="0">
              <a:solidFill>
                <a:srgbClr val="339933"/>
              </a:solidFill>
            </a:endParaRPr>
          </a:p>
        </p:txBody>
      </p:sp>
      <p:cxnSp>
        <p:nvCxnSpPr>
          <p:cNvPr id="34836" name="Straight Connector 110"/>
          <p:cNvCxnSpPr>
            <a:cxnSpLocks noChangeShapeType="1"/>
          </p:cNvCxnSpPr>
          <p:nvPr/>
        </p:nvCxnSpPr>
        <p:spPr bwMode="auto">
          <a:xfrm flipH="1">
            <a:off x="3235500" y="3449586"/>
            <a:ext cx="906463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7" name="Straight Connector 113"/>
          <p:cNvCxnSpPr>
            <a:cxnSpLocks noChangeShapeType="1"/>
          </p:cNvCxnSpPr>
          <p:nvPr/>
        </p:nvCxnSpPr>
        <p:spPr bwMode="auto">
          <a:xfrm flipH="1" flipV="1">
            <a:off x="5600875" y="3719461"/>
            <a:ext cx="655638" cy="328612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8" name="Straight Arrow Connector 115"/>
          <p:cNvCxnSpPr>
            <a:cxnSpLocks noChangeShapeType="1"/>
          </p:cNvCxnSpPr>
          <p:nvPr/>
        </p:nvCxnSpPr>
        <p:spPr bwMode="auto">
          <a:xfrm>
            <a:off x="7104238" y="4791023"/>
            <a:ext cx="655637" cy="15875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AutoShape 42"/>
          <p:cNvSpPr>
            <a:spLocks noChangeArrowheads="1"/>
          </p:cNvSpPr>
          <p:nvPr/>
        </p:nvSpPr>
        <p:spPr bwMode="auto">
          <a:xfrm>
            <a:off x="211138" y="1338263"/>
            <a:ext cx="2135187" cy="792162"/>
          </a:xfrm>
          <a:prstGeom prst="roundRect">
            <a:avLst>
              <a:gd name="adj" fmla="val 16667"/>
            </a:avLst>
          </a:prstGeom>
          <a:solidFill>
            <a:srgbClr val="84095B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EID</a:t>
            </a:r>
            <a:endParaRPr lang="en-GB" sz="2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138562" y="1312177"/>
            <a:ext cx="659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  <a:t>Doctoral training with the </a:t>
            </a:r>
            <a:b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</a:br>
            <a: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  <a:t>non-academic sector</a:t>
            </a: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67979" y="6056361"/>
            <a:ext cx="39147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1600" b="1" dirty="0">
                <a:solidFill>
                  <a:srgbClr val="84095B"/>
                </a:solidFill>
                <a:latin typeface="+mn-lt"/>
                <a:cs typeface="Arial" pitchFamily="34" charset="0"/>
              </a:rPr>
              <a:t>2 </a:t>
            </a:r>
            <a:r>
              <a:rPr lang="fr-BE" sz="1600" b="1" dirty="0" err="1" smtClean="0">
                <a:solidFill>
                  <a:srgbClr val="84095B"/>
                </a:solidFill>
                <a:latin typeface="+mn-lt"/>
                <a:cs typeface="Arial" pitchFamily="34" charset="0"/>
              </a:rPr>
              <a:t>beneficiaries</a:t>
            </a:r>
            <a:r>
              <a:rPr lang="fr-BE" sz="1600" b="1" dirty="0" smtClean="0">
                <a:solidFill>
                  <a:srgbClr val="84095B"/>
                </a:solidFill>
                <a:latin typeface="+mn-lt"/>
                <a:cs typeface="Arial" pitchFamily="34" charset="0"/>
              </a:rPr>
              <a:t> : </a:t>
            </a:r>
            <a:r>
              <a:rPr lang="fr-BE" sz="1600" b="1" dirty="0">
                <a:solidFill>
                  <a:srgbClr val="84095B"/>
                </a:solidFill>
                <a:latin typeface="+mn-lt"/>
                <a:cs typeface="Arial" pitchFamily="34" charset="0"/>
              </a:rPr>
              <a:t>max 180 PM</a:t>
            </a:r>
            <a:endParaRPr lang="fr-BE" sz="1600" b="1" dirty="0">
              <a:solidFill>
                <a:srgbClr val="84095B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1"/>
          <p:cNvSpPr>
            <a:spLocks noChangeArrowheads="1"/>
          </p:cNvSpPr>
          <p:nvPr/>
        </p:nvSpPr>
        <p:spPr bwMode="auto">
          <a:xfrm rot="2446484">
            <a:off x="3613150" y="1985963"/>
            <a:ext cx="3605213" cy="4449762"/>
          </a:xfrm>
          <a:prstGeom prst="ellipse">
            <a:avLst/>
          </a:prstGeom>
          <a:noFill/>
          <a:ln w="19050">
            <a:solidFill>
              <a:srgbClr val="33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grpSp>
        <p:nvGrpSpPr>
          <p:cNvPr id="13" name="Group 12"/>
          <p:cNvGrpSpPr/>
          <p:nvPr/>
        </p:nvGrpSpPr>
        <p:grpSpPr>
          <a:xfrm>
            <a:off x="1874291" y="3496820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14" name="Chord 1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06203" y="3496820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17" name="Chord 16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6088" y="3496820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20" name="Chord 19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60714" y="3437032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46" name="Chord 45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5847" name="Picture 12" descr="Flag of Italy.sv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633663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Flag of Germany.sv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509838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20" descr="Flag of Sweden.sv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738563"/>
            <a:ext cx="323850" cy="21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858451" y="2618093"/>
            <a:ext cx="1080000" cy="79200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" name="Trapezoid 4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34111" y="2578337"/>
            <a:ext cx="1008000" cy="792000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25" name="Trapezoid 24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7" name="Right Triangle 26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8" name="Right Triangle 27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9" name="Right Triangle 28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987484" y="3670544"/>
            <a:ext cx="1008000" cy="792000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102" name="Trapezoid 101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4" name="Right Triangle 103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5" name="Right Triangle 104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6" name="Right Triangle 105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5853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674938"/>
            <a:ext cx="5397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28" descr="Flag of Poland.sv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4065588"/>
            <a:ext cx="325437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7733589" y="4154650"/>
            <a:ext cx="1080000" cy="792000"/>
            <a:chOff x="3950121" y="1860119"/>
            <a:chExt cx="914188" cy="848420"/>
          </a:xfrm>
          <a:solidFill>
            <a:schemeClr val="accent1">
              <a:lumMod val="75000"/>
            </a:schemeClr>
          </a:solidFill>
        </p:grpSpPr>
        <p:sp>
          <p:nvSpPr>
            <p:cNvPr id="56" name="Trapezoid 55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8" name="Isosceles Triangle 57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9" name="Trapezoid 58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0" name="Trapezoid 59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1" name="Trapezoid 60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sp>
        <p:nvSpPr>
          <p:cNvPr id="35856" name="TextBox 43"/>
          <p:cNvSpPr txBox="1">
            <a:spLocks noChangeArrowheads="1"/>
          </p:cNvSpPr>
          <p:nvPr/>
        </p:nvSpPr>
        <p:spPr bwMode="auto">
          <a:xfrm>
            <a:off x="5711825" y="2436813"/>
            <a:ext cx="1314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altLang="fr-FR" sz="2000" b="1">
                <a:solidFill>
                  <a:srgbClr val="84095B"/>
                </a:solidFill>
                <a:cs typeface="Arial" pitchFamily="34" charset="0"/>
              </a:rPr>
              <a:t> </a:t>
            </a:r>
            <a:r>
              <a:rPr lang="fr-BE" altLang="fr-FR" sz="1800" b="1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≥ 50% time for each ESR</a:t>
            </a:r>
            <a:endParaRPr lang="en-GB" altLang="fr-FR" sz="1800" b="1">
              <a:solidFill>
                <a:srgbClr val="3399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57" name="Rectangle 63"/>
          <p:cNvSpPr>
            <a:spLocks noChangeArrowheads="1"/>
          </p:cNvSpPr>
          <p:nvPr/>
        </p:nvSpPr>
        <p:spPr bwMode="auto">
          <a:xfrm>
            <a:off x="2390775" y="4075113"/>
            <a:ext cx="195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fr-FR" sz="1800" b="1">
                <a:solidFill>
                  <a:srgbClr val="84095B"/>
                </a:solidFill>
              </a:rPr>
              <a:t>Beneficiaries</a:t>
            </a:r>
            <a:endParaRPr lang="en-GB" altLang="fr-FR" sz="1800">
              <a:solidFill>
                <a:srgbClr val="84095B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724793" y="5133292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69" name="Chord 68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88560" y="5134143"/>
            <a:ext cx="216000" cy="540000"/>
            <a:chOff x="4348492" y="3134473"/>
            <a:chExt cx="178062" cy="425496"/>
          </a:xfrm>
          <a:solidFill>
            <a:srgbClr val="84095B"/>
          </a:solidFill>
        </p:grpSpPr>
        <p:sp>
          <p:nvSpPr>
            <p:cNvPr id="74" name="Chord 7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5860" name="Picture 22" descr="Flag of Greece.sv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4570413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1304590" y="4653971"/>
            <a:ext cx="1080000" cy="79200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78" name="Trapezoid 7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1" name="Trapezoid 80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2" name="Trapezoid 81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3" name="Trapezoid 82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5862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738688"/>
            <a:ext cx="5397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3" name="Picture 24" descr="Flag of Norway.svg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38700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4009524" y="4773117"/>
            <a:ext cx="1008000" cy="792000"/>
            <a:chOff x="968374" y="3924301"/>
            <a:chExt cx="860424" cy="707218"/>
          </a:xfrm>
          <a:solidFill>
            <a:srgbClr val="C00000"/>
          </a:solidFill>
        </p:grpSpPr>
        <p:sp>
          <p:nvSpPr>
            <p:cNvPr id="89" name="Trapezoid 88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1" name="Right Triangle 90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2" name="Right Triangle 91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3" name="Right Triangle 92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sp>
        <p:nvSpPr>
          <p:cNvPr id="110" name="TextBox 109"/>
          <p:cNvSpPr txBox="1"/>
          <p:nvPr/>
        </p:nvSpPr>
        <p:spPr bwMode="auto">
          <a:xfrm>
            <a:off x="44450" y="6465888"/>
            <a:ext cx="39147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sz="1600" b="1" dirty="0">
                <a:solidFill>
                  <a:srgbClr val="84095B"/>
                </a:solidFill>
                <a:latin typeface="+mn-lt"/>
                <a:cs typeface="Arial" pitchFamily="34" charset="0"/>
              </a:rPr>
              <a:t>≥3 </a:t>
            </a:r>
            <a:r>
              <a:rPr lang="fr-BE" sz="1600" b="1" dirty="0" err="1">
                <a:solidFill>
                  <a:srgbClr val="84095B"/>
                </a:solidFill>
                <a:latin typeface="+mn-lt"/>
                <a:cs typeface="Arial" pitchFamily="34" charset="0"/>
              </a:rPr>
              <a:t>beneficiaries</a:t>
            </a:r>
            <a:r>
              <a:rPr lang="fr-BE" sz="1600" b="1" dirty="0">
                <a:solidFill>
                  <a:srgbClr val="84095B"/>
                </a:solidFill>
                <a:latin typeface="+mn-lt"/>
                <a:cs typeface="Arial" pitchFamily="34" charset="0"/>
              </a:rPr>
              <a:t>: max 540 PM</a:t>
            </a:r>
            <a:endParaRPr lang="fr-BE" sz="1600" b="1" dirty="0">
              <a:solidFill>
                <a:srgbClr val="84095B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66" name="TextBox 93"/>
          <p:cNvSpPr txBox="1">
            <a:spLocks noChangeArrowheads="1"/>
          </p:cNvSpPr>
          <p:nvPr/>
        </p:nvSpPr>
        <p:spPr bwMode="auto">
          <a:xfrm>
            <a:off x="3781425" y="5667375"/>
            <a:ext cx="2584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fr-FR" sz="1600" b="1">
                <a:solidFill>
                  <a:srgbClr val="339933"/>
                </a:solidFill>
              </a:rPr>
              <a:t>non-academic sector</a:t>
            </a:r>
            <a:endParaRPr lang="en-GB" altLang="fr-FR" sz="1600" b="1">
              <a:solidFill>
                <a:srgbClr val="339933"/>
              </a:solidFill>
            </a:endParaRPr>
          </a:p>
        </p:txBody>
      </p:sp>
      <p:cxnSp>
        <p:nvCxnSpPr>
          <p:cNvPr id="35867" name="Straight Connector 110"/>
          <p:cNvCxnSpPr>
            <a:cxnSpLocks noChangeShapeType="1"/>
          </p:cNvCxnSpPr>
          <p:nvPr/>
        </p:nvCxnSpPr>
        <p:spPr bwMode="auto">
          <a:xfrm flipH="1">
            <a:off x="3127375" y="3208338"/>
            <a:ext cx="906463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8" name="Straight Connector 111"/>
          <p:cNvCxnSpPr>
            <a:cxnSpLocks noChangeShapeType="1"/>
          </p:cNvCxnSpPr>
          <p:nvPr/>
        </p:nvCxnSpPr>
        <p:spPr bwMode="auto">
          <a:xfrm flipH="1">
            <a:off x="5508625" y="4752975"/>
            <a:ext cx="760413" cy="38735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Straight Connector 112"/>
          <p:cNvCxnSpPr>
            <a:cxnSpLocks noChangeShapeType="1"/>
          </p:cNvCxnSpPr>
          <p:nvPr/>
        </p:nvCxnSpPr>
        <p:spPr bwMode="auto">
          <a:xfrm flipH="1">
            <a:off x="2195513" y="3973513"/>
            <a:ext cx="14287" cy="377825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Straight Connector 113"/>
          <p:cNvCxnSpPr>
            <a:cxnSpLocks noChangeShapeType="1"/>
          </p:cNvCxnSpPr>
          <p:nvPr/>
        </p:nvCxnSpPr>
        <p:spPr bwMode="auto">
          <a:xfrm flipH="1" flipV="1">
            <a:off x="5492750" y="3478213"/>
            <a:ext cx="655638" cy="328612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1" name="Straight Connector 114"/>
          <p:cNvCxnSpPr>
            <a:cxnSpLocks noChangeShapeType="1"/>
          </p:cNvCxnSpPr>
          <p:nvPr/>
        </p:nvCxnSpPr>
        <p:spPr bwMode="auto">
          <a:xfrm flipH="1" flipV="1">
            <a:off x="3127375" y="5205413"/>
            <a:ext cx="681038" cy="144462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2" name="Straight Arrow Connector 115"/>
          <p:cNvCxnSpPr>
            <a:cxnSpLocks noChangeShapeType="1"/>
          </p:cNvCxnSpPr>
          <p:nvPr/>
        </p:nvCxnSpPr>
        <p:spPr bwMode="auto">
          <a:xfrm>
            <a:off x="6996113" y="4549775"/>
            <a:ext cx="655637" cy="15875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873" name="Picture 38" descr="Flag of Turkey.svg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583238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/>
          <p:cNvGrpSpPr/>
          <p:nvPr/>
        </p:nvGrpSpPr>
        <p:grpSpPr bwMode="auto">
          <a:xfrm>
            <a:off x="6585873" y="5678162"/>
            <a:ext cx="1080000" cy="792488"/>
            <a:chOff x="3950121" y="1860119"/>
            <a:chExt cx="914188" cy="848420"/>
          </a:xfrm>
          <a:solidFill>
            <a:schemeClr val="accent1">
              <a:lumMod val="75000"/>
            </a:schemeClr>
          </a:solidFill>
        </p:grpSpPr>
        <p:sp>
          <p:nvSpPr>
            <p:cNvPr id="96" name="Trapezoid 95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8" name="Isosceles Triangle 97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9" name="Trapezoid 98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0" name="Trapezoid 99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7" name="Trapezoid 106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cxnSp>
        <p:nvCxnSpPr>
          <p:cNvPr id="35875" name="Straight Arrow Connector 116"/>
          <p:cNvCxnSpPr>
            <a:cxnSpLocks noChangeShapeType="1"/>
          </p:cNvCxnSpPr>
          <p:nvPr/>
        </p:nvCxnSpPr>
        <p:spPr bwMode="auto">
          <a:xfrm flipV="1">
            <a:off x="5356225" y="5140325"/>
            <a:ext cx="1895475" cy="230188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AutoShape 42"/>
          <p:cNvSpPr>
            <a:spLocks noChangeArrowheads="1"/>
          </p:cNvSpPr>
          <p:nvPr/>
        </p:nvSpPr>
        <p:spPr bwMode="auto">
          <a:xfrm>
            <a:off x="211138" y="1338263"/>
            <a:ext cx="2135187" cy="792162"/>
          </a:xfrm>
          <a:prstGeom prst="roundRect">
            <a:avLst>
              <a:gd name="adj" fmla="val 16667"/>
            </a:avLst>
          </a:prstGeom>
          <a:solidFill>
            <a:srgbClr val="84095B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EID</a:t>
            </a:r>
            <a:endParaRPr lang="en-GB" sz="2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398044" y="1338739"/>
            <a:ext cx="659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  <a:t>Doctoral training with the </a:t>
            </a:r>
            <a:b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</a:br>
            <a:r>
              <a:rPr lang="en-GB" sz="2400" b="1" dirty="0" smtClean="0">
                <a:solidFill>
                  <a:srgbClr val="84095B"/>
                </a:solidFill>
                <a:latin typeface="+mn-lt"/>
                <a:cs typeface="Arial" charset="0"/>
              </a:rPr>
              <a:t>non-academic sector</a:t>
            </a:r>
          </a:p>
        </p:txBody>
      </p:sp>
      <p:sp>
        <p:nvSpPr>
          <p:cNvPr id="113" name="Rectangle 116"/>
          <p:cNvSpPr>
            <a:spLocks noChangeArrowheads="1"/>
          </p:cNvSpPr>
          <p:nvPr/>
        </p:nvSpPr>
        <p:spPr bwMode="auto">
          <a:xfrm>
            <a:off x="6567488" y="50038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ctr">
              <a:defRPr/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</a:rPr>
              <a:t>Partner organisations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 bwMode="auto">
          <a:xfrm>
            <a:off x="723900" y="2019300"/>
            <a:ext cx="8153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fr-BE" sz="4400" kern="0" dirty="0" smtClean="0">
                <a:solidFill>
                  <a:srgbClr val="84095B"/>
                </a:solidFill>
              </a:rPr>
              <a:t/>
            </a:r>
            <a:br>
              <a:rPr lang="fr-BE" sz="4400" kern="0" dirty="0" smtClean="0">
                <a:solidFill>
                  <a:srgbClr val="84095B"/>
                </a:solidFill>
              </a:rPr>
            </a:br>
            <a:r>
              <a:rPr lang="fr-BE" sz="4400" kern="0" dirty="0" smtClean="0">
                <a:solidFill>
                  <a:srgbClr val="84095B"/>
                </a:solidFill>
              </a:rPr>
              <a:t>European Joint </a:t>
            </a:r>
            <a:r>
              <a:rPr lang="fr-BE" sz="4400" kern="0" dirty="0" err="1" smtClean="0">
                <a:solidFill>
                  <a:srgbClr val="84095B"/>
                </a:solidFill>
              </a:rPr>
              <a:t>Doctorates</a:t>
            </a:r>
            <a:r>
              <a:rPr lang="fr-BE" sz="4400" kern="0" dirty="0" smtClean="0">
                <a:solidFill>
                  <a:srgbClr val="84095B"/>
                </a:solidFill>
              </a:rPr>
              <a:t> (EJD)</a:t>
            </a:r>
            <a:br>
              <a:rPr lang="fr-BE" sz="4400" kern="0" dirty="0" smtClean="0">
                <a:solidFill>
                  <a:srgbClr val="84095B"/>
                </a:solidFill>
              </a:rPr>
            </a:br>
            <a:endParaRPr lang="fr-BE" sz="4400" kern="0" dirty="0" smtClean="0">
              <a:solidFill>
                <a:srgbClr val="840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660400" y="2276872"/>
            <a:ext cx="8483600" cy="4165600"/>
          </a:xfrm>
        </p:spPr>
        <p:txBody>
          <a:bodyPr/>
          <a:lstStyle/>
          <a:p>
            <a:pPr marL="271463" lvl="1" indent="-271463" algn="r">
              <a:spcBef>
                <a:spcPct val="0"/>
              </a:spcBef>
              <a:spcAft>
                <a:spcPct val="30000"/>
              </a:spcAft>
              <a:buClr>
                <a:srgbClr val="FFFFFF"/>
              </a:buClr>
              <a:buFontTx/>
              <a:buNone/>
              <a:tabLst>
                <a:tab pos="1343025" algn="l"/>
              </a:tabLst>
              <a:defRPr/>
            </a:pPr>
            <a:r>
              <a:rPr lang="en-GB" b="1" dirty="0">
                <a:solidFill>
                  <a:srgbClr val="0F5494"/>
                </a:solidFill>
                <a:latin typeface="+mn-lt"/>
                <a:cs typeface="Arial" pitchFamily="34" charset="0"/>
              </a:rPr>
              <a:t>new skills, knowledge and </a:t>
            </a:r>
            <a:r>
              <a:rPr lang="en-GB" b="1" dirty="0" smtClean="0">
                <a:solidFill>
                  <a:srgbClr val="0F5494"/>
                </a:solidFill>
                <a:latin typeface="+mn-lt"/>
                <a:cs typeface="Arial" pitchFamily="34" charset="0"/>
              </a:rPr>
              <a:t>innovation</a:t>
            </a:r>
            <a:endParaRPr lang="en-GB" b="1" dirty="0">
              <a:solidFill>
                <a:srgbClr val="0F5494"/>
              </a:solidFill>
              <a:latin typeface="+mn-lt"/>
              <a:cs typeface="Arial" pitchFamily="34" charset="0"/>
            </a:endParaRPr>
          </a:p>
          <a:p>
            <a:pPr marL="720725" lvl="1" indent="-533400">
              <a:spcBef>
                <a:spcPts val="0"/>
              </a:spcBef>
              <a:buClr>
                <a:srgbClr val="004386"/>
              </a:buClr>
              <a:buFontTx/>
              <a:buAutoNum type="arabicPeriod"/>
              <a:tabLst/>
              <a:defRPr/>
            </a:pP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Fostering new skills through excellence in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training</a:t>
            </a:r>
            <a:r>
              <a:rPr lang="en-GB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researchers</a:t>
            </a:r>
          </a:p>
          <a:p>
            <a:pPr marL="720725" lvl="1" indent="-533400">
              <a:spcBef>
                <a:spcPts val="0"/>
              </a:spcBef>
              <a:buClr>
                <a:srgbClr val="004386"/>
              </a:buClr>
              <a:buFontTx/>
              <a:buAutoNum type="arabicPeriod"/>
              <a:tabLst/>
              <a:defRPr/>
            </a:pP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Nurturing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r>
              <a:rPr lang="en-GB" b="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cross-border and cross-sector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</a:p>
          <a:p>
            <a:pPr marL="720725" lvl="1" indent="-533400">
              <a:spcBef>
                <a:spcPts val="0"/>
              </a:spcBef>
              <a:buClr>
                <a:srgbClr val="004386"/>
              </a:buClr>
              <a:buFontTx/>
              <a:buAutoNum type="arabicPeriod"/>
              <a:tabLst/>
              <a:defRPr/>
            </a:pP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Stimulating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en-GB" b="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cross-fertilisation of knowledge</a:t>
            </a:r>
          </a:p>
          <a:p>
            <a:pPr marL="720725" lvl="1" indent="-533400">
              <a:spcBef>
                <a:spcPts val="0"/>
              </a:spcBef>
              <a:buClr>
                <a:srgbClr val="004386"/>
              </a:buClr>
              <a:buFontTx/>
              <a:buAutoNum type="arabicPeriod"/>
              <a:tabLst/>
              <a:defRPr/>
            </a:pP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structural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by co-funding</a:t>
            </a:r>
            <a:r>
              <a:rPr lang="en-GB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720725" lvl="1" indent="-533400">
              <a:spcBef>
                <a:spcPts val="0"/>
              </a:spcBef>
              <a:buClr>
                <a:srgbClr val="004386"/>
              </a:buClr>
              <a:buFontTx/>
              <a:buAutoNum type="arabicPeriod"/>
              <a:tabLst/>
              <a:defRPr/>
            </a:pPr>
            <a:r>
              <a:rPr lang="en-GB" b="0" dirty="0" smtClean="0">
                <a:solidFill>
                  <a:srgbClr val="0043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support and policy action</a:t>
            </a:r>
          </a:p>
        </p:txBody>
      </p:sp>
      <p:sp>
        <p:nvSpPr>
          <p:cNvPr id="6" name="Title 3"/>
          <p:cNvSpPr>
            <a:spLocks noGrp="1" noChangeArrowheads="1"/>
          </p:cNvSpPr>
          <p:nvPr>
            <p:ph type="title"/>
          </p:nvPr>
        </p:nvSpPr>
        <p:spPr>
          <a:xfrm>
            <a:off x="611560" y="1670116"/>
            <a:ext cx="7909560" cy="523220"/>
          </a:xfrm>
          <a:ln>
            <a:miter lim="800000"/>
            <a:headEnd/>
            <a:tailEnd/>
          </a:ln>
          <a:extLst/>
        </p:spPr>
        <p:txBody>
          <a:bodyPr>
            <a:spAutoFit/>
            <a:scene3d>
              <a:camera prst="orthographicFront"/>
              <a:lightRig rig="soft" dir="t"/>
            </a:scene3d>
            <a:sp3d extrusionH="57150" prstMaterial="matte">
              <a:bevelT w="19050" h="19050"/>
            </a:sp3d>
          </a:bodyPr>
          <a:lstStyle/>
          <a:p>
            <a:pPr marL="271463" indent="-271463">
              <a:spcAft>
                <a:spcPct val="30000"/>
              </a:spcAft>
              <a:buClr>
                <a:srgbClr val="FFFFFF"/>
              </a:buClr>
              <a:tabLst>
                <a:tab pos="1343025" algn="l"/>
              </a:tabLst>
              <a:defRPr/>
            </a:pPr>
            <a:r>
              <a:rPr lang="en-GB" sz="2800" b="1" dirty="0">
                <a:solidFill>
                  <a:srgbClr val="0F5494"/>
                </a:solidFill>
                <a:latin typeface="+mn-lt"/>
                <a:ea typeface="+mn-ea"/>
                <a:cs typeface="Arial" pitchFamily="34" charset="0"/>
              </a:rPr>
              <a:t>Objectives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9081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03225" y="2301875"/>
            <a:ext cx="8578850" cy="2290763"/>
          </a:xfrm>
          <a:prstGeom prst="roundRect">
            <a:avLst>
              <a:gd name="adj" fmla="val 8976"/>
            </a:avLst>
          </a:prstGeom>
          <a:solidFill>
            <a:schemeClr val="accent2">
              <a:lumMod val="20000"/>
              <a:lumOff val="80000"/>
              <a:alpha val="31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6637338" algn="l"/>
              </a:tabLst>
              <a:defRPr/>
            </a:pPr>
            <a:endParaRPr lang="fr-BE" sz="2000" dirty="0"/>
          </a:p>
        </p:txBody>
      </p:sp>
      <p:sp>
        <p:nvSpPr>
          <p:cNvPr id="3789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8" name="TextBox 7"/>
          <p:cNvSpPr txBox="1"/>
          <p:nvPr/>
        </p:nvSpPr>
        <p:spPr>
          <a:xfrm>
            <a:off x="554038" y="2300288"/>
            <a:ext cx="8332787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BE" sz="2000" b="1" dirty="0" err="1"/>
              <a:t>Mandatory</a:t>
            </a:r>
            <a:endParaRPr lang="fr-BE" sz="2000" b="1" dirty="0"/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Min. 3 beneficiaries from academic sector awarding PhDs, from 3 different MS/AC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Each ESR enrolled in the joint (international) doctoral programme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Joint selection, training and supervision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Commitment to deliver joint/double/multi degrees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Max 540 person-months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150" y="4789488"/>
            <a:ext cx="8321675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BE" sz="2000" b="1" dirty="0" err="1"/>
              <a:t>Other</a:t>
            </a:r>
            <a:r>
              <a:rPr lang="fr-BE" sz="2000" b="1" dirty="0"/>
              <a:t> </a:t>
            </a:r>
            <a:r>
              <a:rPr lang="fr-BE" sz="2000" b="1" dirty="0" err="1"/>
              <a:t>features</a:t>
            </a:r>
            <a:endParaRPr lang="fr-BE" sz="2000" b="1" dirty="0"/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Meaningful stays at joint doctorate beneficiaries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Non-academic participation through secondments to other sector/disciplines (≤ 30%)</a:t>
            </a:r>
          </a:p>
          <a:p>
            <a:pPr marL="363538" indent="-363538">
              <a:buFont typeface="Wingdings" panose="05000000000000000000" pitchFamily="2" charset="2"/>
              <a:buChar char="ü"/>
              <a:defRPr/>
            </a:pPr>
            <a:r>
              <a:rPr lang="en-GB" sz="2000" dirty="0"/>
              <a:t>Flexible recruitment rule</a:t>
            </a:r>
          </a:p>
        </p:txBody>
      </p:sp>
      <p:sp>
        <p:nvSpPr>
          <p:cNvPr id="37894" name="AutoShape 41"/>
          <p:cNvSpPr>
            <a:spLocks noChangeArrowheads="1"/>
          </p:cNvSpPr>
          <p:nvPr/>
        </p:nvSpPr>
        <p:spPr bwMode="auto">
          <a:xfrm>
            <a:off x="298449" y="1473004"/>
            <a:ext cx="2130425" cy="803275"/>
          </a:xfrm>
          <a:prstGeom prst="roundRect">
            <a:avLst>
              <a:gd name="adj" fmla="val 18366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EJD</a:t>
            </a:r>
            <a:endParaRPr lang="en-GB" sz="3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7895" name="TextBox 12"/>
          <p:cNvSpPr txBox="1">
            <a:spLocks noChangeArrowheads="1"/>
          </p:cNvSpPr>
          <p:nvPr/>
        </p:nvSpPr>
        <p:spPr bwMode="auto">
          <a:xfrm>
            <a:off x="2701925" y="1689893"/>
            <a:ext cx="6280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Universities cooperating to deliver joint/multiple doctoral degrees</a:t>
            </a:r>
          </a:p>
        </p:txBody>
      </p:sp>
    </p:spTree>
    <p:extLst>
      <p:ext uri="{BB962C8B-B14F-4D97-AF65-F5344CB8AC3E}">
        <p14:creationId xmlns:p14="http://schemas.microsoft.com/office/powerpoint/2010/main" val="29864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"/>
          <p:cNvSpPr txBox="1">
            <a:spLocks/>
          </p:cNvSpPr>
          <p:nvPr/>
        </p:nvSpPr>
        <p:spPr bwMode="auto">
          <a:xfrm>
            <a:off x="1987550" y="2690813"/>
            <a:ext cx="6834188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BE" sz="2000" b="1" i="0" kern="0" dirty="0" smtClean="0">
                <a:cs typeface="Tahoma" pitchFamily="34" charset="0"/>
              </a:rPr>
              <a:t>Joint </a:t>
            </a:r>
            <a:r>
              <a:rPr lang="fr-BE" sz="2000" b="1" i="0" kern="0" dirty="0" err="1" smtClean="0">
                <a:cs typeface="Tahoma" pitchFamily="34" charset="0"/>
              </a:rPr>
              <a:t>degree</a:t>
            </a:r>
            <a:r>
              <a:rPr lang="fr-BE" sz="2000" b="1" i="0" kern="0" dirty="0" smtClean="0">
                <a:cs typeface="Tahoma" pitchFamily="34" charset="0"/>
              </a:rPr>
              <a:t>: </a:t>
            </a:r>
            <a:r>
              <a:rPr lang="fr-BE" sz="2000" i="0" kern="0" dirty="0" smtClean="0">
                <a:cs typeface="Tahoma" pitchFamily="34" charset="0"/>
              </a:rPr>
              <a:t>single </a:t>
            </a:r>
            <a:r>
              <a:rPr lang="fr-BE" sz="2000" i="0" kern="0" dirty="0" err="1" smtClean="0">
                <a:cs typeface="Tahoma" pitchFamily="34" charset="0"/>
              </a:rPr>
              <a:t>diploma</a:t>
            </a:r>
            <a:r>
              <a:rPr lang="fr-BE" sz="2000" i="0" kern="0" dirty="0" smtClean="0">
                <a:cs typeface="Tahoma" pitchFamily="34" charset="0"/>
              </a:rPr>
              <a:t> </a:t>
            </a:r>
            <a:r>
              <a:rPr lang="fr-BE" sz="2000" i="0" kern="0" dirty="0" err="1" smtClean="0">
                <a:cs typeface="Tahoma" pitchFamily="34" charset="0"/>
              </a:rPr>
              <a:t>issued</a:t>
            </a:r>
            <a:r>
              <a:rPr lang="fr-BE" sz="2000" i="0" kern="0" dirty="0" smtClean="0">
                <a:cs typeface="Tahoma" pitchFamily="34" charset="0"/>
              </a:rPr>
              <a:t> by </a:t>
            </a:r>
            <a:r>
              <a:rPr lang="fr-BE" sz="2000" i="0" kern="0" dirty="0" err="1" smtClean="0">
                <a:cs typeface="Tahoma" pitchFamily="34" charset="0"/>
              </a:rPr>
              <a:t>at</a:t>
            </a:r>
            <a:r>
              <a:rPr lang="fr-BE" sz="2000" i="0" kern="0" dirty="0" smtClean="0">
                <a:cs typeface="Tahoma" pitchFamily="34" charset="0"/>
              </a:rPr>
              <a:t> least 2 </a:t>
            </a:r>
            <a:r>
              <a:rPr lang="fr-BE" sz="2000" i="0" kern="0" dirty="0" err="1" smtClean="0">
                <a:cs typeface="Tahoma" pitchFamily="34" charset="0"/>
              </a:rPr>
              <a:t>academic</a:t>
            </a:r>
            <a:r>
              <a:rPr lang="fr-BE" sz="2000" i="0" kern="0" dirty="0" smtClean="0">
                <a:cs typeface="Tahoma" pitchFamily="34" charset="0"/>
              </a:rPr>
              <a:t> institutions, and </a:t>
            </a:r>
            <a:r>
              <a:rPr lang="fr-BE" sz="2000" i="0" kern="0" dirty="0" err="1" smtClean="0">
                <a:cs typeface="Tahoma" pitchFamily="34" charset="0"/>
              </a:rPr>
              <a:t>recognised</a:t>
            </a:r>
            <a:r>
              <a:rPr lang="fr-BE" sz="2000" i="0" kern="0" dirty="0" smtClean="0">
                <a:cs typeface="Tahoma" pitchFamily="34" charset="0"/>
              </a:rPr>
              <a:t> </a:t>
            </a:r>
            <a:r>
              <a:rPr lang="fr-BE" sz="2000" i="0" kern="0" dirty="0" err="1" smtClean="0">
                <a:cs typeface="Tahoma" pitchFamily="34" charset="0"/>
              </a:rPr>
              <a:t>officially</a:t>
            </a:r>
            <a:endParaRPr lang="fr-BE" sz="2000" i="0" kern="0" dirty="0" smtClean="0"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2038" y="5624513"/>
            <a:ext cx="7354887" cy="696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10000"/>
              </a:spcBef>
              <a:buClr>
                <a:srgbClr val="990033"/>
              </a:buClr>
              <a:defRPr/>
            </a:pPr>
            <a:r>
              <a:rPr lang="fr-BE" sz="1800" b="1" dirty="0" err="1">
                <a:latin typeface="+mn-lt"/>
                <a:ea typeface="PMingLiU" panose="02020500000000000000" pitchFamily="18" charset="-120"/>
                <a:cs typeface="ＭＳ Ｐゴシック"/>
              </a:rPr>
              <a:t>Letters</a:t>
            </a:r>
            <a:r>
              <a:rPr lang="fr-BE" sz="1800" b="1" dirty="0">
                <a:latin typeface="+mn-lt"/>
                <a:ea typeface="PMingLiU" panose="02020500000000000000" pitchFamily="18" charset="-120"/>
                <a:cs typeface="ＭＳ Ｐゴシック"/>
              </a:rPr>
              <a:t> of </a:t>
            </a:r>
            <a:r>
              <a:rPr lang="fr-BE" sz="1800" b="1" dirty="0" err="1">
                <a:latin typeface="+mn-lt"/>
                <a:ea typeface="PMingLiU" panose="02020500000000000000" pitchFamily="18" charset="-120"/>
                <a:cs typeface="ＭＳ Ｐゴシック"/>
              </a:rPr>
              <a:t>institutional</a:t>
            </a:r>
            <a:r>
              <a:rPr lang="fr-BE" sz="1800" b="1" dirty="0">
                <a:latin typeface="+mn-lt"/>
                <a:ea typeface="PMingLiU" panose="02020500000000000000" pitchFamily="18" charset="-120"/>
                <a:cs typeface="ＭＳ Ｐゴシック"/>
              </a:rPr>
              <a:t> </a:t>
            </a:r>
            <a:r>
              <a:rPr lang="fr-BE" sz="1800" b="1" dirty="0" err="1">
                <a:latin typeface="+mn-lt"/>
                <a:ea typeface="PMingLiU" panose="02020500000000000000" pitchFamily="18" charset="-120"/>
                <a:cs typeface="ＭＳ Ｐゴシック"/>
              </a:rPr>
              <a:t>commitment</a:t>
            </a:r>
            <a:r>
              <a:rPr lang="fr-BE" sz="1800" b="1" dirty="0">
                <a:latin typeface="+mn-lt"/>
                <a:ea typeface="PMingLiU" panose="02020500000000000000" pitchFamily="18" charset="-120"/>
                <a:cs typeface="ＭＳ Ｐゴシック"/>
              </a:rPr>
              <a:t> </a:t>
            </a:r>
            <a:r>
              <a:rPr lang="fr-BE" sz="1800" dirty="0">
                <a:latin typeface="+mn-lt"/>
                <a:ea typeface="PMingLiU" panose="02020500000000000000" pitchFamily="18" charset="-120"/>
                <a:cs typeface="ＭＳ Ｐゴシック"/>
              </a:rPr>
              <a:t>to </a:t>
            </a:r>
            <a:r>
              <a:rPr lang="fr-BE" sz="1800" dirty="0" err="1">
                <a:latin typeface="+mn-lt"/>
                <a:ea typeface="PMingLiU" panose="02020500000000000000" pitchFamily="18" charset="-120"/>
                <a:cs typeface="ＭＳ Ｐゴシック"/>
              </a:rPr>
              <a:t>deliver</a:t>
            </a:r>
            <a:r>
              <a:rPr lang="fr-BE" sz="1800" dirty="0">
                <a:latin typeface="+mn-lt"/>
                <a:ea typeface="PMingLiU" panose="02020500000000000000" pitchFamily="18" charset="-120"/>
                <a:cs typeface="ＭＳ Ｐゴシック"/>
              </a:rPr>
              <a:t> </a:t>
            </a:r>
            <a:r>
              <a:rPr lang="fr-BE" sz="1800" dirty="0" err="1">
                <a:latin typeface="+mn-lt"/>
                <a:ea typeface="PMingLiU" panose="02020500000000000000" pitchFamily="18" charset="-120"/>
                <a:cs typeface="ＭＳ Ｐゴシック"/>
              </a:rPr>
              <a:t>degrees</a:t>
            </a:r>
            <a:r>
              <a:rPr lang="fr-BE" sz="1800" dirty="0">
                <a:latin typeface="+mn-lt"/>
                <a:ea typeface="PMingLiU" panose="02020500000000000000" pitchFamily="18" charset="-120"/>
                <a:cs typeface="ＭＳ Ｐゴシック"/>
              </a:rPr>
              <a:t> are </a:t>
            </a:r>
            <a:r>
              <a:rPr lang="fr-BE" sz="1800" dirty="0" err="1">
                <a:latin typeface="+mn-lt"/>
                <a:ea typeface="PMingLiU" panose="02020500000000000000" pitchFamily="18" charset="-120"/>
                <a:cs typeface="ＭＳ Ｐゴシック"/>
              </a:rPr>
              <a:t>required</a:t>
            </a:r>
            <a:r>
              <a:rPr lang="fr-BE" sz="1800" dirty="0">
                <a:latin typeface="+mn-lt"/>
                <a:ea typeface="PMingLiU" panose="02020500000000000000" pitchFamily="18" charset="-120"/>
                <a:cs typeface="ＭＳ Ｐゴシック"/>
              </a:rPr>
              <a:t> in the </a:t>
            </a:r>
            <a:r>
              <a:rPr lang="fr-BE" sz="1800" dirty="0" err="1">
                <a:latin typeface="+mn-lt"/>
                <a:ea typeface="PMingLiU" panose="02020500000000000000" pitchFamily="18" charset="-120"/>
                <a:cs typeface="ＭＳ Ｐゴシック"/>
              </a:rPr>
              <a:t>proposal</a:t>
            </a:r>
            <a:endParaRPr lang="fr-BE" sz="1800" dirty="0">
              <a:latin typeface="+mn-lt"/>
              <a:ea typeface="PMingLiU" panose="02020500000000000000" pitchFamily="18" charset="-120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61890" y="4635087"/>
            <a:ext cx="274336" cy="307777"/>
          </a:xfrm>
          <a:prstGeom prst="rect">
            <a:avLst/>
          </a:prstGeom>
          <a:solidFill>
            <a:srgbClr val="33993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spc="50" dirty="0">
                <a:ln w="12700" cmpd="sng">
                  <a:solidFill>
                    <a:srgbClr val="339933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694363"/>
            <a:ext cx="6350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107139" y="2562742"/>
            <a:ext cx="368827" cy="286740"/>
            <a:chOff x="3950121" y="1860119"/>
            <a:chExt cx="914188" cy="848420"/>
          </a:xfrm>
          <a:solidFill>
            <a:srgbClr val="339933"/>
          </a:solidFill>
        </p:grpSpPr>
        <p:sp>
          <p:nvSpPr>
            <p:cNvPr id="33" name="Trapezoid 32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6" name="Trapezoid 35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7" name="Trapezoid 36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8" name="Trapezoid 37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8076" y="4231548"/>
            <a:ext cx="368827" cy="286740"/>
            <a:chOff x="3950121" y="1860119"/>
            <a:chExt cx="914188" cy="848420"/>
          </a:xfrm>
          <a:solidFill>
            <a:srgbClr val="339933"/>
          </a:solidFill>
        </p:grpSpPr>
        <p:sp>
          <p:nvSpPr>
            <p:cNvPr id="48" name="Trapezoid 4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1" name="Trapezoid 50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2" name="Trapezoid 51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3" name="Trapezoid 52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8920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537075"/>
            <a:ext cx="3968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602892" y="2556526"/>
            <a:ext cx="368827" cy="286740"/>
            <a:chOff x="3950121" y="1860119"/>
            <a:chExt cx="914188" cy="848420"/>
          </a:xfrm>
          <a:solidFill>
            <a:srgbClr val="339933"/>
          </a:solidFill>
        </p:grpSpPr>
        <p:sp>
          <p:nvSpPr>
            <p:cNvPr id="58" name="Trapezoid 5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1" name="Trapezoid 60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2" name="Trapezoid 61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3" name="Trapezoid 62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37039" y="4234030"/>
            <a:ext cx="368827" cy="286740"/>
            <a:chOff x="3950121" y="1860119"/>
            <a:chExt cx="914188" cy="848420"/>
          </a:xfrm>
          <a:solidFill>
            <a:srgbClr val="339933"/>
          </a:solidFill>
        </p:grpSpPr>
        <p:sp>
          <p:nvSpPr>
            <p:cNvPr id="77" name="Trapezoid 76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9" name="Isosceles Triangle 78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0" name="Trapezoid 79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1" name="Trapezoid 80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2" name="Trapezoid 81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8923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40250"/>
            <a:ext cx="3952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24" name="Group 15"/>
          <p:cNvGrpSpPr>
            <a:grpSpLocks/>
          </p:cNvGrpSpPr>
          <p:nvPr/>
        </p:nvGrpSpPr>
        <p:grpSpPr bwMode="auto">
          <a:xfrm>
            <a:off x="765175" y="2786063"/>
            <a:ext cx="635000" cy="676275"/>
            <a:chOff x="4293132" y="2986089"/>
            <a:chExt cx="544344" cy="675394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920" y="2986089"/>
              <a:ext cx="489889" cy="67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9" name="TextBox 17"/>
            <p:cNvSpPr txBox="1">
              <a:spLocks noChangeArrowheads="1"/>
            </p:cNvSpPr>
            <p:nvPr/>
          </p:nvSpPr>
          <p:spPr bwMode="auto">
            <a:xfrm>
              <a:off x="4293132" y="3032074"/>
              <a:ext cx="544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BE" altLang="fr-FR" sz="900" b="1"/>
                <a:t>Joint PhD</a:t>
              </a:r>
              <a:endParaRPr lang="en-GB" altLang="fr-FR" sz="900" b="1"/>
            </a:p>
          </p:txBody>
        </p:sp>
      </p:grpSp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2003425" y="4006850"/>
            <a:ext cx="67564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BE" sz="2000" b="1" i="0" kern="0" dirty="0" smtClean="0">
                <a:cs typeface="Tahoma" pitchFamily="34" charset="0"/>
              </a:rPr>
              <a:t>Double/multiple </a:t>
            </a:r>
            <a:r>
              <a:rPr lang="fr-BE" sz="2000" b="1" i="0" kern="0" dirty="0" err="1" smtClean="0">
                <a:cs typeface="Tahoma" pitchFamily="34" charset="0"/>
              </a:rPr>
              <a:t>degree</a:t>
            </a:r>
            <a:r>
              <a:rPr lang="fr-BE" sz="2000" b="1" i="0" kern="0" dirty="0" smtClean="0">
                <a:cs typeface="Tahoma" pitchFamily="34" charset="0"/>
              </a:rPr>
              <a:t>: </a:t>
            </a:r>
            <a:r>
              <a:rPr lang="fr-BE" sz="2000" i="0" kern="0" dirty="0" smtClean="0">
                <a:cs typeface="Tahoma" pitchFamily="34" charset="0"/>
              </a:rPr>
              <a:t>2 or more </a:t>
            </a:r>
            <a:r>
              <a:rPr lang="fr-BE" sz="2000" i="0" kern="0" dirty="0" err="1" smtClean="0">
                <a:cs typeface="Tahoma" pitchFamily="34" charset="0"/>
              </a:rPr>
              <a:t>separate</a:t>
            </a:r>
            <a:r>
              <a:rPr lang="fr-BE" sz="2000" i="0" kern="0" dirty="0" smtClean="0">
                <a:cs typeface="Tahoma" pitchFamily="34" charset="0"/>
              </a:rPr>
              <a:t> national </a:t>
            </a:r>
            <a:r>
              <a:rPr lang="fr-BE" sz="2000" i="0" kern="0" dirty="0" err="1" smtClean="0">
                <a:cs typeface="Tahoma" pitchFamily="34" charset="0"/>
              </a:rPr>
              <a:t>diplomas</a:t>
            </a:r>
            <a:r>
              <a:rPr lang="fr-BE" sz="2000" i="0" kern="0" dirty="0" smtClean="0">
                <a:cs typeface="Tahoma" pitchFamily="34" charset="0"/>
              </a:rPr>
              <a:t> </a:t>
            </a:r>
            <a:r>
              <a:rPr lang="fr-BE" sz="2000" i="0" kern="0" dirty="0" err="1" smtClean="0">
                <a:cs typeface="Tahoma" pitchFamily="34" charset="0"/>
              </a:rPr>
              <a:t>issued</a:t>
            </a:r>
            <a:r>
              <a:rPr lang="fr-BE" sz="2000" i="0" kern="0" dirty="0" smtClean="0">
                <a:cs typeface="Tahoma" pitchFamily="34" charset="0"/>
              </a:rPr>
              <a:t> by </a:t>
            </a:r>
            <a:r>
              <a:rPr lang="fr-BE" sz="2000" i="0" kern="0" dirty="0" err="1" smtClean="0">
                <a:cs typeface="Tahoma" pitchFamily="34" charset="0"/>
              </a:rPr>
              <a:t>two</a:t>
            </a:r>
            <a:r>
              <a:rPr lang="fr-BE" sz="2000" i="0" kern="0" dirty="0" smtClean="0">
                <a:cs typeface="Tahoma" pitchFamily="34" charset="0"/>
              </a:rPr>
              <a:t> or more </a:t>
            </a:r>
            <a:r>
              <a:rPr lang="fr-BE" sz="2000" i="0" kern="0" dirty="0" err="1" smtClean="0">
                <a:cs typeface="Tahoma" pitchFamily="34" charset="0"/>
              </a:rPr>
              <a:t>higher</a:t>
            </a:r>
            <a:r>
              <a:rPr lang="fr-BE" sz="2000" i="0" kern="0" dirty="0" smtClean="0">
                <a:cs typeface="Tahoma" pitchFamily="34" charset="0"/>
              </a:rPr>
              <a:t> </a:t>
            </a:r>
            <a:r>
              <a:rPr lang="fr-BE" sz="2000" i="0" kern="0" dirty="0" err="1" smtClean="0">
                <a:cs typeface="Tahoma" pitchFamily="34" charset="0"/>
              </a:rPr>
              <a:t>education</a:t>
            </a:r>
            <a:r>
              <a:rPr lang="fr-BE" sz="2000" i="0" kern="0" dirty="0" smtClean="0">
                <a:cs typeface="Tahoma" pitchFamily="34" charset="0"/>
              </a:rPr>
              <a:t> institutions and </a:t>
            </a:r>
            <a:r>
              <a:rPr lang="fr-BE" sz="2000" i="0" kern="0" dirty="0" err="1" smtClean="0">
                <a:cs typeface="Tahoma" pitchFamily="34" charset="0"/>
              </a:rPr>
              <a:t>recognised</a:t>
            </a:r>
            <a:r>
              <a:rPr lang="fr-BE" sz="2000" i="0" kern="0" dirty="0" smtClean="0">
                <a:cs typeface="Tahoma" pitchFamily="34" charset="0"/>
              </a:rPr>
              <a:t> </a:t>
            </a:r>
            <a:r>
              <a:rPr lang="fr-BE" sz="2000" i="0" kern="0" dirty="0" err="1" smtClean="0">
                <a:cs typeface="Tahoma" pitchFamily="34" charset="0"/>
              </a:rPr>
              <a:t>officially</a:t>
            </a:r>
            <a:endParaRPr lang="en-GB" sz="2000" i="0" kern="0" dirty="0" smtClean="0">
              <a:cs typeface="Tahoma" pitchFamily="34" charset="0"/>
            </a:endParaRPr>
          </a:p>
        </p:txBody>
      </p:sp>
      <p:sp>
        <p:nvSpPr>
          <p:cNvPr id="38927" name="AutoShape 41"/>
          <p:cNvSpPr>
            <a:spLocks noChangeArrowheads="1"/>
          </p:cNvSpPr>
          <p:nvPr/>
        </p:nvSpPr>
        <p:spPr bwMode="auto">
          <a:xfrm>
            <a:off x="321497" y="1484784"/>
            <a:ext cx="2130425" cy="80327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EJD</a:t>
            </a:r>
            <a:endParaRPr lang="en-GB" sz="3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43870" y="3245740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14" name="Chord 1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5782" y="3245740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17" name="Chord 16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05667" y="3245740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20" name="Chord 19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48987" y="4044579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46" name="Chord 45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68243" y="4046587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52" name="Chord 51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75948" y="4279511"/>
            <a:ext cx="216000" cy="540000"/>
            <a:chOff x="4348492" y="3134473"/>
            <a:chExt cx="178062" cy="435021"/>
          </a:xfrm>
          <a:solidFill>
            <a:srgbClr val="339933"/>
          </a:solidFill>
        </p:grpSpPr>
        <p:sp>
          <p:nvSpPr>
            <p:cNvPr id="67" name="Chord 66"/>
            <p:cNvSpPr/>
            <p:nvPr/>
          </p:nvSpPr>
          <p:spPr bwMode="auto">
            <a:xfrm>
              <a:off x="4348492" y="3222601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9944" name="Picture 24" descr="Flag of Norway.sv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3363913"/>
            <a:ext cx="323850" cy="2159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5" name="Picture 6" descr="Flag of France.sv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339975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/>
          <p:cNvGrpSpPr/>
          <p:nvPr/>
        </p:nvGrpSpPr>
        <p:grpSpPr>
          <a:xfrm>
            <a:off x="1907909" y="4278710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113" name="Chord 112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449534" y="4283410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116" name="Chord 115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pic>
        <p:nvPicPr>
          <p:cNvPr id="39948" name="Picture 20" descr="Flag of Sweden.sv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132138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32" descr="Flag of Romania.sv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356100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8" descr="Flag of the United Kingdom.sv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5497513"/>
            <a:ext cx="325438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6991831" y="5443066"/>
            <a:ext cx="1008000" cy="792000"/>
            <a:chOff x="968374" y="3924301"/>
            <a:chExt cx="860424" cy="707218"/>
          </a:xfrm>
          <a:solidFill>
            <a:schemeClr val="accent1">
              <a:lumMod val="75000"/>
            </a:schemeClr>
          </a:solidFill>
        </p:grpSpPr>
        <p:sp>
          <p:nvSpPr>
            <p:cNvPr id="102" name="Trapezoid 101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4" name="Right Triangle 103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5" name="Right Triangle 104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6" name="Right Triangle 105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06668" y="4288622"/>
            <a:ext cx="1008000" cy="792000"/>
            <a:chOff x="968374" y="3924301"/>
            <a:chExt cx="860424" cy="707218"/>
          </a:xfrm>
          <a:solidFill>
            <a:schemeClr val="accent1">
              <a:lumMod val="75000"/>
            </a:schemeClr>
          </a:solidFill>
        </p:grpSpPr>
        <p:sp>
          <p:nvSpPr>
            <p:cNvPr id="119" name="Trapezoid 118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1" name="Right Triangle 120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2" name="Right Triangle 121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3" name="Right Triangle 122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91568" y="2431505"/>
            <a:ext cx="1080000" cy="79200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" name="Trapezoid 4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28002" y="3224385"/>
            <a:ext cx="1080000" cy="79200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37" name="Trapezoid 36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0" name="Trapezoid 39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1" name="Trapezoid 40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2" name="Trapezoid 41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05250" y="3454451"/>
            <a:ext cx="1080000" cy="79200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8" name="Trapezoid 5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1" name="Trapezoid 60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2" name="Trapezoid 61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3" name="Trapezoid 62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>
                <a:defRPr/>
              </a:pPr>
              <a:endParaRPr lang="en-GB"/>
            </a:p>
          </p:txBody>
        </p:sp>
      </p:grpSp>
      <p:grpSp>
        <p:nvGrpSpPr>
          <p:cNvPr id="39956" name="Group 74"/>
          <p:cNvGrpSpPr>
            <a:grpSpLocks/>
          </p:cNvGrpSpPr>
          <p:nvPr/>
        </p:nvGrpSpPr>
        <p:grpSpPr bwMode="auto">
          <a:xfrm>
            <a:off x="6259513" y="3378200"/>
            <a:ext cx="544512" cy="674688"/>
            <a:chOff x="4293132" y="2986089"/>
            <a:chExt cx="544344" cy="675394"/>
          </a:xfrm>
        </p:grpSpPr>
        <p:pic>
          <p:nvPicPr>
            <p:cNvPr id="3997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920" y="2986089"/>
              <a:ext cx="489889" cy="67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3" name="TextBox 76"/>
            <p:cNvSpPr txBox="1">
              <a:spLocks noChangeArrowheads="1"/>
            </p:cNvSpPr>
            <p:nvPr/>
          </p:nvSpPr>
          <p:spPr bwMode="auto">
            <a:xfrm>
              <a:off x="4293132" y="3032074"/>
              <a:ext cx="544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BE" altLang="fr-FR" sz="900" b="1"/>
                <a:t>Joint PhD</a:t>
              </a:r>
              <a:endParaRPr lang="en-GB" altLang="fr-FR" sz="900" b="1"/>
            </a:p>
          </p:txBody>
        </p:sp>
      </p:grpSp>
      <p:grpSp>
        <p:nvGrpSpPr>
          <p:cNvPr id="39957" name="Group 77"/>
          <p:cNvGrpSpPr>
            <a:grpSpLocks/>
          </p:cNvGrpSpPr>
          <p:nvPr/>
        </p:nvGrpSpPr>
        <p:grpSpPr bwMode="auto">
          <a:xfrm>
            <a:off x="2647950" y="2552700"/>
            <a:ext cx="542925" cy="676275"/>
            <a:chOff x="4293132" y="2986089"/>
            <a:chExt cx="544344" cy="675394"/>
          </a:xfrm>
        </p:grpSpPr>
        <p:pic>
          <p:nvPicPr>
            <p:cNvPr id="3997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920" y="2986089"/>
              <a:ext cx="489889" cy="67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TextBox 79"/>
            <p:cNvSpPr txBox="1">
              <a:spLocks noChangeArrowheads="1"/>
            </p:cNvSpPr>
            <p:nvPr/>
          </p:nvSpPr>
          <p:spPr bwMode="auto">
            <a:xfrm>
              <a:off x="4293132" y="3032074"/>
              <a:ext cx="544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BE" altLang="fr-FR" sz="900" b="1"/>
                <a:t>Joint PhD</a:t>
              </a:r>
              <a:endParaRPr lang="en-GB" altLang="fr-FR" sz="900" b="1"/>
            </a:p>
          </p:txBody>
        </p:sp>
      </p:grpSp>
      <p:grpSp>
        <p:nvGrpSpPr>
          <p:cNvPr id="39958" name="Group 81"/>
          <p:cNvGrpSpPr>
            <a:grpSpLocks/>
          </p:cNvGrpSpPr>
          <p:nvPr/>
        </p:nvGrpSpPr>
        <p:grpSpPr bwMode="auto">
          <a:xfrm>
            <a:off x="463550" y="3570288"/>
            <a:ext cx="544513" cy="676275"/>
            <a:chOff x="4293132" y="2986089"/>
            <a:chExt cx="544344" cy="675394"/>
          </a:xfrm>
        </p:grpSpPr>
        <p:pic>
          <p:nvPicPr>
            <p:cNvPr id="3996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920" y="2986089"/>
              <a:ext cx="489889" cy="67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9" name="TextBox 83"/>
            <p:cNvSpPr txBox="1">
              <a:spLocks noChangeArrowheads="1"/>
            </p:cNvSpPr>
            <p:nvPr/>
          </p:nvSpPr>
          <p:spPr bwMode="auto">
            <a:xfrm>
              <a:off x="4293132" y="3032074"/>
              <a:ext cx="544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fr-BE" altLang="fr-FR" sz="900" b="1"/>
                <a:t>Joint PhD</a:t>
              </a:r>
              <a:endParaRPr lang="en-GB" altLang="fr-FR" sz="900" b="1"/>
            </a:p>
          </p:txBody>
        </p:sp>
      </p:grpSp>
      <p:sp>
        <p:nvSpPr>
          <p:cNvPr id="39959" name="AutoShape 41"/>
          <p:cNvSpPr>
            <a:spLocks noChangeArrowheads="1"/>
          </p:cNvSpPr>
          <p:nvPr/>
        </p:nvSpPr>
        <p:spPr bwMode="auto">
          <a:xfrm>
            <a:off x="305480" y="1536700"/>
            <a:ext cx="2130425" cy="80327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rPr>
              <a:t>EJD</a:t>
            </a:r>
            <a:endParaRPr lang="en-GB" sz="3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9960" name="Rectangle 85"/>
          <p:cNvSpPr>
            <a:spLocks noChangeArrowheads="1"/>
          </p:cNvSpPr>
          <p:nvPr/>
        </p:nvSpPr>
        <p:spPr bwMode="auto">
          <a:xfrm>
            <a:off x="2681288" y="4178300"/>
            <a:ext cx="1955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fr-FR" sz="1800" b="1">
                <a:solidFill>
                  <a:srgbClr val="339933"/>
                </a:solidFill>
              </a:rPr>
              <a:t>Beneficiaries</a:t>
            </a:r>
            <a:endParaRPr lang="en-GB" altLang="fr-FR" sz="1800">
              <a:solidFill>
                <a:srgbClr val="339933"/>
              </a:solidFill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4629150" y="5208588"/>
            <a:ext cx="19383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r">
              <a:defRPr/>
            </a:pPr>
            <a:r>
              <a:rPr lang="fr-BE" sz="1600" b="1" dirty="0">
                <a:solidFill>
                  <a:schemeClr val="accent1">
                    <a:lumMod val="75000"/>
                  </a:schemeClr>
                </a:solidFill>
              </a:rPr>
              <a:t>Partner Organisations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962" name="Straight Connector 2"/>
          <p:cNvCxnSpPr>
            <a:cxnSpLocks noChangeShapeType="1"/>
          </p:cNvCxnSpPr>
          <p:nvPr/>
        </p:nvCxnSpPr>
        <p:spPr bwMode="auto">
          <a:xfrm flipV="1">
            <a:off x="1676400" y="2901950"/>
            <a:ext cx="752475" cy="344488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3" name="Straight Connector 91"/>
          <p:cNvCxnSpPr>
            <a:cxnSpLocks noChangeShapeType="1"/>
          </p:cNvCxnSpPr>
          <p:nvPr/>
        </p:nvCxnSpPr>
        <p:spPr bwMode="auto">
          <a:xfrm flipV="1">
            <a:off x="3025775" y="3979863"/>
            <a:ext cx="1266825" cy="15875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4" name="Straight Connector 92"/>
          <p:cNvCxnSpPr>
            <a:cxnSpLocks noChangeShapeType="1"/>
          </p:cNvCxnSpPr>
          <p:nvPr/>
        </p:nvCxnSpPr>
        <p:spPr bwMode="auto">
          <a:xfrm>
            <a:off x="4375150" y="2852738"/>
            <a:ext cx="752475" cy="344487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5" name="Straight Arrow Connector 93"/>
          <p:cNvCxnSpPr>
            <a:cxnSpLocks noChangeShapeType="1"/>
          </p:cNvCxnSpPr>
          <p:nvPr/>
        </p:nvCxnSpPr>
        <p:spPr bwMode="auto">
          <a:xfrm>
            <a:off x="6259513" y="4246563"/>
            <a:ext cx="630237" cy="295275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6" name="Straight Arrow Connector 94"/>
          <p:cNvCxnSpPr>
            <a:cxnSpLocks noChangeShapeType="1"/>
          </p:cNvCxnSpPr>
          <p:nvPr/>
        </p:nvCxnSpPr>
        <p:spPr bwMode="auto">
          <a:xfrm>
            <a:off x="6688138" y="5208588"/>
            <a:ext cx="681037" cy="306387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50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71038"/>
              </p:ext>
            </p:extLst>
          </p:nvPr>
        </p:nvGraphicFramePr>
        <p:xfrm>
          <a:off x="107504" y="1916832"/>
          <a:ext cx="8828087" cy="4603752"/>
        </p:xfrm>
        <a:graphic>
          <a:graphicData uri="http://schemas.openxmlformats.org/drawingml/2006/table">
            <a:tbl>
              <a:tblPr/>
              <a:tblGrid>
                <a:gridCol w="1671702"/>
                <a:gridCol w="2421176"/>
                <a:gridCol w="2425306"/>
                <a:gridCol w="2309903"/>
              </a:tblGrid>
              <a:tr h="49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ETN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EID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EJD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  <a:tr h="825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Beneficiaries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≥3 from 3 diff. MS/AC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Any type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≥2 from 2 diff. MS/AC: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(≥1 acad. award. PhD +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≥1 non-academic)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≥3 (acad. award PhD) from 3 diff. MS/AC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  <a:tr h="3373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Person-months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Max. 540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Max. 180 / 540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Max. 540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  <a:tr h="3373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Researchers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ESRs only (3-36 months)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5" marB="46795" anchor="ctr" horzOverflow="overflow"/>
                </a:tc>
              </a:tr>
              <a:tr h="3373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Partner Organ.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Not pre-defined (any country / sector / discipline)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PhD enrolment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typically expected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mandatory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mandatory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  <a:tr h="582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Non-academic participation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essential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mandatory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essential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  <a:tr h="582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Inter-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sectoral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 exposure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possible through secondments 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≥50% in non-academic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possible through secondments 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  <a:tr h="7641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Panels and 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rank lists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8 panels: 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CHE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, ECO, ENG, ENV, LIF, MAT, PHY, SOC</a:t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  <a:sym typeface="Symbol"/>
                        </a:rPr>
                        <a:t>317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M€)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5E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EID panel 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(25 M€)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95B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EJD panel </a:t>
                      </a:r>
                      <a:b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(28 M€)</a:t>
                      </a:r>
                    </a:p>
                  </a:txBody>
                  <a:tcPr marL="90003" marR="90003" marT="46777" marB="467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Innovative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Training Networks (ITN)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83188"/>
              </p:ext>
            </p:extLst>
          </p:nvPr>
        </p:nvGraphicFramePr>
        <p:xfrm>
          <a:off x="179510" y="2564904"/>
          <a:ext cx="88569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627"/>
                <a:gridCol w="1111479"/>
                <a:gridCol w="1130714"/>
                <a:gridCol w="1130714"/>
                <a:gridCol w="2618825"/>
                <a:gridCol w="1432627"/>
              </a:tblGrid>
              <a:tr h="5435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Marie Skłodowska Curie Actions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Researcher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unit cost</a:t>
                      </a:r>
                    </a:p>
                    <a:p>
                      <a:pPr algn="ctr"/>
                      <a:r>
                        <a:rPr lang="en-US" sz="1600" baseline="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Institutional unit cost</a:t>
                      </a:r>
                    </a:p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Living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Mobility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>
                          <a:latin typeface="+mn-lt"/>
                        </a:rPr>
                        <a:t>Family</a:t>
                      </a:r>
                      <a:r>
                        <a:rPr lang="en-US" sz="1600" baseline="0" noProof="0" smtClean="0">
                          <a:latin typeface="+mn-lt"/>
                        </a:rPr>
                        <a:t> Allowance</a:t>
                      </a:r>
                      <a:endParaRPr lang="en-US" sz="16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Research,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training and networking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Management and indirect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Innovative Training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3 110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600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500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1 800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1 200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22086" y="1909594"/>
            <a:ext cx="84296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BE" sz="1800" kern="0" cap="none" dirty="0" smtClean="0">
                <a:latin typeface="+mn-lt"/>
              </a:rPr>
              <a:t>Unit </a:t>
            </a:r>
            <a:r>
              <a:rPr lang="fr-BE" sz="1800" kern="0" cap="none" dirty="0" err="1" smtClean="0">
                <a:latin typeface="+mn-lt"/>
              </a:rPr>
              <a:t>costs</a:t>
            </a:r>
            <a:r>
              <a:rPr lang="fr-BE" sz="1800" kern="0" cap="none" dirty="0" smtClean="0">
                <a:latin typeface="+mn-lt"/>
              </a:rPr>
              <a:t>/1 </a:t>
            </a:r>
            <a:r>
              <a:rPr lang="fr-BE" sz="1800" kern="0" cap="none" dirty="0" err="1" smtClean="0">
                <a:latin typeface="+mn-lt"/>
              </a:rPr>
              <a:t>researcher</a:t>
            </a:r>
            <a:r>
              <a:rPr lang="fr-BE" sz="1800" kern="0" cap="none" dirty="0" smtClean="0">
                <a:latin typeface="+mn-lt"/>
              </a:rPr>
              <a:t> </a:t>
            </a:r>
            <a:r>
              <a:rPr lang="fr-BE" sz="1800" kern="0" cap="none" dirty="0" err="1" smtClean="0">
                <a:latin typeface="+mn-lt"/>
              </a:rPr>
              <a:t>month</a:t>
            </a:r>
            <a:r>
              <a:rPr lang="fr-BE" sz="1800" kern="0" cap="none" dirty="0" smtClean="0">
                <a:latin typeface="+mn-lt"/>
              </a:rPr>
              <a:t>:</a:t>
            </a:r>
            <a:endParaRPr lang="en-GB" sz="1800" kern="0" cap="none" dirty="0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7725" y="4959350"/>
            <a:ext cx="7756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GB" sz="1400" b="1" u="sng" dirty="0">
                <a:latin typeface="+mn-lt"/>
                <a:cs typeface="Tahoma" pitchFamily="34" charset="0"/>
              </a:rPr>
              <a:t>Country correction coefficient applies to the living allowance</a:t>
            </a:r>
          </a:p>
          <a:p>
            <a:pPr>
              <a:defRPr/>
            </a:pPr>
            <a:endParaRPr lang="en-GB" sz="1400" b="1" u="sng" dirty="0">
              <a:latin typeface="+mn-lt"/>
              <a:cs typeface="Tahoma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BE" sz="1400" dirty="0" err="1">
                <a:latin typeface="+mn-lt"/>
                <a:cs typeface="Tahoma" pitchFamily="34" charset="0"/>
              </a:rPr>
              <a:t>Researcher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allowances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include</a:t>
            </a:r>
            <a:r>
              <a:rPr lang="fr-BE" sz="1400" dirty="0">
                <a:latin typeface="+mn-lt"/>
                <a:cs typeface="Tahoma" pitchFamily="34" charset="0"/>
              </a:rPr>
              <a:t> employer contributions.</a:t>
            </a:r>
          </a:p>
          <a:p>
            <a:pPr>
              <a:defRPr/>
            </a:pPr>
            <a:endParaRPr lang="fr-BE" sz="1400" dirty="0">
              <a:latin typeface="+mn-lt"/>
              <a:cs typeface="Tahoma" pitchFamily="34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BE" sz="1400" dirty="0" err="1">
                <a:latin typeface="+mn-lt"/>
                <a:cs typeface="Tahoma" pitchFamily="34" charset="0"/>
              </a:rPr>
              <a:t>Researcher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allowances</a:t>
            </a:r>
            <a:r>
              <a:rPr lang="fr-BE" sz="1400" dirty="0">
                <a:latin typeface="+mn-lt"/>
                <a:cs typeface="Tahoma" pitchFamily="34" charset="0"/>
              </a:rPr>
              <a:t> are a minimum to </a:t>
            </a:r>
            <a:r>
              <a:rPr lang="fr-BE" sz="1400" dirty="0" err="1">
                <a:latin typeface="+mn-lt"/>
                <a:cs typeface="Tahoma" pitchFamily="34" charset="0"/>
              </a:rPr>
              <a:t>be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paid</a:t>
            </a:r>
            <a:r>
              <a:rPr lang="fr-BE" sz="1400" dirty="0">
                <a:latin typeface="+mn-lt"/>
                <a:cs typeface="Tahoma" pitchFamily="34" charset="0"/>
              </a:rPr>
              <a:t> (</a:t>
            </a:r>
            <a:r>
              <a:rPr lang="fr-BE" sz="1400" dirty="0" err="1">
                <a:latin typeface="+mn-lt"/>
                <a:cs typeface="Tahoma" pitchFamily="34" charset="0"/>
              </a:rPr>
              <a:t>top-up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funds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from</a:t>
            </a:r>
            <a:r>
              <a:rPr lang="fr-BE" sz="1400" dirty="0">
                <a:latin typeface="+mn-lt"/>
                <a:cs typeface="Tahoma" pitchFamily="34" charset="0"/>
              </a:rPr>
              <a:t> </a:t>
            </a:r>
            <a:r>
              <a:rPr lang="fr-BE" sz="1400" dirty="0" err="1">
                <a:latin typeface="+mn-lt"/>
                <a:cs typeface="Tahoma" pitchFamily="34" charset="0"/>
              </a:rPr>
              <a:t>other</a:t>
            </a:r>
            <a:r>
              <a:rPr lang="fr-BE" sz="1400" dirty="0">
                <a:latin typeface="+mn-lt"/>
                <a:cs typeface="Tahoma" pitchFamily="34" charset="0"/>
              </a:rPr>
              <a:t> sources </a:t>
            </a:r>
            <a:r>
              <a:rPr lang="fr-BE" sz="1400" dirty="0" err="1">
                <a:latin typeface="+mn-lt"/>
                <a:cs typeface="Tahoma" pitchFamily="34" charset="0"/>
              </a:rPr>
              <a:t>permitted</a:t>
            </a:r>
            <a:r>
              <a:rPr lang="fr-BE" sz="1400" dirty="0">
                <a:latin typeface="+mn-lt"/>
                <a:cs typeface="Tahoma" pitchFamily="34" charset="0"/>
              </a:rPr>
              <a:t>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220663" y="2035175"/>
            <a:ext cx="8577262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GB" sz="2000" i="0" kern="0" dirty="0"/>
          </a:p>
          <a:p>
            <a:pPr>
              <a:spcBef>
                <a:spcPct val="0"/>
              </a:spcBef>
              <a:defRPr/>
            </a:pPr>
            <a:r>
              <a:rPr lang="en-GB" sz="2000" i="0" kern="0" dirty="0" smtClean="0"/>
              <a:t>H2020-MSCA-ITN-2015</a:t>
            </a:r>
          </a:p>
          <a:p>
            <a:pPr>
              <a:spcBef>
                <a:spcPct val="0"/>
              </a:spcBef>
              <a:defRPr/>
            </a:pPr>
            <a:endParaRPr lang="en-GB" sz="2000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0" b="1" i="0" kern="0" dirty="0" smtClean="0">
                <a:solidFill>
                  <a:srgbClr val="00B050"/>
                </a:solidFill>
                <a:cs typeface="Calibri" pitchFamily="34" charset="0"/>
              </a:rPr>
              <a:t>Opened 02 September 2015</a:t>
            </a:r>
          </a:p>
          <a:p>
            <a:pPr>
              <a:spcBef>
                <a:spcPct val="0"/>
              </a:spcBef>
              <a:defRPr/>
            </a:pPr>
            <a:endParaRPr lang="en-GB" sz="2000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0" i="0" kern="0" dirty="0" smtClean="0">
                <a:cs typeface="Calibri" pitchFamily="34" charset="0"/>
              </a:rPr>
              <a:t>Closure: </a:t>
            </a:r>
            <a:r>
              <a:rPr lang="en-GB" sz="2000" b="1" i="0" kern="0" dirty="0" smtClean="0">
                <a:solidFill>
                  <a:srgbClr val="C00000"/>
                </a:solidFill>
                <a:cs typeface="Calibri" pitchFamily="34" charset="0"/>
              </a:rPr>
              <a:t>13 January 2015 </a:t>
            </a:r>
            <a:r>
              <a:rPr lang="en-GB" sz="1600" i="0" kern="0" dirty="0" smtClean="0">
                <a:cs typeface="Calibri" pitchFamily="34" charset="0"/>
              </a:rPr>
              <a:t>(17:00:00 Brussels time)</a:t>
            </a:r>
            <a:endParaRPr lang="en-GB" sz="2000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sz="2000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0" i="0" kern="0" dirty="0" smtClean="0">
                <a:cs typeface="Calibri" pitchFamily="34" charset="0"/>
              </a:rPr>
              <a:t>Budget: </a:t>
            </a:r>
            <a:r>
              <a:rPr lang="en-GB" sz="2000" b="1" i="0" kern="0" dirty="0" smtClean="0">
                <a:solidFill>
                  <a:srgbClr val="C00000"/>
                </a:solidFill>
                <a:cs typeface="Calibri" pitchFamily="34" charset="0"/>
              </a:rPr>
              <a:t>€ 370 Million </a:t>
            </a:r>
            <a:r>
              <a:rPr lang="en-GB" sz="2000" i="0" kern="0" dirty="0" smtClean="0">
                <a:cs typeface="Calibri" pitchFamily="34" charset="0"/>
              </a:rPr>
              <a:t>(</a:t>
            </a:r>
            <a:r>
              <a:rPr lang="fr-BE" sz="2000" i="0" kern="0" dirty="0" smtClean="0">
                <a:cs typeface="Calibri" pitchFamily="34" charset="0"/>
              </a:rPr>
              <a:t>ETN: 317 M€, EID: 25 M€; EJD: 28 M€)</a:t>
            </a:r>
            <a:endParaRPr lang="en-GB" sz="2000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sz="2000" b="1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0" i="0" kern="0" dirty="0" smtClean="0">
                <a:cs typeface="Calibri" pitchFamily="34" charset="0"/>
              </a:rPr>
              <a:t>Results of the evaluation: </a:t>
            </a:r>
            <a:r>
              <a:rPr lang="en-GB" sz="2000" b="1" i="0" kern="0" dirty="0" smtClean="0">
                <a:solidFill>
                  <a:srgbClr val="C00000"/>
                </a:solidFill>
                <a:cs typeface="Calibri" pitchFamily="34" charset="0"/>
              </a:rPr>
              <a:t>5 months </a:t>
            </a:r>
            <a:r>
              <a:rPr lang="en-GB" sz="2000" i="0" kern="0" dirty="0" smtClean="0">
                <a:cs typeface="Calibri" pitchFamily="34" charset="0"/>
              </a:rPr>
              <a:t>after the call deadline</a:t>
            </a:r>
          </a:p>
          <a:p>
            <a:pPr>
              <a:spcBef>
                <a:spcPct val="0"/>
              </a:spcBef>
              <a:defRPr/>
            </a:pPr>
            <a:endParaRPr lang="en-GB" sz="2000" i="0" kern="0" dirty="0" smtClean="0"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0" i="0" kern="0" dirty="0" smtClean="0">
                <a:cs typeface="Calibri" pitchFamily="34" charset="0"/>
              </a:rPr>
              <a:t>Signing of grant agreements: </a:t>
            </a:r>
            <a:r>
              <a:rPr lang="en-GB" sz="2000" b="1" i="0" kern="0" dirty="0" smtClean="0">
                <a:solidFill>
                  <a:srgbClr val="C00000"/>
                </a:solidFill>
                <a:cs typeface="Calibri" pitchFamily="34" charset="0"/>
              </a:rPr>
              <a:t>8 months </a:t>
            </a:r>
            <a:r>
              <a:rPr lang="en-GB" sz="2000" i="0" kern="0" dirty="0" smtClean="0">
                <a:cs typeface="Calibri" pitchFamily="34" charset="0"/>
              </a:rPr>
              <a:t>after the call deadline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3213" y="1628800"/>
            <a:ext cx="84121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 eaLnBrk="0" hangingPunct="0">
              <a:spcBef>
                <a:spcPct val="20000"/>
              </a:spcBef>
              <a:buFont typeface="Wingdings" pitchFamily="2" charset="2"/>
              <a:buNone/>
              <a:tabLst>
                <a:tab pos="6637338" algn="l"/>
              </a:tabLst>
              <a:defRPr/>
            </a:pPr>
            <a:r>
              <a:rPr lang="en-GB" sz="2800" b="1" dirty="0">
                <a:latin typeface="+mj-lt"/>
              </a:rPr>
              <a:t>ITN 2015: Open call</a:t>
            </a:r>
          </a:p>
        </p:txBody>
      </p:sp>
    </p:spTree>
    <p:extLst>
      <p:ext uri="{BB962C8B-B14F-4D97-AF65-F5344CB8AC3E}">
        <p14:creationId xmlns:p14="http://schemas.microsoft.com/office/powerpoint/2010/main" val="20899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55625" y="3429000"/>
            <a:ext cx="4824413" cy="1614488"/>
          </a:xfrm>
          <a:prstGeom prst="roundRect">
            <a:avLst>
              <a:gd name="adj" fmla="val 6823"/>
            </a:avLst>
          </a:prstGeom>
          <a:solidFill>
            <a:schemeClr val="accent2">
              <a:lumMod val="20000"/>
              <a:lumOff val="80000"/>
              <a:alpha val="31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eaLnBrk="0" hangingPunct="0">
              <a:spcBef>
                <a:spcPct val="20000"/>
              </a:spcBef>
              <a:tabLst>
                <a:tab pos="6637338" algn="l"/>
              </a:tabLst>
              <a:defRPr/>
            </a:pPr>
            <a:r>
              <a:rPr lang="fr-BE" sz="2000" b="1" dirty="0"/>
              <a:t>ITN 2015 Call page</a:t>
            </a:r>
            <a:endParaRPr lang="en-GB" sz="2000" b="1" dirty="0"/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u"/>
              <a:tabLst>
                <a:tab pos="6637338" algn="l"/>
              </a:tabLst>
              <a:defRPr/>
            </a:pPr>
            <a:r>
              <a:rPr lang="en-GB" sz="2000" dirty="0"/>
              <a:t>Guide for Applicants 2015 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u"/>
              <a:tabLst>
                <a:tab pos="6637338" algn="l"/>
              </a:tabLst>
              <a:defRPr/>
            </a:pPr>
            <a:r>
              <a:rPr lang="en-GB" sz="2000" dirty="0"/>
              <a:t>Work Programme (2014-15)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u"/>
              <a:tabLst>
                <a:tab pos="6637338" algn="l"/>
              </a:tabLst>
              <a:defRPr/>
            </a:pPr>
            <a:r>
              <a:rPr lang="fr-BE" sz="2000" dirty="0"/>
              <a:t>Call updates (</a:t>
            </a:r>
            <a:r>
              <a:rPr lang="fr-BE" sz="2000" dirty="0" err="1"/>
              <a:t>e.g</a:t>
            </a:r>
            <a:r>
              <a:rPr lang="fr-BE" sz="2000" dirty="0"/>
              <a:t>. </a:t>
            </a:r>
            <a:r>
              <a:rPr lang="fr-BE" sz="2000" dirty="0" err="1"/>
              <a:t>Switzerland</a:t>
            </a:r>
            <a:r>
              <a:rPr lang="fr-BE" sz="2000" dirty="0"/>
              <a:t>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8138" y="1697345"/>
            <a:ext cx="84121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 eaLnBrk="0" hangingPunct="0">
              <a:spcBef>
                <a:spcPct val="20000"/>
              </a:spcBef>
              <a:buFont typeface="Wingdings" pitchFamily="2" charset="2"/>
              <a:buNone/>
              <a:tabLst>
                <a:tab pos="6637338" algn="l"/>
              </a:tabLst>
              <a:defRPr/>
            </a:pPr>
            <a:r>
              <a:rPr lang="en-GB" sz="2800" b="1" dirty="0">
                <a:latin typeface="+mn-lt"/>
                <a:ea typeface="MS Gothic" pitchFamily="49" charset="-128"/>
              </a:rPr>
              <a:t>Where t</a:t>
            </a:r>
            <a:r>
              <a:rPr lang="en-GB" sz="2800" b="1" dirty="0">
                <a:latin typeface="+mj-lt"/>
              </a:rPr>
              <a:t>o find information?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2838" y="2387280"/>
            <a:ext cx="37147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i="0" dirty="0">
                <a:solidFill>
                  <a:srgbClr val="0F5494"/>
                </a:solidFill>
                <a:latin typeface="+mn-lt"/>
              </a:rPr>
              <a:t>Participant </a:t>
            </a:r>
            <a:r>
              <a:rPr lang="en-GB" sz="2400" i="0" dirty="0" smtClean="0">
                <a:solidFill>
                  <a:srgbClr val="0F5494"/>
                </a:solidFill>
                <a:latin typeface="+mn-lt"/>
              </a:rPr>
              <a:t>Portal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143">
            <a:off x="4997611" y="2671107"/>
            <a:ext cx="4300889" cy="2588878"/>
          </a:xfrm>
          <a:prstGeom prst="rect">
            <a:avLst/>
          </a:prstGeom>
          <a:noFill/>
          <a:ln w="28575">
            <a:solidFill>
              <a:srgbClr val="84095B"/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7837" y="5376111"/>
            <a:ext cx="4065587" cy="1062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b="0" i="0" dirty="0">
                <a:solidFill>
                  <a:srgbClr val="0F5494"/>
                </a:solidFill>
                <a:latin typeface="+mn-lt"/>
                <a:hlinkClick r:id="rId3"/>
              </a:rPr>
              <a:t>http://</a:t>
            </a:r>
            <a:r>
              <a:rPr lang="en-GB" sz="1400" b="0" i="0" dirty="0" smtClean="0">
                <a:solidFill>
                  <a:srgbClr val="0F5494"/>
                </a:solidFill>
                <a:latin typeface="+mn-lt"/>
                <a:hlinkClick r:id="rId3"/>
              </a:rPr>
              <a:t>ec.europa.eu/research/participants/portal/desktop/en/opportunities/h2020/calls/h2020-msca-itn-2015.html</a:t>
            </a:r>
            <a:endParaRPr lang="fr-BE" sz="1400" b="0" i="0" dirty="0" smtClean="0">
              <a:solidFill>
                <a:srgbClr val="0F5494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sz="1400" b="0" i="0" dirty="0" smtClean="0">
              <a:solidFill>
                <a:srgbClr val="0F5494"/>
              </a:solidFill>
              <a:latin typeface="+mn-lt"/>
            </a:endParaRPr>
          </a:p>
        </p:txBody>
      </p:sp>
      <p:pic>
        <p:nvPicPr>
          <p:cNvPr id="29703" name="Picture 4" descr="http://blogg.siteseeker.se/wp-content/uploads/2013/03/hand-point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455069"/>
            <a:ext cx="549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 bwMode="auto">
          <a:xfrm>
            <a:off x="523875" y="1428750"/>
            <a:ext cx="8153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6000" kern="0" dirty="0" smtClean="0">
                <a:solidFill>
                  <a:srgbClr val="84095B"/>
                </a:solidFill>
              </a:rPr>
              <a:t/>
            </a:r>
            <a:br>
              <a:rPr lang="fr-BE" sz="6000" kern="0" dirty="0" smtClean="0">
                <a:solidFill>
                  <a:srgbClr val="84095B"/>
                </a:solidFill>
              </a:rPr>
            </a:br>
            <a:endParaRPr lang="fr-BE" sz="6000" kern="0" dirty="0" smtClean="0">
              <a:solidFill>
                <a:srgbClr val="84095B"/>
              </a:solidFill>
            </a:endParaRPr>
          </a:p>
          <a:p>
            <a:pPr algn="ctr">
              <a:defRPr/>
            </a:pPr>
            <a:r>
              <a:rPr lang="fr-BE" sz="6000" kern="0" dirty="0" smtClean="0">
                <a:solidFill>
                  <a:srgbClr val="84095B"/>
                </a:solidFill>
              </a:rPr>
              <a:t>French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2125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84784"/>
            <a:ext cx="8905875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446213"/>
            <a:ext cx="88963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2000" y="2564904"/>
            <a:ext cx="8820000" cy="3168352"/>
          </a:xfrm>
        </p:spPr>
        <p:txBody>
          <a:bodyPr anchor="ctr"/>
          <a:lstStyle/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400" b="0" dirty="0">
                <a:latin typeface="+mn-lt"/>
                <a:cs typeface="Arial" pitchFamily="34" charset="0"/>
              </a:rPr>
              <a:t>Attract and retain research talent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400" b="0" dirty="0">
                <a:latin typeface="+mn-lt"/>
                <a:cs typeface="Arial" pitchFamily="34" charset="0"/>
              </a:rPr>
              <a:t>Develop state-of-the-art, innovative training schemes, consistent with the highly competitive and increasingly inter-disciplinary requirements of research and innovation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400" b="0" dirty="0">
                <a:latin typeface="+mn-lt"/>
                <a:cs typeface="Arial" pitchFamily="34" charset="0"/>
              </a:rPr>
              <a:t>Promote sustainable career development in research and innovation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400" b="0" dirty="0">
                <a:latin typeface="+mn-lt"/>
                <a:cs typeface="Arial" pitchFamily="34" charset="0"/>
              </a:rPr>
              <a:t>Focus on delivering new knowledge and skills, in line with the key driver identified in the strategic programming approach 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400" b="0" dirty="0">
                <a:latin typeface="+mn-lt"/>
                <a:cs typeface="Arial" pitchFamily="34" charset="0"/>
              </a:rPr>
              <a:t>Contribute to a strong partnership with MS via the co-funding mechanism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Strategic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programming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approach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512" y="1700423"/>
            <a:ext cx="8745538" cy="581025"/>
          </a:xfrm>
        </p:spPr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rgbClr val="0F5494"/>
                </a:solidFill>
                <a:latin typeface="+mj-lt"/>
                <a:ea typeface="ＭＳ Ｐゴシック" pitchFamily="34" charset="-128"/>
                <a:cs typeface="+mn-cs"/>
              </a:rPr>
              <a:t>ITN 2014: </a:t>
            </a:r>
            <a:r>
              <a:rPr lang="de-DE" sz="2800" b="1" dirty="0" err="1">
                <a:solidFill>
                  <a:srgbClr val="0F5494"/>
                </a:solidFill>
                <a:latin typeface="+mj-lt"/>
                <a:ea typeface="ＭＳ Ｐゴシック" pitchFamily="34" charset="-128"/>
                <a:cs typeface="+mn-cs"/>
              </a:rPr>
              <a:t>submitted</a:t>
            </a:r>
            <a:r>
              <a:rPr lang="de-DE" sz="2800" b="1" dirty="0">
                <a:solidFill>
                  <a:srgbClr val="0F5494"/>
                </a:solidFill>
                <a:latin typeface="+mj-lt"/>
                <a:ea typeface="ＭＳ Ｐゴシック" pitchFamily="34" charset="-128"/>
                <a:cs typeface="+mn-cs"/>
              </a:rPr>
              <a:t> </a:t>
            </a:r>
            <a:r>
              <a:rPr lang="de-DE" sz="2800" b="1" dirty="0" err="1">
                <a:solidFill>
                  <a:srgbClr val="0F5494"/>
                </a:solidFill>
                <a:latin typeface="+mj-lt"/>
                <a:ea typeface="ＭＳ Ｐゴシック" pitchFamily="34" charset="-128"/>
                <a:cs typeface="+mn-cs"/>
              </a:rPr>
              <a:t>and</a:t>
            </a:r>
            <a:r>
              <a:rPr lang="de-DE" sz="2800" b="1" dirty="0">
                <a:solidFill>
                  <a:srgbClr val="0F5494"/>
                </a:solidFill>
                <a:latin typeface="+mj-lt"/>
                <a:ea typeface="ＭＳ Ｐゴシック" pitchFamily="34" charset="-128"/>
                <a:cs typeface="+mn-cs"/>
              </a:rPr>
              <a:t> A-list </a:t>
            </a:r>
            <a:r>
              <a:rPr lang="de-DE" sz="2800" b="1" dirty="0" err="1">
                <a:solidFill>
                  <a:srgbClr val="0F5494"/>
                </a:solidFill>
                <a:latin typeface="+mj-lt"/>
                <a:ea typeface="ＭＳ Ｐゴシック" pitchFamily="34" charset="-128"/>
                <a:cs typeface="+mn-cs"/>
              </a:rPr>
              <a:t>proposals</a:t>
            </a:r>
            <a:endParaRPr lang="en-GB" sz="2800" b="1" dirty="0">
              <a:solidFill>
                <a:srgbClr val="0F5494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2486025" y="3919538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fr-FR">
                <a:solidFill>
                  <a:schemeClr val="tx1"/>
                </a:solidFill>
              </a:rPr>
              <a:t>selection</a:t>
            </a:r>
            <a:endParaRPr lang="en-GB" altLang="fr-FR">
              <a:solidFill>
                <a:schemeClr val="tx1"/>
              </a:solidFill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2390028"/>
            <a:ext cx="85264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54" y="5085184"/>
            <a:ext cx="27336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63" y="1693712"/>
            <a:ext cx="9077325" cy="5064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fr-FR" sz="2600" b="1" dirty="0" smtClean="0">
                <a:solidFill>
                  <a:srgbClr val="0F5494"/>
                </a:solidFill>
              </a:rPr>
              <a:t>ITN 2014: eligible and A-list proposals by panel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200607"/>
            <a:ext cx="87026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40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gray">
          <a:xfrm>
            <a:off x="263141" y="1556792"/>
            <a:ext cx="8640762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b="1" dirty="0">
                <a:latin typeface="+mj-lt"/>
                <a:ea typeface="+mj-ea"/>
                <a:cs typeface="+mj-cs"/>
              </a:rPr>
              <a:t>ITN 2014: Number of beneficiaries in A-list &amp; Role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217"/>
            <a:ext cx="7943925" cy="49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865313" y="3644900"/>
            <a:ext cx="227012" cy="27003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57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gray">
          <a:xfrm>
            <a:off x="3175" y="1343025"/>
            <a:ext cx="9144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2400" b="1" dirty="0">
                <a:latin typeface="+mj-lt"/>
                <a:ea typeface="+mj-ea"/>
                <a:cs typeface="+mj-cs"/>
              </a:rPr>
              <a:t>ITN 2014: Number of beneficiaries in A-list &amp; Mode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97063"/>
            <a:ext cx="8662987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595563"/>
            <a:ext cx="2447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1766888" y="3867150"/>
            <a:ext cx="252412" cy="27003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772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MAP-EUROPA-2modified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2" y="2132856"/>
            <a:ext cx="5501455" cy="4682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236" name="Group 137235"/>
          <p:cNvGrpSpPr>
            <a:grpSpLocks/>
          </p:cNvGrpSpPr>
          <p:nvPr/>
        </p:nvGrpSpPr>
        <p:grpSpPr bwMode="auto">
          <a:xfrm>
            <a:off x="1651000" y="3484563"/>
            <a:ext cx="3835891" cy="2584450"/>
            <a:chOff x="1650528" y="3484875"/>
            <a:chExt cx="4837784" cy="2825645"/>
          </a:xfrm>
        </p:grpSpPr>
        <p:grpSp>
          <p:nvGrpSpPr>
            <p:cNvPr id="89157" name="Group 137219"/>
            <p:cNvGrpSpPr>
              <a:grpSpLocks/>
            </p:cNvGrpSpPr>
            <p:nvPr/>
          </p:nvGrpSpPr>
          <p:grpSpPr bwMode="auto">
            <a:xfrm>
              <a:off x="2550195" y="4157110"/>
              <a:ext cx="3938117" cy="2153410"/>
              <a:chOff x="2550195" y="4157110"/>
              <a:chExt cx="3938117" cy="2153410"/>
            </a:xfrm>
          </p:grpSpPr>
          <p:grpSp>
            <p:nvGrpSpPr>
              <p:cNvPr id="89171" name="Group 25"/>
              <p:cNvGrpSpPr>
                <a:grpSpLocks/>
              </p:cNvGrpSpPr>
              <p:nvPr/>
            </p:nvGrpSpPr>
            <p:grpSpPr bwMode="auto">
              <a:xfrm>
                <a:off x="2550195" y="4157110"/>
                <a:ext cx="3938117" cy="2153410"/>
                <a:chOff x="2550256" y="4142831"/>
                <a:chExt cx="3938117" cy="2153410"/>
              </a:xfrm>
            </p:grpSpPr>
            <p:grpSp>
              <p:nvGrpSpPr>
                <p:cNvPr id="89173" name="Group 23"/>
                <p:cNvGrpSpPr>
                  <a:grpSpLocks/>
                </p:cNvGrpSpPr>
                <p:nvPr/>
              </p:nvGrpSpPr>
              <p:grpSpPr bwMode="auto">
                <a:xfrm>
                  <a:off x="2586247" y="4341227"/>
                  <a:ext cx="3783205" cy="1821984"/>
                  <a:chOff x="2586247" y="4341227"/>
                  <a:chExt cx="3783205" cy="1821984"/>
                </a:xfrm>
              </p:grpSpPr>
              <p:sp>
                <p:nvSpPr>
                  <p:cNvPr id="89175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6195420" y="6073211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76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6279452" y="6003415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77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587528" y="5729924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78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392411" y="5335393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79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878239" y="4411023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80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586247" y="4341227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8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738647" y="4536357"/>
                    <a:ext cx="90000" cy="9000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92D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89174" name="Freeform 24"/>
                <p:cNvSpPr>
                  <a:spLocks/>
                </p:cNvSpPr>
                <p:nvPr/>
              </p:nvSpPr>
              <p:spPr bwMode="auto">
                <a:xfrm>
                  <a:off x="2550256" y="4142831"/>
                  <a:ext cx="3938117" cy="2153410"/>
                </a:xfrm>
                <a:custGeom>
                  <a:avLst/>
                  <a:gdLst>
                    <a:gd name="T0" fmla="*/ 39120 w 3938117"/>
                    <a:gd name="T1" fmla="*/ 172795 h 2153410"/>
                    <a:gd name="T2" fmla="*/ 594596 w 3938117"/>
                    <a:gd name="T3" fmla="*/ 266799 h 2153410"/>
                    <a:gd name="T4" fmla="*/ 3936002 w 3938117"/>
                    <a:gd name="T5" fmla="*/ 1890500 h 2153410"/>
                    <a:gd name="T6" fmla="*/ 1081707 w 3938117"/>
                    <a:gd name="T7" fmla="*/ 1975958 h 2153410"/>
                    <a:gd name="T8" fmla="*/ 39120 w 3938117"/>
                    <a:gd name="T9" fmla="*/ 172795 h 21534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38117" h="2153410">
                      <a:moveTo>
                        <a:pt x="39120" y="172795"/>
                      </a:moveTo>
                      <a:cubicBezTo>
                        <a:pt x="-42065" y="-112065"/>
                        <a:pt x="-54884" y="-19485"/>
                        <a:pt x="594596" y="266799"/>
                      </a:cubicBezTo>
                      <a:cubicBezTo>
                        <a:pt x="1244076" y="553083"/>
                        <a:pt x="3854817" y="1605640"/>
                        <a:pt x="3936002" y="1890500"/>
                      </a:cubicBezTo>
                      <a:cubicBezTo>
                        <a:pt x="4017187" y="2175360"/>
                        <a:pt x="1738309" y="2265091"/>
                        <a:pt x="1081707" y="1975958"/>
                      </a:cubicBezTo>
                      <a:cubicBezTo>
                        <a:pt x="425105" y="1686825"/>
                        <a:pt x="120305" y="457655"/>
                        <a:pt x="39120" y="172795"/>
                      </a:cubicBez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9172" name="TextBox 137217"/>
              <p:cNvSpPr txBox="1">
                <a:spLocks noChangeArrowheads="1"/>
              </p:cNvSpPr>
              <p:nvPr/>
            </p:nvSpPr>
            <p:spPr bwMode="auto">
              <a:xfrm>
                <a:off x="5492910" y="5804157"/>
                <a:ext cx="7474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altLang="fr-FR" sz="1200">
                    <a:latin typeface="Verdana" pitchFamily="34" charset="0"/>
                  </a:rPr>
                  <a:t>Physics</a:t>
                </a:r>
                <a:endParaRPr lang="en-GB" altLang="fr-FR" sz="1200">
                  <a:latin typeface="Verdana" pitchFamily="34" charset="0"/>
                </a:endParaRPr>
              </a:p>
            </p:txBody>
          </p:sp>
        </p:grpSp>
        <p:grpSp>
          <p:nvGrpSpPr>
            <p:cNvPr id="89158" name="Group 137225"/>
            <p:cNvGrpSpPr>
              <a:grpSpLocks/>
            </p:cNvGrpSpPr>
            <p:nvPr/>
          </p:nvGrpSpPr>
          <p:grpSpPr bwMode="auto">
            <a:xfrm>
              <a:off x="1650528" y="3484875"/>
              <a:ext cx="2256754" cy="2550100"/>
              <a:chOff x="1650528" y="3484875"/>
              <a:chExt cx="2256754" cy="2550100"/>
            </a:xfrm>
          </p:grpSpPr>
          <p:grpSp>
            <p:nvGrpSpPr>
              <p:cNvPr id="89159" name="Group 19"/>
              <p:cNvGrpSpPr>
                <a:grpSpLocks/>
              </p:cNvGrpSpPr>
              <p:nvPr/>
            </p:nvGrpSpPr>
            <p:grpSpPr bwMode="auto">
              <a:xfrm>
                <a:off x="1650528" y="3484875"/>
                <a:ext cx="2256754" cy="2550100"/>
                <a:chOff x="1650528" y="3484875"/>
                <a:chExt cx="2256754" cy="2550100"/>
              </a:xfrm>
            </p:grpSpPr>
            <p:grpSp>
              <p:nvGrpSpPr>
                <p:cNvPr id="89161" name="Group 17"/>
                <p:cNvGrpSpPr>
                  <a:grpSpLocks/>
                </p:cNvGrpSpPr>
                <p:nvPr/>
              </p:nvGrpSpPr>
              <p:grpSpPr bwMode="auto">
                <a:xfrm>
                  <a:off x="1852484" y="3589444"/>
                  <a:ext cx="1915044" cy="2323971"/>
                  <a:chOff x="1852484" y="3589444"/>
                  <a:chExt cx="1915044" cy="2323971"/>
                </a:xfrm>
              </p:grpSpPr>
              <p:sp>
                <p:nvSpPr>
                  <p:cNvPr id="89163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677528" y="5065019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64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587528" y="4966473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65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203139" y="5823415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66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347411" y="5442524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67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878122" y="3589444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68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852484" y="3994736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69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643784" y="4244623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70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277308" y="4221824"/>
                    <a:ext cx="90000" cy="90000"/>
                  </a:xfrm>
                  <a:prstGeom prst="ellipse">
                    <a:avLst/>
                  </a:prstGeom>
                  <a:solidFill>
                    <a:srgbClr val="941333"/>
                  </a:solidFill>
                  <a:ln w="9525">
                    <a:solidFill>
                      <a:srgbClr val="9413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89162" name="Freeform 18"/>
                <p:cNvSpPr>
                  <a:spLocks/>
                </p:cNvSpPr>
                <p:nvPr/>
              </p:nvSpPr>
              <p:spPr bwMode="auto">
                <a:xfrm>
                  <a:off x="1650528" y="3484875"/>
                  <a:ext cx="2256754" cy="2550100"/>
                </a:xfrm>
                <a:custGeom>
                  <a:avLst/>
                  <a:gdLst>
                    <a:gd name="T0" fmla="*/ 597016 w 2256754"/>
                    <a:gd name="T1" fmla="*/ 2514273 h 2550100"/>
                    <a:gd name="T2" fmla="*/ 15902 w 2256754"/>
                    <a:gd name="T3" fmla="*/ 565832 h 2550100"/>
                    <a:gd name="T4" fmla="*/ 306459 w 2256754"/>
                    <a:gd name="T5" fmla="*/ 1809 h 2550100"/>
                    <a:gd name="T6" fmla="*/ 1733607 w 2256754"/>
                    <a:gd name="T7" fmla="*/ 694018 h 2550100"/>
                    <a:gd name="T8" fmla="*/ 2203625 w 2256754"/>
                    <a:gd name="T9" fmla="*/ 1745151 h 2550100"/>
                    <a:gd name="T10" fmla="*/ 597016 w 2256754"/>
                    <a:gd name="T11" fmla="*/ 2514273 h 2550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754" h="2550100">
                      <a:moveTo>
                        <a:pt x="597016" y="2514273"/>
                      </a:moveTo>
                      <a:cubicBezTo>
                        <a:pt x="232396" y="2317720"/>
                        <a:pt x="64328" y="984576"/>
                        <a:pt x="15902" y="565832"/>
                      </a:cubicBezTo>
                      <a:cubicBezTo>
                        <a:pt x="-32524" y="147088"/>
                        <a:pt x="20175" y="-19555"/>
                        <a:pt x="306459" y="1809"/>
                      </a:cubicBezTo>
                      <a:cubicBezTo>
                        <a:pt x="592743" y="23173"/>
                        <a:pt x="1417413" y="403461"/>
                        <a:pt x="1733607" y="694018"/>
                      </a:cubicBezTo>
                      <a:cubicBezTo>
                        <a:pt x="2049801" y="984575"/>
                        <a:pt x="2390208" y="1441775"/>
                        <a:pt x="2203625" y="1745151"/>
                      </a:cubicBezTo>
                      <a:cubicBezTo>
                        <a:pt x="2017042" y="2048527"/>
                        <a:pt x="961636" y="2710826"/>
                        <a:pt x="597016" y="251427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941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9160" name="TextBox 137224"/>
              <p:cNvSpPr txBox="1">
                <a:spLocks noChangeArrowheads="1"/>
              </p:cNvSpPr>
              <p:nvPr/>
            </p:nvSpPr>
            <p:spPr bwMode="auto">
              <a:xfrm>
                <a:off x="3123803" y="4742001"/>
                <a:ext cx="7474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altLang="fr-FR" sz="1200">
                    <a:latin typeface="Verdana" pitchFamily="34" charset="0"/>
                  </a:rPr>
                  <a:t>Physics</a:t>
                </a:r>
                <a:endParaRPr lang="en-GB" altLang="fr-FR" sz="1200">
                  <a:latin typeface="Verdana" pitchFamily="34" charset="0"/>
                </a:endParaRPr>
              </a:p>
            </p:txBody>
          </p:sp>
        </p:grpSp>
      </p:grpSp>
      <p:grpSp>
        <p:nvGrpSpPr>
          <p:cNvPr id="137237" name="Group 137236"/>
          <p:cNvGrpSpPr>
            <a:grpSpLocks/>
          </p:cNvGrpSpPr>
          <p:nvPr/>
        </p:nvGrpSpPr>
        <p:grpSpPr bwMode="auto">
          <a:xfrm>
            <a:off x="595313" y="4057650"/>
            <a:ext cx="3440112" cy="2255838"/>
            <a:chOff x="595714" y="4057896"/>
            <a:chExt cx="3439789" cy="2255953"/>
          </a:xfrm>
        </p:grpSpPr>
        <p:grpSp>
          <p:nvGrpSpPr>
            <p:cNvPr id="89131" name="Group 137221"/>
            <p:cNvGrpSpPr>
              <a:grpSpLocks/>
            </p:cNvGrpSpPr>
            <p:nvPr/>
          </p:nvGrpSpPr>
          <p:grpSpPr bwMode="auto">
            <a:xfrm>
              <a:off x="595714" y="4057896"/>
              <a:ext cx="3439789" cy="2255953"/>
              <a:chOff x="595714" y="4057896"/>
              <a:chExt cx="3439789" cy="2255953"/>
            </a:xfrm>
          </p:grpSpPr>
          <p:grpSp>
            <p:nvGrpSpPr>
              <p:cNvPr id="89141" name="Group 16"/>
              <p:cNvGrpSpPr>
                <a:grpSpLocks/>
              </p:cNvGrpSpPr>
              <p:nvPr/>
            </p:nvGrpSpPr>
            <p:grpSpPr bwMode="auto">
              <a:xfrm>
                <a:off x="997067" y="4057896"/>
                <a:ext cx="3038436" cy="2255953"/>
                <a:chOff x="962609" y="4050641"/>
                <a:chExt cx="3038436" cy="2255953"/>
              </a:xfrm>
            </p:grpSpPr>
            <p:grpSp>
              <p:nvGrpSpPr>
                <p:cNvPr id="89143" name="Group 14"/>
                <p:cNvGrpSpPr>
                  <a:grpSpLocks/>
                </p:cNvGrpSpPr>
                <p:nvPr/>
              </p:nvGrpSpPr>
              <p:grpSpPr bwMode="auto">
                <a:xfrm>
                  <a:off x="1080783" y="4135864"/>
                  <a:ext cx="2686745" cy="2117347"/>
                  <a:chOff x="1080783" y="4135864"/>
                  <a:chExt cx="2686745" cy="2117347"/>
                </a:xfrm>
              </p:grpSpPr>
              <p:sp>
                <p:nvSpPr>
                  <p:cNvPr id="89145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602077" y="5913415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46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497528" y="5593134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47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154704" y="5532524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48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230050" y="5423091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49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692077" y="5577524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0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677528" y="4750249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080783" y="5852657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2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942484" y="6163211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3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248139" y="4783246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4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293139" y="5819924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5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694234" y="4135864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56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559772" y="4491082"/>
                    <a:ext cx="90000" cy="90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89144" name="Freeform 15"/>
                <p:cNvSpPr>
                  <a:spLocks/>
                </p:cNvSpPr>
                <p:nvPr/>
              </p:nvSpPr>
              <p:spPr bwMode="auto">
                <a:xfrm>
                  <a:off x="962609" y="4050641"/>
                  <a:ext cx="3038436" cy="2255953"/>
                </a:xfrm>
                <a:custGeom>
                  <a:avLst/>
                  <a:gdLst>
                    <a:gd name="T0" fmla="*/ 1002924 w 3038436"/>
                    <a:gd name="T1" fmla="*/ 2247609 h 2255953"/>
                    <a:gd name="T2" fmla="*/ 3066 w 3038436"/>
                    <a:gd name="T3" fmla="*/ 1905778 h 2255953"/>
                    <a:gd name="T4" fmla="*/ 1310572 w 3038436"/>
                    <a:gd name="T5" fmla="*/ 675183 h 2255953"/>
                    <a:gd name="T6" fmla="*/ 1618221 w 3038436"/>
                    <a:gd name="T7" fmla="*/ 66 h 2255953"/>
                    <a:gd name="T8" fmla="*/ 2951365 w 3038436"/>
                    <a:gd name="T9" fmla="*/ 709366 h 2255953"/>
                    <a:gd name="T10" fmla="*/ 2694991 w 3038436"/>
                    <a:gd name="T11" fmla="*/ 1649404 h 2255953"/>
                    <a:gd name="T12" fmla="*/ 1002924 w 3038436"/>
                    <a:gd name="T13" fmla="*/ 2247609 h 22559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38436" h="2255953">
                      <a:moveTo>
                        <a:pt x="1002924" y="2247609"/>
                      </a:moveTo>
                      <a:cubicBezTo>
                        <a:pt x="554270" y="2290338"/>
                        <a:pt x="-48209" y="2167849"/>
                        <a:pt x="3066" y="1905778"/>
                      </a:cubicBezTo>
                      <a:cubicBezTo>
                        <a:pt x="54341" y="1643707"/>
                        <a:pt x="1041380" y="992802"/>
                        <a:pt x="1310572" y="675183"/>
                      </a:cubicBezTo>
                      <a:cubicBezTo>
                        <a:pt x="1579764" y="357564"/>
                        <a:pt x="1344756" y="-5631"/>
                        <a:pt x="1618221" y="66"/>
                      </a:cubicBezTo>
                      <a:cubicBezTo>
                        <a:pt x="1891686" y="5763"/>
                        <a:pt x="2771903" y="434476"/>
                        <a:pt x="2951365" y="709366"/>
                      </a:cubicBezTo>
                      <a:cubicBezTo>
                        <a:pt x="3130827" y="984256"/>
                        <a:pt x="3026853" y="1393030"/>
                        <a:pt x="2694991" y="1649404"/>
                      </a:cubicBezTo>
                      <a:cubicBezTo>
                        <a:pt x="2363129" y="1905778"/>
                        <a:pt x="1451578" y="2204880"/>
                        <a:pt x="1002924" y="2247609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9142" name="TextBox 137220"/>
              <p:cNvSpPr txBox="1">
                <a:spLocks noChangeArrowheads="1"/>
              </p:cNvSpPr>
              <p:nvPr/>
            </p:nvSpPr>
            <p:spPr bwMode="auto">
              <a:xfrm>
                <a:off x="595714" y="5146092"/>
                <a:ext cx="9701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altLang="fr-FR" sz="1200">
                    <a:latin typeface="Verdana" pitchFamily="34" charset="0"/>
                  </a:rPr>
                  <a:t>Chemistry</a:t>
                </a:r>
                <a:endParaRPr lang="en-GB" altLang="fr-FR" sz="1200">
                  <a:latin typeface="Verdana" pitchFamily="34" charset="0"/>
                </a:endParaRPr>
              </a:p>
            </p:txBody>
          </p:sp>
        </p:grpSp>
        <p:grpSp>
          <p:nvGrpSpPr>
            <p:cNvPr id="89132" name="Group 137227"/>
            <p:cNvGrpSpPr>
              <a:grpSpLocks/>
            </p:cNvGrpSpPr>
            <p:nvPr/>
          </p:nvGrpSpPr>
          <p:grpSpPr bwMode="auto">
            <a:xfrm>
              <a:off x="1740166" y="4070834"/>
              <a:ext cx="1024064" cy="1713376"/>
              <a:chOff x="1740166" y="4070834"/>
              <a:chExt cx="1024064" cy="1713376"/>
            </a:xfrm>
          </p:grpSpPr>
          <p:grpSp>
            <p:nvGrpSpPr>
              <p:cNvPr id="89133" name="Group 22"/>
              <p:cNvGrpSpPr>
                <a:grpSpLocks/>
              </p:cNvGrpSpPr>
              <p:nvPr/>
            </p:nvGrpSpPr>
            <p:grpSpPr bwMode="auto">
              <a:xfrm>
                <a:off x="1740166" y="4070834"/>
                <a:ext cx="987474" cy="1713376"/>
                <a:chOff x="1740166" y="4070834"/>
                <a:chExt cx="987474" cy="1713376"/>
              </a:xfrm>
            </p:grpSpPr>
            <p:grpSp>
              <p:nvGrpSpPr>
                <p:cNvPr id="89135" name="Group 20"/>
                <p:cNvGrpSpPr>
                  <a:grpSpLocks/>
                </p:cNvGrpSpPr>
                <p:nvPr/>
              </p:nvGrpSpPr>
              <p:grpSpPr bwMode="auto">
                <a:xfrm>
                  <a:off x="1782077" y="4208738"/>
                  <a:ext cx="827224" cy="1474396"/>
                  <a:chOff x="1782077" y="4208738"/>
                  <a:chExt cx="827224" cy="1474396"/>
                </a:xfrm>
              </p:grpSpPr>
              <p:sp>
                <p:nvSpPr>
                  <p:cNvPr id="89137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782077" y="5593134"/>
                    <a:ext cx="90000" cy="90000"/>
                  </a:xfrm>
                  <a:prstGeom prst="ellipse">
                    <a:avLst/>
                  </a:prstGeom>
                  <a:solidFill>
                    <a:srgbClr val="DA231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38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519301" y="4581082"/>
                    <a:ext cx="90000" cy="90000"/>
                  </a:xfrm>
                  <a:prstGeom prst="ellipse">
                    <a:avLst/>
                  </a:prstGeom>
                  <a:solidFill>
                    <a:srgbClr val="DA231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39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981205" y="5316501"/>
                    <a:ext cx="90000" cy="90000"/>
                  </a:xfrm>
                  <a:prstGeom prst="ellipse">
                    <a:avLst/>
                  </a:prstGeom>
                  <a:solidFill>
                    <a:srgbClr val="DA231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40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002306" y="4208738"/>
                    <a:ext cx="90000" cy="90000"/>
                  </a:xfrm>
                  <a:prstGeom prst="ellipse">
                    <a:avLst/>
                  </a:prstGeom>
                  <a:solidFill>
                    <a:srgbClr val="DA231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89136" name="Freeform 21"/>
                <p:cNvSpPr>
                  <a:spLocks/>
                </p:cNvSpPr>
                <p:nvPr/>
              </p:nvSpPr>
              <p:spPr bwMode="auto">
                <a:xfrm>
                  <a:off x="1740166" y="4070834"/>
                  <a:ext cx="987474" cy="1713376"/>
                </a:xfrm>
                <a:custGeom>
                  <a:avLst/>
                  <a:gdLst>
                    <a:gd name="T0" fmla="*/ 37359 w 987474"/>
                    <a:gd name="T1" fmla="*/ 1706123 h 1713376"/>
                    <a:gd name="T2" fmla="*/ 268096 w 987474"/>
                    <a:gd name="T3" fmla="*/ 39693 h 1713376"/>
                    <a:gd name="T4" fmla="*/ 985942 w 987474"/>
                    <a:gd name="T5" fmla="*/ 620807 h 1713376"/>
                    <a:gd name="T6" fmla="*/ 37359 w 987474"/>
                    <a:gd name="T7" fmla="*/ 1706123 h 171337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87474" h="1713376">
                      <a:moveTo>
                        <a:pt x="37359" y="1706123"/>
                      </a:moveTo>
                      <a:cubicBezTo>
                        <a:pt x="-82282" y="1609271"/>
                        <a:pt x="109999" y="220579"/>
                        <a:pt x="268096" y="39693"/>
                      </a:cubicBezTo>
                      <a:cubicBezTo>
                        <a:pt x="426193" y="-141193"/>
                        <a:pt x="1021550" y="338796"/>
                        <a:pt x="985942" y="620807"/>
                      </a:cubicBezTo>
                      <a:cubicBezTo>
                        <a:pt x="950335" y="902818"/>
                        <a:pt x="157000" y="1802975"/>
                        <a:pt x="37359" y="1706123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9134" name="TextBox 137226"/>
              <p:cNvSpPr txBox="1">
                <a:spLocks noChangeArrowheads="1"/>
              </p:cNvSpPr>
              <p:nvPr/>
            </p:nvSpPr>
            <p:spPr bwMode="auto">
              <a:xfrm>
                <a:off x="1794093" y="4984860"/>
                <a:ext cx="9701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altLang="fr-FR" sz="1200">
                    <a:latin typeface="Verdana" pitchFamily="34" charset="0"/>
                  </a:rPr>
                  <a:t>Chemistry</a:t>
                </a:r>
              </a:p>
            </p:txBody>
          </p:sp>
        </p:grpSp>
      </p:grpSp>
      <p:grpSp>
        <p:nvGrpSpPr>
          <p:cNvPr id="137231" name="Group 137230"/>
          <p:cNvGrpSpPr>
            <a:grpSpLocks/>
          </p:cNvGrpSpPr>
          <p:nvPr/>
        </p:nvGrpSpPr>
        <p:grpSpPr bwMode="auto">
          <a:xfrm>
            <a:off x="1598613" y="3962400"/>
            <a:ext cx="2427287" cy="2552700"/>
            <a:chOff x="1598056" y="3963061"/>
            <a:chExt cx="2427932" cy="2551508"/>
          </a:xfrm>
        </p:grpSpPr>
        <p:grpSp>
          <p:nvGrpSpPr>
            <p:cNvPr id="89122" name="Group 21527"/>
            <p:cNvGrpSpPr>
              <a:grpSpLocks/>
            </p:cNvGrpSpPr>
            <p:nvPr/>
          </p:nvGrpSpPr>
          <p:grpSpPr bwMode="auto">
            <a:xfrm>
              <a:off x="1598056" y="3963061"/>
              <a:ext cx="2427932" cy="2551508"/>
              <a:chOff x="1598056" y="3963061"/>
              <a:chExt cx="2427932" cy="2551508"/>
            </a:xfrm>
          </p:grpSpPr>
          <p:grpSp>
            <p:nvGrpSpPr>
              <p:cNvPr id="89124" name="Group 26"/>
              <p:cNvGrpSpPr>
                <a:grpSpLocks/>
              </p:cNvGrpSpPr>
              <p:nvPr/>
            </p:nvGrpSpPr>
            <p:grpSpPr bwMode="auto">
              <a:xfrm>
                <a:off x="1698609" y="4180864"/>
                <a:ext cx="2113919" cy="2161981"/>
                <a:chOff x="1698609" y="4180864"/>
                <a:chExt cx="2113919" cy="2161981"/>
              </a:xfrm>
            </p:grpSpPr>
            <p:sp>
              <p:nvSpPr>
                <p:cNvPr id="89126" name="Oval 806"/>
                <p:cNvSpPr>
                  <a:spLocks noChangeArrowheads="1"/>
                </p:cNvSpPr>
                <p:nvPr/>
              </p:nvSpPr>
              <p:spPr bwMode="auto">
                <a:xfrm>
                  <a:off x="1891205" y="4180864"/>
                  <a:ext cx="90000" cy="90000"/>
                </a:xfrm>
                <a:prstGeom prst="ellipse">
                  <a:avLst/>
                </a:prstGeom>
                <a:solidFill>
                  <a:srgbClr val="0F549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27" name="Oval 806"/>
                <p:cNvSpPr>
                  <a:spLocks noChangeArrowheads="1"/>
                </p:cNvSpPr>
                <p:nvPr/>
              </p:nvSpPr>
              <p:spPr bwMode="auto">
                <a:xfrm>
                  <a:off x="3369567" y="4242015"/>
                  <a:ext cx="90000" cy="90000"/>
                </a:xfrm>
                <a:prstGeom prst="ellipse">
                  <a:avLst/>
                </a:prstGeom>
                <a:solidFill>
                  <a:srgbClr val="0F549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28" name="Oval 806"/>
                <p:cNvSpPr>
                  <a:spLocks noChangeArrowheads="1"/>
                </p:cNvSpPr>
                <p:nvPr/>
              </p:nvSpPr>
              <p:spPr bwMode="auto">
                <a:xfrm>
                  <a:off x="1996864" y="6252845"/>
                  <a:ext cx="90000" cy="90000"/>
                </a:xfrm>
                <a:prstGeom prst="ellipse">
                  <a:avLst/>
                </a:prstGeom>
                <a:solidFill>
                  <a:srgbClr val="0F549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29" name="Oval 806"/>
                <p:cNvSpPr>
                  <a:spLocks noChangeArrowheads="1"/>
                </p:cNvSpPr>
                <p:nvPr/>
              </p:nvSpPr>
              <p:spPr bwMode="auto">
                <a:xfrm>
                  <a:off x="3722528" y="4344170"/>
                  <a:ext cx="90000" cy="90000"/>
                </a:xfrm>
                <a:prstGeom prst="ellipse">
                  <a:avLst/>
                </a:prstGeom>
                <a:solidFill>
                  <a:srgbClr val="0F549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30" name="Oval 806"/>
                <p:cNvSpPr>
                  <a:spLocks noChangeArrowheads="1"/>
                </p:cNvSpPr>
                <p:nvPr/>
              </p:nvSpPr>
              <p:spPr bwMode="auto">
                <a:xfrm>
                  <a:off x="1698609" y="5958415"/>
                  <a:ext cx="90000" cy="90000"/>
                </a:xfrm>
                <a:prstGeom prst="ellipse">
                  <a:avLst/>
                </a:prstGeom>
                <a:solidFill>
                  <a:srgbClr val="0F549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</p:grpSp>
          <p:sp>
            <p:nvSpPr>
              <p:cNvPr id="89125" name="Freeform 27"/>
              <p:cNvSpPr>
                <a:spLocks/>
              </p:cNvSpPr>
              <p:nvPr/>
            </p:nvSpPr>
            <p:spPr bwMode="auto">
              <a:xfrm>
                <a:off x="1598056" y="3963061"/>
                <a:ext cx="2427932" cy="2551508"/>
              </a:xfrm>
              <a:custGeom>
                <a:avLst/>
                <a:gdLst>
                  <a:gd name="T0" fmla="*/ 111103 w 2427932"/>
                  <a:gd name="T1" fmla="*/ 2249732 h 2551508"/>
                  <a:gd name="T2" fmla="*/ 34191 w 2427932"/>
                  <a:gd name="T3" fmla="*/ 2112999 h 2551508"/>
                  <a:gd name="T4" fmla="*/ 247836 w 2427932"/>
                  <a:gd name="T5" fmla="*/ 173103 h 2551508"/>
                  <a:gd name="T6" fmla="*/ 2427013 w 2427932"/>
                  <a:gd name="T7" fmla="*/ 352565 h 2551508"/>
                  <a:gd name="T8" fmla="*/ 512755 w 2427932"/>
                  <a:gd name="T9" fmla="*/ 2454831 h 2551508"/>
                  <a:gd name="T10" fmla="*/ 25645 w 2427932"/>
                  <a:gd name="T11" fmla="*/ 2224094 h 2551508"/>
                  <a:gd name="T12" fmla="*/ 25645 w 2427932"/>
                  <a:gd name="T13" fmla="*/ 2224094 h 25515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27932" h="2551508">
                    <a:moveTo>
                      <a:pt x="111103" y="2249732"/>
                    </a:moveTo>
                    <a:cubicBezTo>
                      <a:pt x="61252" y="2354418"/>
                      <a:pt x="11402" y="2459104"/>
                      <a:pt x="34191" y="2112999"/>
                    </a:cubicBezTo>
                    <a:cubicBezTo>
                      <a:pt x="56980" y="1766894"/>
                      <a:pt x="-150968" y="466509"/>
                      <a:pt x="247836" y="173103"/>
                    </a:cubicBezTo>
                    <a:cubicBezTo>
                      <a:pt x="646640" y="-120303"/>
                      <a:pt x="2382860" y="-27723"/>
                      <a:pt x="2427013" y="352565"/>
                    </a:cubicBezTo>
                    <a:cubicBezTo>
                      <a:pt x="2471166" y="732853"/>
                      <a:pt x="912983" y="2142910"/>
                      <a:pt x="512755" y="2454831"/>
                    </a:cubicBezTo>
                    <a:cubicBezTo>
                      <a:pt x="112527" y="2766752"/>
                      <a:pt x="25645" y="2224094"/>
                      <a:pt x="25645" y="2224094"/>
                    </a:cubicBezTo>
                  </a:path>
                </a:pathLst>
              </a:custGeom>
              <a:noFill/>
              <a:ln w="9525" cap="flat" cmpd="sng" algn="ctr">
                <a:solidFill>
                  <a:srgbClr val="2D5E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  <p:sp>
          <p:nvSpPr>
            <p:cNvPr id="89123" name="TextBox 137229"/>
            <p:cNvSpPr txBox="1">
              <a:spLocks noChangeArrowheads="1"/>
            </p:cNvSpPr>
            <p:nvPr/>
          </p:nvSpPr>
          <p:spPr bwMode="auto">
            <a:xfrm>
              <a:off x="3482350" y="4018610"/>
              <a:ext cx="457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fr-FR" sz="1200">
                  <a:latin typeface="Verdana" pitchFamily="34" charset="0"/>
                </a:rPr>
                <a:t>Life</a:t>
              </a:r>
              <a:endParaRPr lang="en-GB" altLang="fr-FR" sz="1200">
                <a:latin typeface="Verdana" pitchFamily="34" charset="0"/>
              </a:endParaRPr>
            </a:p>
          </p:txBody>
        </p:sp>
      </p:grpSp>
      <p:grpSp>
        <p:nvGrpSpPr>
          <p:cNvPr id="137233" name="Group 137232"/>
          <p:cNvGrpSpPr>
            <a:grpSpLocks/>
          </p:cNvGrpSpPr>
          <p:nvPr/>
        </p:nvGrpSpPr>
        <p:grpSpPr bwMode="auto">
          <a:xfrm>
            <a:off x="2263775" y="2557463"/>
            <a:ext cx="2052638" cy="3511550"/>
            <a:chOff x="2263874" y="2556770"/>
            <a:chExt cx="2052587" cy="3512609"/>
          </a:xfrm>
        </p:grpSpPr>
        <p:grpSp>
          <p:nvGrpSpPr>
            <p:cNvPr id="89114" name="Group 21541"/>
            <p:cNvGrpSpPr>
              <a:grpSpLocks/>
            </p:cNvGrpSpPr>
            <p:nvPr/>
          </p:nvGrpSpPr>
          <p:grpSpPr bwMode="auto">
            <a:xfrm>
              <a:off x="2263874" y="2556770"/>
              <a:ext cx="1946358" cy="3512609"/>
              <a:chOff x="2263874" y="2556770"/>
              <a:chExt cx="1946358" cy="3512609"/>
            </a:xfrm>
          </p:grpSpPr>
          <p:grpSp>
            <p:nvGrpSpPr>
              <p:cNvPr id="89116" name="Group 30"/>
              <p:cNvGrpSpPr>
                <a:grpSpLocks/>
              </p:cNvGrpSpPr>
              <p:nvPr/>
            </p:nvGrpSpPr>
            <p:grpSpPr bwMode="auto">
              <a:xfrm>
                <a:off x="2338139" y="2743045"/>
                <a:ext cx="1695155" cy="3154612"/>
                <a:chOff x="2338139" y="2743045"/>
                <a:chExt cx="1695155" cy="3154612"/>
              </a:xfrm>
            </p:grpSpPr>
            <p:sp>
              <p:nvSpPr>
                <p:cNvPr id="89118" name="Oval 806"/>
                <p:cNvSpPr>
                  <a:spLocks noChangeArrowheads="1"/>
                </p:cNvSpPr>
                <p:nvPr/>
              </p:nvSpPr>
              <p:spPr bwMode="auto">
                <a:xfrm>
                  <a:off x="3943294" y="2743045"/>
                  <a:ext cx="90000" cy="900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19" name="Oval 806"/>
                <p:cNvSpPr>
                  <a:spLocks noChangeArrowheads="1"/>
                </p:cNvSpPr>
                <p:nvPr/>
              </p:nvSpPr>
              <p:spPr bwMode="auto">
                <a:xfrm>
                  <a:off x="3701420" y="5807657"/>
                  <a:ext cx="90000" cy="900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20" name="Oval 806"/>
                <p:cNvSpPr>
                  <a:spLocks noChangeArrowheads="1"/>
                </p:cNvSpPr>
                <p:nvPr/>
              </p:nvSpPr>
              <p:spPr bwMode="auto">
                <a:xfrm>
                  <a:off x="2338139" y="4823337"/>
                  <a:ext cx="90000" cy="900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  <p:sp>
              <p:nvSpPr>
                <p:cNvPr id="89121" name="Oval 806"/>
                <p:cNvSpPr>
                  <a:spLocks noChangeArrowheads="1"/>
                </p:cNvSpPr>
                <p:nvPr/>
              </p:nvSpPr>
              <p:spPr bwMode="auto">
                <a:xfrm>
                  <a:off x="2546664" y="4332518"/>
                  <a:ext cx="90000" cy="900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fr-FR" sz="800">
                    <a:latin typeface="Verdana" pitchFamily="34" charset="0"/>
                  </a:endParaRPr>
                </a:p>
              </p:txBody>
            </p:sp>
          </p:grpSp>
          <p:sp>
            <p:nvSpPr>
              <p:cNvPr id="89117" name="Freeform 21503"/>
              <p:cNvSpPr>
                <a:spLocks/>
              </p:cNvSpPr>
              <p:nvPr/>
            </p:nvSpPr>
            <p:spPr bwMode="auto">
              <a:xfrm>
                <a:off x="2263874" y="2556770"/>
                <a:ext cx="1946358" cy="3512609"/>
              </a:xfrm>
              <a:custGeom>
                <a:avLst/>
                <a:gdLst>
                  <a:gd name="T0" fmla="*/ 1821016 w 1946358"/>
                  <a:gd name="T1" fmla="*/ 15514 h 3512609"/>
                  <a:gd name="T2" fmla="*/ 1590279 w 1946358"/>
                  <a:gd name="T3" fmla="*/ 3433832 h 3512609"/>
                  <a:gd name="T4" fmla="*/ 762 w 1946358"/>
                  <a:gd name="T5" fmla="*/ 2220329 h 3512609"/>
                  <a:gd name="T6" fmla="*/ 1821016 w 1946358"/>
                  <a:gd name="T7" fmla="*/ 15514 h 35126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6358" h="3512609">
                    <a:moveTo>
                      <a:pt x="1821016" y="15514"/>
                    </a:moveTo>
                    <a:cubicBezTo>
                      <a:pt x="2085935" y="217764"/>
                      <a:pt x="1893655" y="3066363"/>
                      <a:pt x="1590279" y="3433832"/>
                    </a:cubicBezTo>
                    <a:cubicBezTo>
                      <a:pt x="1286903" y="3801301"/>
                      <a:pt x="-36270" y="2795746"/>
                      <a:pt x="762" y="2220329"/>
                    </a:cubicBezTo>
                    <a:cubicBezTo>
                      <a:pt x="37794" y="1644912"/>
                      <a:pt x="1556097" y="-186736"/>
                      <a:pt x="1821016" y="15514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  <p:sp>
          <p:nvSpPr>
            <p:cNvPr id="89115" name="TextBox 137231"/>
            <p:cNvSpPr txBox="1">
              <a:spLocks noChangeArrowheads="1"/>
            </p:cNvSpPr>
            <p:nvPr/>
          </p:nvSpPr>
          <p:spPr bwMode="auto">
            <a:xfrm>
              <a:off x="3128595" y="3136306"/>
              <a:ext cx="1187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fr-FR" sz="1200">
                  <a:latin typeface="Verdana" pitchFamily="34" charset="0"/>
                </a:rPr>
                <a:t>Environment</a:t>
              </a:r>
              <a:endParaRPr lang="en-GB" altLang="fr-FR" sz="1200">
                <a:latin typeface="Verdana" pitchFamily="34" charset="0"/>
              </a:endParaRPr>
            </a:p>
          </p:txBody>
        </p:sp>
      </p:grpSp>
      <p:grpSp>
        <p:nvGrpSpPr>
          <p:cNvPr id="137238" name="Group 137237"/>
          <p:cNvGrpSpPr>
            <a:grpSpLocks/>
          </p:cNvGrpSpPr>
          <p:nvPr/>
        </p:nvGrpSpPr>
        <p:grpSpPr bwMode="auto">
          <a:xfrm>
            <a:off x="127000" y="4052888"/>
            <a:ext cx="3236913" cy="2368550"/>
            <a:chOff x="126864" y="4052302"/>
            <a:chExt cx="3236991" cy="2369319"/>
          </a:xfrm>
        </p:grpSpPr>
        <p:grpSp>
          <p:nvGrpSpPr>
            <p:cNvPr id="89097" name="Group 137223"/>
            <p:cNvGrpSpPr>
              <a:grpSpLocks/>
            </p:cNvGrpSpPr>
            <p:nvPr/>
          </p:nvGrpSpPr>
          <p:grpSpPr bwMode="auto">
            <a:xfrm>
              <a:off x="126864" y="4052302"/>
              <a:ext cx="2992693" cy="2369319"/>
              <a:chOff x="126864" y="4052302"/>
              <a:chExt cx="2992693" cy="2369319"/>
            </a:xfrm>
          </p:grpSpPr>
          <p:grpSp>
            <p:nvGrpSpPr>
              <p:cNvPr id="89107" name="Group 137215"/>
              <p:cNvGrpSpPr>
                <a:grpSpLocks/>
              </p:cNvGrpSpPr>
              <p:nvPr/>
            </p:nvGrpSpPr>
            <p:grpSpPr bwMode="auto">
              <a:xfrm>
                <a:off x="676855" y="4052302"/>
                <a:ext cx="2442702" cy="2335645"/>
                <a:chOff x="676855" y="4052302"/>
                <a:chExt cx="2442702" cy="2335645"/>
              </a:xfrm>
            </p:grpSpPr>
            <p:grpSp>
              <p:nvGrpSpPr>
                <p:cNvPr id="89109" name="Group 28"/>
                <p:cNvGrpSpPr>
                  <a:grpSpLocks/>
                </p:cNvGrpSpPr>
                <p:nvPr/>
              </p:nvGrpSpPr>
              <p:grpSpPr bwMode="auto">
                <a:xfrm>
                  <a:off x="973691" y="4287315"/>
                  <a:ext cx="1940093" cy="1896100"/>
                  <a:chOff x="973691" y="4287315"/>
                  <a:chExt cx="1940093" cy="1896100"/>
                </a:xfrm>
              </p:grpSpPr>
              <p:sp>
                <p:nvSpPr>
                  <p:cNvPr id="89111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823784" y="4287315"/>
                    <a:ext cx="90000" cy="9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12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1987484" y="6028211"/>
                    <a:ext cx="90000" cy="9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13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973691" y="6093415"/>
                    <a:ext cx="90000" cy="9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89110" name="Freeform 29"/>
                <p:cNvSpPr>
                  <a:spLocks/>
                </p:cNvSpPr>
                <p:nvPr/>
              </p:nvSpPr>
              <p:spPr bwMode="auto">
                <a:xfrm>
                  <a:off x="676855" y="4052302"/>
                  <a:ext cx="2442702" cy="2335645"/>
                </a:xfrm>
                <a:custGeom>
                  <a:avLst/>
                  <a:gdLst>
                    <a:gd name="T0" fmla="*/ 126450 w 2442702"/>
                    <a:gd name="T1" fmla="*/ 2049395 h 2335645"/>
                    <a:gd name="T2" fmla="*/ 348640 w 2442702"/>
                    <a:gd name="T3" fmla="*/ 2314315 h 2335645"/>
                    <a:gd name="T4" fmla="*/ 1476685 w 2442702"/>
                    <a:gd name="T5" fmla="*/ 2083578 h 2335645"/>
                    <a:gd name="T6" fmla="*/ 2365448 w 2442702"/>
                    <a:gd name="T7" fmla="*/ 229141 h 2335645"/>
                    <a:gd name="T8" fmla="*/ 2143257 w 2442702"/>
                    <a:gd name="T9" fmla="*/ 229141 h 2335645"/>
                    <a:gd name="T10" fmla="*/ 126450 w 2442702"/>
                    <a:gd name="T11" fmla="*/ 2049395 h 23356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42702" h="2335645">
                      <a:moveTo>
                        <a:pt x="126450" y="2049395"/>
                      </a:moveTo>
                      <a:cubicBezTo>
                        <a:pt x="-172653" y="2396924"/>
                        <a:pt x="123601" y="2308618"/>
                        <a:pt x="348640" y="2314315"/>
                      </a:cubicBezTo>
                      <a:cubicBezTo>
                        <a:pt x="573679" y="2320012"/>
                        <a:pt x="1140550" y="2431107"/>
                        <a:pt x="1476685" y="2083578"/>
                      </a:cubicBezTo>
                      <a:cubicBezTo>
                        <a:pt x="1812820" y="1736049"/>
                        <a:pt x="2254353" y="538214"/>
                        <a:pt x="2365448" y="229141"/>
                      </a:cubicBezTo>
                      <a:cubicBezTo>
                        <a:pt x="2476543" y="-79932"/>
                        <a:pt x="2516423" y="-72810"/>
                        <a:pt x="2143257" y="229141"/>
                      </a:cubicBezTo>
                      <a:cubicBezTo>
                        <a:pt x="1770091" y="531092"/>
                        <a:pt x="425553" y="1701866"/>
                        <a:pt x="126450" y="2049395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9108" name="TextBox 137222"/>
              <p:cNvSpPr txBox="1">
                <a:spLocks noChangeArrowheads="1"/>
              </p:cNvSpPr>
              <p:nvPr/>
            </p:nvSpPr>
            <p:spPr bwMode="auto">
              <a:xfrm>
                <a:off x="126864" y="6144622"/>
                <a:ext cx="109998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altLang="fr-FR" sz="1200">
                    <a:latin typeface="Verdana" pitchFamily="34" charset="0"/>
                  </a:rPr>
                  <a:t>Engineering</a:t>
                </a:r>
                <a:endParaRPr lang="en-GB" altLang="fr-FR" sz="1200">
                  <a:latin typeface="Verdana" pitchFamily="34" charset="0"/>
                </a:endParaRPr>
              </a:p>
            </p:txBody>
          </p:sp>
        </p:grpSp>
        <p:grpSp>
          <p:nvGrpSpPr>
            <p:cNvPr id="89098" name="Group 137234"/>
            <p:cNvGrpSpPr>
              <a:grpSpLocks/>
            </p:cNvGrpSpPr>
            <p:nvPr/>
          </p:nvGrpSpPr>
          <p:grpSpPr bwMode="auto">
            <a:xfrm>
              <a:off x="2158390" y="4383773"/>
              <a:ext cx="1205465" cy="1041025"/>
              <a:chOff x="2158390" y="4383773"/>
              <a:chExt cx="1205465" cy="1041025"/>
            </a:xfrm>
          </p:grpSpPr>
          <p:grpSp>
            <p:nvGrpSpPr>
              <p:cNvPr id="89099" name="Group 137216"/>
              <p:cNvGrpSpPr>
                <a:grpSpLocks/>
              </p:cNvGrpSpPr>
              <p:nvPr/>
            </p:nvGrpSpPr>
            <p:grpSpPr bwMode="auto">
              <a:xfrm>
                <a:off x="2158390" y="4383773"/>
                <a:ext cx="1107057" cy="1041025"/>
                <a:chOff x="2158390" y="4383773"/>
                <a:chExt cx="1107057" cy="1041025"/>
              </a:xfrm>
            </p:grpSpPr>
            <p:grpSp>
              <p:nvGrpSpPr>
                <p:cNvPr id="89101" name="Group 21504"/>
                <p:cNvGrpSpPr>
                  <a:grpSpLocks/>
                </p:cNvGrpSpPr>
                <p:nvPr/>
              </p:nvGrpSpPr>
              <p:grpSpPr bwMode="auto">
                <a:xfrm>
                  <a:off x="2251244" y="4465357"/>
                  <a:ext cx="908955" cy="870036"/>
                  <a:chOff x="2251244" y="4465357"/>
                  <a:chExt cx="908955" cy="870036"/>
                </a:xfrm>
              </p:grpSpPr>
              <p:sp>
                <p:nvSpPr>
                  <p:cNvPr id="89103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3070199" y="5245393"/>
                    <a:ext cx="90000" cy="9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04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251244" y="4876883"/>
                    <a:ext cx="90000" cy="9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05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998972" y="4653990"/>
                    <a:ext cx="90000" cy="9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  <p:sp>
                <p:nvSpPr>
                  <p:cNvPr id="89106" name="Oval 806"/>
                  <p:cNvSpPr>
                    <a:spLocks noChangeArrowheads="1"/>
                  </p:cNvSpPr>
                  <p:nvPr/>
                </p:nvSpPr>
                <p:spPr bwMode="auto">
                  <a:xfrm>
                    <a:off x="2469772" y="4465357"/>
                    <a:ext cx="90000" cy="9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fr-FR" sz="80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89102" name="Freeform 21506"/>
                <p:cNvSpPr>
                  <a:spLocks/>
                </p:cNvSpPr>
                <p:nvPr/>
              </p:nvSpPr>
              <p:spPr bwMode="auto">
                <a:xfrm>
                  <a:off x="2158390" y="4383773"/>
                  <a:ext cx="1107057" cy="1041025"/>
                </a:xfrm>
                <a:custGeom>
                  <a:avLst/>
                  <a:gdLst>
                    <a:gd name="T0" fmla="*/ 422440 w 1107057"/>
                    <a:gd name="T1" fmla="*/ 854799 h 1041025"/>
                    <a:gd name="T2" fmla="*/ 1046283 w 1107057"/>
                    <a:gd name="T3" fmla="*/ 1008623 h 1041025"/>
                    <a:gd name="T4" fmla="*/ 986462 w 1107057"/>
                    <a:gd name="T5" fmla="*/ 213864 h 1041025"/>
                    <a:gd name="T6" fmla="*/ 191703 w 1107057"/>
                    <a:gd name="T7" fmla="*/ 17311 h 1041025"/>
                    <a:gd name="T8" fmla="*/ 12242 w 1107057"/>
                    <a:gd name="T9" fmla="*/ 555696 h 1041025"/>
                    <a:gd name="T10" fmla="*/ 422440 w 1107057"/>
                    <a:gd name="T11" fmla="*/ 854799 h 10410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07057" h="1041025">
                      <a:moveTo>
                        <a:pt x="422440" y="854799"/>
                      </a:moveTo>
                      <a:cubicBezTo>
                        <a:pt x="594780" y="930287"/>
                        <a:pt x="952279" y="1115446"/>
                        <a:pt x="1046283" y="1008623"/>
                      </a:cubicBezTo>
                      <a:cubicBezTo>
                        <a:pt x="1140287" y="901801"/>
                        <a:pt x="1128892" y="379083"/>
                        <a:pt x="986462" y="213864"/>
                      </a:cubicBezTo>
                      <a:cubicBezTo>
                        <a:pt x="844032" y="48645"/>
                        <a:pt x="354073" y="-39661"/>
                        <a:pt x="191703" y="17311"/>
                      </a:cubicBezTo>
                      <a:cubicBezTo>
                        <a:pt x="29333" y="74283"/>
                        <a:pt x="-27639" y="414690"/>
                        <a:pt x="12242" y="555696"/>
                      </a:cubicBezTo>
                      <a:cubicBezTo>
                        <a:pt x="52122" y="696702"/>
                        <a:pt x="250100" y="779311"/>
                        <a:pt x="422440" y="854799"/>
                      </a:cubicBez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89100" name="TextBox 137233"/>
              <p:cNvSpPr txBox="1">
                <a:spLocks noChangeArrowheads="1"/>
              </p:cNvSpPr>
              <p:nvPr/>
            </p:nvSpPr>
            <p:spPr bwMode="auto">
              <a:xfrm>
                <a:off x="2263874" y="4668948"/>
                <a:ext cx="109998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altLang="fr-FR" sz="1200">
                    <a:latin typeface="Verdana" pitchFamily="34" charset="0"/>
                  </a:rPr>
                  <a:t>Engineering</a:t>
                </a:r>
                <a:endParaRPr lang="en-GB" altLang="fr-FR" sz="1200">
                  <a:latin typeface="Verdana" pitchFamily="34" charset="0"/>
                </a:endParaRPr>
              </a:p>
            </p:txBody>
          </p:sp>
        </p:grpSp>
      </p:grpSp>
      <p:sp>
        <p:nvSpPr>
          <p:cNvPr id="890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82268" y="1449025"/>
            <a:ext cx="2517299" cy="538768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fr-FR" sz="3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GB" altLang="fr-FR" sz="3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fr-FR" sz="3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GB" altLang="fr-FR" sz="3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fr-FR" sz="3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GB" altLang="fr-FR" sz="3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fr-FR" sz="2800" dirty="0" smtClean="0">
                <a:solidFill>
                  <a:schemeClr val="tx1"/>
                </a:solidFill>
                <a:latin typeface="Arial" pitchFamily="34" charset="0"/>
              </a:rPr>
              <a:t>ITN 2014: European Joint Doctorate</a:t>
            </a:r>
            <a:br>
              <a:rPr lang="en-GB" altLang="fr-FR" sz="28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fr-FR" sz="2800" dirty="0" smtClean="0">
                <a:solidFill>
                  <a:schemeClr val="tx1"/>
                </a:solidFill>
                <a:latin typeface="Arial" pitchFamily="34" charset="0"/>
              </a:rPr>
              <a:t>Programmes </a:t>
            </a:r>
            <a:br>
              <a:rPr lang="en-GB" altLang="fr-FR" sz="28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fr-FR" sz="2800" dirty="0" smtClean="0">
                <a:solidFill>
                  <a:schemeClr val="tx1"/>
                </a:solidFill>
                <a:latin typeface="Arial" pitchFamily="34" charset="0"/>
              </a:rPr>
              <a:t>in Europe</a:t>
            </a:r>
          </a:p>
        </p:txBody>
      </p:sp>
    </p:spTree>
    <p:extLst>
      <p:ext uri="{BB962C8B-B14F-4D97-AF65-F5344CB8AC3E}">
        <p14:creationId xmlns:p14="http://schemas.microsoft.com/office/powerpoint/2010/main" val="27487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147638" y="1930400"/>
            <a:ext cx="8850312" cy="4173538"/>
          </a:xfrm>
        </p:spPr>
        <p:txBody>
          <a:bodyPr/>
          <a:lstStyle/>
          <a:p>
            <a:pPr algn="ctr"/>
            <a:endParaRPr lang="en-GB" altLang="fr-FR" sz="280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fr-FR" sz="280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fr-FR" sz="280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i="0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RISE </a:t>
            </a:r>
          </a:p>
          <a:p>
            <a:pPr algn="ctr"/>
            <a:r>
              <a:rPr lang="en-GB" sz="2500" b="1" i="0" u="sng" kern="120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R</a:t>
            </a:r>
            <a:r>
              <a:rPr lang="en-GB" sz="2500" b="1" i="0" kern="120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esearch </a:t>
            </a:r>
            <a:r>
              <a:rPr lang="en-GB" sz="2500" b="1" i="0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and </a:t>
            </a:r>
            <a:r>
              <a:rPr lang="en-GB" sz="2500" b="1" i="0" u="sng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I</a:t>
            </a:r>
            <a:r>
              <a:rPr lang="en-GB" sz="2500" b="1" i="0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nnovation </a:t>
            </a:r>
            <a:r>
              <a:rPr lang="en-GB" sz="2500" b="1" i="0" u="sng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S</a:t>
            </a:r>
            <a:r>
              <a:rPr lang="en-GB" sz="2500" b="1" i="0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taff </a:t>
            </a:r>
            <a:r>
              <a:rPr lang="en-GB" sz="2500" b="1" i="0" u="sng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E</a:t>
            </a:r>
            <a:r>
              <a:rPr lang="en-GB" sz="2500" b="1" i="0" kern="12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xchange</a:t>
            </a:r>
            <a:endParaRPr lang="en-GB" altLang="fr-FR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62025"/>
            <a:ext cx="1517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pPr algn="l"/>
            <a:r>
              <a:rPr lang="en-GB" altLang="fr-FR" dirty="0" smtClean="0">
                <a:ea typeface="Calibri" panose="020F0502020204030204" pitchFamily="34" charset="0"/>
              </a:rPr>
              <a:t>	Scope: RISE</a:t>
            </a: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147638" y="1930400"/>
            <a:ext cx="8850312" cy="4173538"/>
          </a:xfrm>
        </p:spPr>
        <p:txBody>
          <a:bodyPr/>
          <a:lstStyle/>
          <a:p>
            <a:r>
              <a:rPr lang="en-GB" altLang="fr-FR" b="1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GB" altLang="fr-FR" sz="2800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and inter-sector collaboration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research and innovation staff exchanges</a:t>
            </a:r>
          </a:p>
          <a:p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Sharing of </a:t>
            </a:r>
            <a:r>
              <a:rPr lang="en-GB" altLang="fr-FR" sz="2800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ideas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advancement of science and the development of innovation.</a:t>
            </a:r>
          </a:p>
          <a:p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Support is provided for the </a:t>
            </a:r>
            <a:r>
              <a:rPr lang="en-GB" altLang="fr-FR" sz="2800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partnerships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joint research and innovation activities)</a:t>
            </a:r>
          </a:p>
          <a:p>
            <a:r>
              <a:rPr lang="en-GB" alt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Bottom-up approach</a:t>
            </a:r>
            <a:r>
              <a:rPr lang="en-GB" alt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set of clear research and innovation objectives and deliverables.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62025"/>
            <a:ext cx="1517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5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General Aspects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114300" y="1820863"/>
            <a:ext cx="8850313" cy="4173537"/>
          </a:xfrm>
        </p:spPr>
        <p:txBody>
          <a:bodyPr/>
          <a:lstStyle/>
          <a:p>
            <a:r>
              <a:rPr lang="en-GB" altLang="fr-FR" b="1" i="0" dirty="0" smtClean="0"/>
              <a:t>- </a:t>
            </a:r>
            <a:r>
              <a:rPr lang="en-GB" altLang="fr-FR" sz="2800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Countries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participate in RISE</a:t>
            </a:r>
          </a:p>
          <a:p>
            <a:endParaRPr lang="en-GB" altLang="fr-FR" sz="2800" b="1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fr-FR" sz="2800" b="1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nationalities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participate in RISE</a:t>
            </a:r>
          </a:p>
          <a:p>
            <a:endParaRPr lang="en-GB" altLang="fr-FR" sz="2800" b="1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fr-FR" sz="2800" b="1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All institutions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fulfilling the requirements of the </a:t>
            </a:r>
            <a:r>
              <a:rPr lang="en-GB" alt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2020 Rules for Participation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participate in RISE</a:t>
            </a:r>
          </a:p>
          <a:p>
            <a:endParaRPr lang="en-GB" altLang="fr-FR" sz="2800" b="1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fr-FR" sz="2800" b="1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No mobility rules* </a:t>
            </a:r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RISE</a:t>
            </a:r>
          </a:p>
          <a:p>
            <a:endParaRPr lang="en-GB" altLang="fr-FR" sz="280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altLang="fr-FR" sz="280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fr-FR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087438"/>
            <a:ext cx="16287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056063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Project Main Aspects</a:t>
            </a:r>
          </a:p>
        </p:txBody>
      </p:sp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>
          <a:xfrm>
            <a:off x="0" y="1387475"/>
            <a:ext cx="9144000" cy="51435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Project built on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joint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innovation activities</a:t>
            </a:r>
          </a:p>
          <a:p>
            <a:pPr>
              <a:spcBef>
                <a:spcPts val="24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Project implemented through the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secondment of staff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fr-FR" sz="2600" i="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recruitments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staff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 seconded for a period of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to 12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</a:t>
            </a:r>
          </a:p>
          <a:p>
            <a:pPr>
              <a:spcBef>
                <a:spcPts val="24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maximum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 for a project is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540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 months</a:t>
            </a:r>
          </a:p>
          <a:p>
            <a:pPr>
              <a:spcBef>
                <a:spcPts val="24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minimum </a:t>
            </a: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 explicitly defined for the</a:t>
            </a:r>
          </a:p>
          <a:p>
            <a:pPr>
              <a:spcBef>
                <a:spcPts val="6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project, but substantial impact is expected</a:t>
            </a:r>
          </a:p>
          <a:p>
            <a:pPr>
              <a:spcBef>
                <a:spcPts val="2400"/>
              </a:spcBef>
            </a:pPr>
            <a:r>
              <a:rPr lang="en-GB" altLang="fr-FR" sz="26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Maximum project duration is </a:t>
            </a:r>
            <a:r>
              <a:rPr lang="en-GB" altLang="fr-FR" sz="26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years</a:t>
            </a:r>
            <a:endParaRPr lang="en-GB" altLang="fr-FR" sz="26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613275"/>
            <a:ext cx="23177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Participants in RISE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114300" y="1649413"/>
            <a:ext cx="8850313" cy="4421187"/>
          </a:xfrm>
        </p:spPr>
        <p:txBody>
          <a:bodyPr/>
          <a:lstStyle/>
          <a:p>
            <a:r>
              <a:rPr lang="en-GB" altLang="fr-FR" sz="32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Beneficiaries</a:t>
            </a:r>
          </a:p>
          <a:p>
            <a:pPr marL="719138" lvl="1">
              <a:buClr>
                <a:srgbClr val="0F5494"/>
              </a:buClr>
            </a:pPr>
            <a:r>
              <a:rPr lang="en-GB" altLang="fr-FR" sz="2400" b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Grant Agreement and </a:t>
            </a:r>
            <a:r>
              <a:rPr lang="en-GB" altLang="fr-FR" sz="2400" b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costs</a:t>
            </a:r>
          </a:p>
          <a:p>
            <a:pPr marL="719138" lvl="1">
              <a:buClr>
                <a:srgbClr val="0F5494"/>
              </a:buClr>
            </a:pP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responsible for the execution of the programme</a:t>
            </a:r>
          </a:p>
          <a:p>
            <a:pPr marL="719138" lvl="1">
              <a:buClr>
                <a:srgbClr val="0F5494"/>
              </a:buClr>
            </a:pP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established in a </a:t>
            </a:r>
            <a:r>
              <a:rPr lang="en-GB" altLang="fr-FR" sz="2400" b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MS/AC</a:t>
            </a:r>
          </a:p>
          <a:p>
            <a:pPr marL="719138" lvl="1">
              <a:buClr>
                <a:srgbClr val="0F5494"/>
              </a:buClr>
            </a:pPr>
            <a:endParaRPr lang="en-GB" altLang="fr-FR" sz="2400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F5494"/>
              </a:buClr>
            </a:pPr>
            <a:r>
              <a:rPr lang="en-GB" altLang="fr-FR" sz="32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Partner Organisations</a:t>
            </a:r>
            <a:endParaRPr lang="en-GB" altLang="fr-FR" sz="2800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>
              <a:buClr>
                <a:srgbClr val="0F5494"/>
              </a:buClr>
            </a:pP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GB" altLang="fr-FR" sz="2400" b="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 the Grant Agreement and do </a:t>
            </a:r>
            <a:r>
              <a:rPr lang="en-GB" altLang="fr-FR" sz="2400" b="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claim costs</a:t>
            </a:r>
          </a:p>
          <a:p>
            <a:pPr marL="719138" lvl="1">
              <a:buClr>
                <a:srgbClr val="0F5494"/>
              </a:buClr>
            </a:pP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include a </a:t>
            </a:r>
            <a:r>
              <a:rPr lang="en-GB" altLang="fr-FR" sz="2400" b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 of commitment </a:t>
            </a: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proposal</a:t>
            </a:r>
          </a:p>
          <a:p>
            <a:pPr marL="719138" lvl="1">
              <a:buClr>
                <a:srgbClr val="0F5494"/>
              </a:buClr>
            </a:pPr>
            <a:r>
              <a:rPr lang="en-GB" altLang="fr-FR" sz="24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established in a </a:t>
            </a:r>
            <a:r>
              <a:rPr lang="en-GB" altLang="fr-FR" sz="2400" b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</a:t>
            </a:r>
          </a:p>
        </p:txBody>
      </p:sp>
    </p:spTree>
    <p:extLst>
      <p:ext uri="{BB962C8B-B14F-4D97-AF65-F5344CB8AC3E}">
        <p14:creationId xmlns:p14="http://schemas.microsoft.com/office/powerpoint/2010/main" val="3988725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000" y="2204864"/>
            <a:ext cx="8820000" cy="3959820"/>
          </a:xfrm>
        </p:spPr>
        <p:txBody>
          <a:bodyPr anchor="ctr"/>
          <a:lstStyle/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600" b="0" dirty="0">
                <a:latin typeface="+mn-lt"/>
                <a:cs typeface="Arial" pitchFamily="34" charset="0"/>
              </a:rPr>
              <a:t>Open to all domains of research and innovation from basic research up to market take-up and innovation services 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600" b="0" dirty="0">
                <a:latin typeface="+mn-lt"/>
                <a:cs typeface="Arial" pitchFamily="34" charset="0"/>
              </a:rPr>
              <a:t>Entirely bottom-up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600" b="0" dirty="0">
                <a:latin typeface="+mn-lt"/>
                <a:cs typeface="Arial" pitchFamily="34" charset="0"/>
              </a:rPr>
              <a:t>Participation of non-academic sector strongly encouraged, especially industry and SMEs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600" b="0" dirty="0">
                <a:latin typeface="+mn-lt"/>
                <a:cs typeface="Arial" pitchFamily="34" charset="0"/>
              </a:rPr>
              <a:t>Mobility as the key requirement - funding on condition participants move from one country to another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600" b="0" dirty="0">
                <a:latin typeface="+mn-lt"/>
                <a:cs typeface="Arial" pitchFamily="34" charset="0"/>
              </a:rPr>
              <a:t>Promotion of attractive working and employment conditions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600" b="0" dirty="0">
                <a:latin typeface="+mn-lt"/>
                <a:cs typeface="Arial" pitchFamily="34" charset="0"/>
              </a:rPr>
              <a:t>Particular attention to gender </a:t>
            </a:r>
            <a:r>
              <a:rPr lang="en-GB" sz="1600" b="0" dirty="0" smtClean="0">
                <a:latin typeface="+mn-lt"/>
                <a:cs typeface="Arial" pitchFamily="34" charset="0"/>
              </a:rPr>
              <a:t>balance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endParaRPr lang="en-GB" sz="1600" b="0" dirty="0" smtClean="0">
              <a:solidFill>
                <a:schemeClr val="tx1"/>
              </a:solidFill>
              <a:latin typeface="+mn-lt"/>
              <a:ea typeface="MS Gothic" pitchFamily="49" charset="-128"/>
            </a:endParaRPr>
          </a:p>
          <a:p>
            <a:pPr marL="0" lvl="2" indent="0" algn="ctr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None/>
            </a:pP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Budget</a:t>
            </a:r>
            <a:r>
              <a:rPr lang="en-GB" sz="1800" b="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2014/2020 :</a:t>
            </a:r>
            <a:r>
              <a:rPr lang="en-GB" sz="1800" b="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6 162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million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€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5170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Key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features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of the MSCA part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Sectors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430213" y="1552575"/>
            <a:ext cx="8285162" cy="4884738"/>
          </a:xfrm>
        </p:spPr>
        <p:txBody>
          <a:bodyPr/>
          <a:lstStyle/>
          <a:p>
            <a:pPr>
              <a:defRPr/>
            </a:pPr>
            <a:r>
              <a:rPr lang="en-GB" i="0" dirty="0" smtClean="0">
                <a:latin typeface="Calibri" pitchFamily="34" charset="0"/>
                <a:cs typeface="Calibri" pitchFamily="34" charset="0"/>
              </a:rPr>
              <a:t>The sector of an organisation is </a:t>
            </a:r>
            <a:r>
              <a:rPr lang="en-GB" i="0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defined automatically</a:t>
            </a:r>
            <a:r>
              <a:rPr lang="en-GB" i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defRPr/>
            </a:pPr>
            <a:endParaRPr lang="en-GB" i="0" dirty="0" smtClean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i="0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2800" i="0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Academic Sector</a:t>
            </a:r>
          </a:p>
          <a:p>
            <a:pPr marL="719138" lvl="1">
              <a:buClr>
                <a:srgbClr val="0F5494"/>
              </a:buClr>
              <a:defRPr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Higher education establishments (public or private)</a:t>
            </a:r>
          </a:p>
          <a:p>
            <a:pPr marL="719138" lvl="1">
              <a:buClr>
                <a:srgbClr val="0F5494"/>
              </a:buClr>
              <a:defRPr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Non-profit research organisations (public or private)</a:t>
            </a:r>
          </a:p>
          <a:p>
            <a:pPr marL="719138" lvl="1">
              <a:buClr>
                <a:srgbClr val="0F5494"/>
              </a:buClr>
              <a:defRPr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International European interest organisations</a:t>
            </a:r>
          </a:p>
          <a:p>
            <a:pPr>
              <a:spcBef>
                <a:spcPts val="2400"/>
              </a:spcBef>
              <a:defRPr/>
            </a:pPr>
            <a:r>
              <a:rPr lang="en-GB" i="0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2800" i="0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Non-Academic Sector</a:t>
            </a:r>
          </a:p>
          <a:p>
            <a:pPr marL="719138" lvl="1">
              <a:spcBef>
                <a:spcPts val="0"/>
              </a:spcBef>
              <a:buClr>
                <a:srgbClr val="0F5494"/>
              </a:buClr>
              <a:defRPr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Any socio-economic actor not included in the academic</a:t>
            </a:r>
          </a:p>
          <a:p>
            <a:pPr marL="719138" lvl="1" indent="0">
              <a:spcBef>
                <a:spcPts val="0"/>
              </a:spcBef>
              <a:buClr>
                <a:srgbClr val="0F5494"/>
              </a:buClr>
              <a:buFontTx/>
              <a:buNone/>
              <a:defRPr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sector and fulfilling the requirements of the </a:t>
            </a:r>
            <a:r>
              <a:rPr lang="en-GB" b="0" i="1" dirty="0" smtClean="0">
                <a:latin typeface="Calibri" pitchFamily="34" charset="0"/>
                <a:cs typeface="Calibri" pitchFamily="34" charset="0"/>
              </a:rPr>
              <a:t>Horizon 2020</a:t>
            </a:r>
          </a:p>
          <a:p>
            <a:pPr marL="719138" lvl="1" indent="0">
              <a:spcBef>
                <a:spcPts val="0"/>
              </a:spcBef>
              <a:buClr>
                <a:srgbClr val="0F5494"/>
              </a:buClr>
              <a:buFontTx/>
              <a:buNone/>
              <a:defRPr/>
            </a:pPr>
            <a:r>
              <a:rPr lang="en-GB" b="0" i="1" dirty="0" smtClean="0">
                <a:latin typeface="Calibri" pitchFamily="34" charset="0"/>
                <a:cs typeface="Calibri" pitchFamily="34" charset="0"/>
              </a:rPr>
              <a:t>Rules for Participation</a:t>
            </a:r>
            <a:r>
              <a:rPr lang="en-GB" b="0" dirty="0" smtClean="0">
                <a:latin typeface="Calibri" pitchFamily="34" charset="0"/>
                <a:cs typeface="Calibri" pitchFamily="34" charset="0"/>
              </a:rPr>
              <a:t> (SMEs, multinationals, NGOs, ...)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05189" y="2980286"/>
            <a:ext cx="1093309" cy="89525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5" name="Trapezoid 4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38039" y="4842617"/>
            <a:ext cx="1010816" cy="828936"/>
            <a:chOff x="968374" y="3924301"/>
            <a:chExt cx="860424" cy="707218"/>
          </a:xfrm>
          <a:solidFill>
            <a:srgbClr val="0F5494"/>
          </a:solidFill>
        </p:grpSpPr>
        <p:sp>
          <p:nvSpPr>
            <p:cNvPr id="14" name="Trapezoid 13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6" name="Right Triangle 15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7" name="Right Triangle 16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745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Staff Members</a:t>
            </a:r>
          </a:p>
        </p:txBody>
      </p:sp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>
          <a:xfrm>
            <a:off x="114300" y="1649413"/>
            <a:ext cx="8850313" cy="4421187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GB" sz="2800" i="0" dirty="0" smtClean="0">
                <a:latin typeface="Calibri" panose="020F0502020204030204" pitchFamily="34" charset="0"/>
              </a:rPr>
              <a:t>- Actively engaged in or linked to research/innovation activities for at least </a:t>
            </a:r>
            <a:r>
              <a:rPr lang="en-GB" sz="2800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6 months prior to first secondment</a:t>
            </a:r>
          </a:p>
          <a:p>
            <a:pPr>
              <a:spcBef>
                <a:spcPts val="2400"/>
              </a:spcBef>
              <a:defRPr/>
            </a:pPr>
            <a:r>
              <a:rPr lang="en-GB" sz="2800" i="0" dirty="0" smtClean="0">
                <a:latin typeface="Calibri" panose="020F0502020204030204" pitchFamily="34" charset="0"/>
              </a:rPr>
              <a:t>- Types of staff members:</a:t>
            </a:r>
          </a:p>
          <a:p>
            <a:pPr marL="1443038" indent="-4572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ESR</a:t>
            </a:r>
            <a:r>
              <a:rPr lang="en-GB" i="0" dirty="0" smtClean="0">
                <a:latin typeface="Calibri" panose="020F0502020204030204" pitchFamily="34" charset="0"/>
              </a:rPr>
              <a:t> (no PhD and &lt; 4 years experience)</a:t>
            </a:r>
          </a:p>
          <a:p>
            <a:pPr marL="1443038" indent="-4572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ER</a:t>
            </a:r>
            <a:r>
              <a:rPr lang="en-GB" i="0" dirty="0" smtClean="0">
                <a:latin typeface="Calibri" panose="020F0502020204030204" pitchFamily="34" charset="0"/>
              </a:rPr>
              <a:t> (PhD or &gt; 4 years experience)</a:t>
            </a:r>
          </a:p>
          <a:p>
            <a:pPr marL="1443038" indent="-4572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Managerial</a:t>
            </a:r>
            <a:r>
              <a:rPr lang="en-GB" i="0" dirty="0" smtClean="0">
                <a:latin typeface="Calibri" panose="020F0502020204030204" pitchFamily="34" charset="0"/>
              </a:rPr>
              <a:t> staff</a:t>
            </a:r>
          </a:p>
          <a:p>
            <a:pPr marL="1443038" indent="-4572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Administrative</a:t>
            </a:r>
            <a:r>
              <a:rPr lang="en-GB" i="0" dirty="0" smtClean="0">
                <a:latin typeface="Calibri" panose="020F0502020204030204" pitchFamily="34" charset="0"/>
              </a:rPr>
              <a:t> or </a:t>
            </a: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Technical</a:t>
            </a:r>
            <a:r>
              <a:rPr lang="en-GB" i="0" dirty="0" smtClean="0">
                <a:latin typeface="Calibri" panose="020F0502020204030204" pitchFamily="34" charset="0"/>
              </a:rPr>
              <a:t> staff</a:t>
            </a:r>
          </a:p>
          <a:p>
            <a:pPr>
              <a:spcBef>
                <a:spcPts val="2400"/>
              </a:spcBef>
              <a:buClr>
                <a:srgbClr val="0F5494"/>
              </a:buClr>
              <a:defRPr/>
            </a:pPr>
            <a:r>
              <a:rPr lang="en-GB" sz="2800" i="0" dirty="0" smtClean="0">
                <a:latin typeface="Calibri" panose="020F0502020204030204" pitchFamily="34" charset="0"/>
              </a:rPr>
              <a:t>- In-built </a:t>
            </a:r>
            <a:r>
              <a:rPr lang="en-GB" sz="2800" i="0" dirty="0" smtClean="0">
                <a:solidFill>
                  <a:srgbClr val="993366"/>
                </a:solidFill>
                <a:latin typeface="Calibri" panose="020F0502020204030204" pitchFamily="34" charset="0"/>
              </a:rPr>
              <a:t>return</a:t>
            </a:r>
            <a:r>
              <a:rPr lang="en-GB" sz="2800" i="0" dirty="0" smtClean="0">
                <a:latin typeface="Calibri" panose="020F0502020204030204" pitchFamily="34" charset="0"/>
              </a:rPr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3049460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Minimum</a:t>
            </a:r>
            <a:br>
              <a:rPr lang="en-GB" altLang="fr-FR" smtClean="0">
                <a:ea typeface="Calibri" panose="020F0502020204030204" pitchFamily="34" charset="0"/>
              </a:rPr>
            </a:br>
            <a:r>
              <a:rPr lang="en-GB" altLang="fr-FR" smtClean="0">
                <a:ea typeface="Calibri" panose="020F0502020204030204" pitchFamily="34" charset="0"/>
              </a:rPr>
              <a:t>Eligibility Conditions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45334" y="1051118"/>
            <a:ext cx="9034462" cy="2719387"/>
          </a:xfrm>
        </p:spPr>
        <p:txBody>
          <a:bodyPr/>
          <a:lstStyle/>
          <a:p>
            <a:r>
              <a:rPr lang="en-GB" altLang="fr-FR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GB" altLang="fr-FR" i="0" dirty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independent participants </a:t>
            </a:r>
            <a:r>
              <a:rPr lang="en-GB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3 different countries</a:t>
            </a:r>
          </a:p>
          <a:p>
            <a:pPr>
              <a:spcBef>
                <a:spcPts val="1800"/>
              </a:spcBef>
            </a:pPr>
            <a:r>
              <a:rPr lang="en-GB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At least 2 participants from</a:t>
            </a:r>
            <a:r>
              <a:rPr lang="en-GB" altLang="fr-FR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altLang="fr-FR" i="0" dirty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MS/AC</a:t>
            </a:r>
          </a:p>
          <a:p>
            <a:pPr>
              <a:spcBef>
                <a:spcPts val="1800"/>
              </a:spcBef>
            </a:pPr>
            <a:r>
              <a:rPr lang="en-GB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i="0" dirty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all </a:t>
            </a:r>
            <a:r>
              <a:rPr lang="en-GB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altLang="fr-FR" i="0" dirty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MS/AC</a:t>
            </a:r>
            <a:r>
              <a:rPr lang="en-GB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at least 1 academic and 1 non-academic</a:t>
            </a:r>
            <a:endParaRPr lang="fr-BE" altLang="fr-FR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fr-BE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practice, 2 possible minimum settings</a:t>
            </a:r>
            <a:r>
              <a:rPr lang="fr-BE" altLang="fr-FR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TextBox 235"/>
          <p:cNvSpPr txBox="1">
            <a:spLocks noChangeArrowheads="1"/>
          </p:cNvSpPr>
          <p:nvPr/>
        </p:nvSpPr>
        <p:spPr bwMode="auto">
          <a:xfrm>
            <a:off x="2421584" y="4937443"/>
            <a:ext cx="1081579" cy="338554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Academic</a:t>
            </a:r>
          </a:p>
        </p:txBody>
      </p:sp>
      <p:sp>
        <p:nvSpPr>
          <p:cNvPr id="5" name="TextBox 231"/>
          <p:cNvSpPr txBox="1">
            <a:spLocks noChangeArrowheads="1"/>
          </p:cNvSpPr>
          <p:nvPr/>
        </p:nvSpPr>
        <p:spPr bwMode="auto">
          <a:xfrm>
            <a:off x="2502710" y="3623743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</a:t>
            </a:r>
          </a:p>
        </p:txBody>
      </p:sp>
      <p:sp>
        <p:nvSpPr>
          <p:cNvPr id="6" name="TextBox 251"/>
          <p:cNvSpPr txBox="1">
            <a:spLocks noChangeArrowheads="1"/>
          </p:cNvSpPr>
          <p:nvPr/>
        </p:nvSpPr>
        <p:spPr bwMode="auto">
          <a:xfrm>
            <a:off x="4011480" y="3623743"/>
            <a:ext cx="935532" cy="3385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2</a:t>
            </a:r>
          </a:p>
        </p:txBody>
      </p:sp>
      <p:sp>
        <p:nvSpPr>
          <p:cNvPr id="7" name="TextBox 234"/>
          <p:cNvSpPr txBox="1">
            <a:spLocks noChangeArrowheads="1"/>
          </p:cNvSpPr>
          <p:nvPr/>
        </p:nvSpPr>
        <p:spPr bwMode="auto">
          <a:xfrm>
            <a:off x="3745768" y="4946772"/>
            <a:ext cx="1410972" cy="338554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Non-Academic</a:t>
            </a:r>
          </a:p>
        </p:txBody>
      </p:sp>
      <p:sp>
        <p:nvSpPr>
          <p:cNvPr id="8" name="TextBox 181"/>
          <p:cNvSpPr txBox="1">
            <a:spLocks noChangeArrowheads="1"/>
          </p:cNvSpPr>
          <p:nvPr/>
        </p:nvSpPr>
        <p:spPr bwMode="auto">
          <a:xfrm>
            <a:off x="5610389" y="3623743"/>
            <a:ext cx="503854" cy="33855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TC</a:t>
            </a:r>
          </a:p>
        </p:txBody>
      </p:sp>
      <p:sp>
        <p:nvSpPr>
          <p:cNvPr id="16403" name="Text Placeholder 4"/>
          <p:cNvSpPr txBox="1">
            <a:spLocks/>
          </p:cNvSpPr>
          <p:nvPr/>
        </p:nvSpPr>
        <p:spPr bwMode="auto">
          <a:xfrm>
            <a:off x="3533006" y="3543349"/>
            <a:ext cx="3524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FFFF"/>
              </a:buClr>
            </a:pPr>
            <a:r>
              <a:rPr lang="fr-BE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r-BE" altLang="fr-FR" sz="2800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Text Placeholder 4"/>
          <p:cNvSpPr txBox="1">
            <a:spLocks/>
          </p:cNvSpPr>
          <p:nvPr/>
        </p:nvSpPr>
        <p:spPr bwMode="auto">
          <a:xfrm>
            <a:off x="5104631" y="3543349"/>
            <a:ext cx="3524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FFFF"/>
              </a:buClr>
            </a:pPr>
            <a:r>
              <a:rPr lang="fr-BE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r-BE" altLang="fr-FR" sz="2800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Text Placeholder 4"/>
          <p:cNvSpPr txBox="1">
            <a:spLocks/>
          </p:cNvSpPr>
          <p:nvPr/>
        </p:nvSpPr>
        <p:spPr bwMode="auto">
          <a:xfrm>
            <a:off x="4212456" y="3954512"/>
            <a:ext cx="5349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FFFF"/>
              </a:buClr>
            </a:pPr>
            <a:r>
              <a:rPr lang="fr-BE" altLang="fr-FR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12" name="TextBox 231"/>
          <p:cNvSpPr txBox="1">
            <a:spLocks noChangeArrowheads="1"/>
          </p:cNvSpPr>
          <p:nvPr/>
        </p:nvSpPr>
        <p:spPr bwMode="auto">
          <a:xfrm>
            <a:off x="2508684" y="4518060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</a:t>
            </a:r>
          </a:p>
        </p:txBody>
      </p:sp>
      <p:sp>
        <p:nvSpPr>
          <p:cNvPr id="13" name="TextBox 251"/>
          <p:cNvSpPr txBox="1">
            <a:spLocks noChangeArrowheads="1"/>
          </p:cNvSpPr>
          <p:nvPr/>
        </p:nvSpPr>
        <p:spPr bwMode="auto">
          <a:xfrm>
            <a:off x="3983488" y="4518060"/>
            <a:ext cx="935532" cy="3385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2</a:t>
            </a:r>
          </a:p>
        </p:txBody>
      </p:sp>
      <p:sp>
        <p:nvSpPr>
          <p:cNvPr id="16412" name="Text Placeholder 4"/>
          <p:cNvSpPr txBox="1">
            <a:spLocks/>
          </p:cNvSpPr>
          <p:nvPr/>
        </p:nvSpPr>
        <p:spPr bwMode="auto">
          <a:xfrm>
            <a:off x="3506019" y="4437112"/>
            <a:ext cx="3524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FFFF"/>
              </a:buClr>
            </a:pPr>
            <a:r>
              <a:rPr lang="fr-BE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r-BE" altLang="fr-FR" sz="2800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Text Placeholder 4"/>
          <p:cNvSpPr txBox="1">
            <a:spLocks/>
          </p:cNvSpPr>
          <p:nvPr/>
        </p:nvSpPr>
        <p:spPr bwMode="auto">
          <a:xfrm>
            <a:off x="5076056" y="4437112"/>
            <a:ext cx="3524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FFFF"/>
              </a:buClr>
            </a:pPr>
            <a:r>
              <a:rPr lang="fr-BE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r-BE" altLang="fr-FR" sz="2800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253"/>
          <p:cNvSpPr txBox="1">
            <a:spLocks noChangeArrowheads="1"/>
          </p:cNvSpPr>
          <p:nvPr/>
        </p:nvSpPr>
        <p:spPr bwMode="auto">
          <a:xfrm>
            <a:off x="5582397" y="4518059"/>
            <a:ext cx="912338" cy="338554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3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638460" y="5403985"/>
            <a:ext cx="720000" cy="58957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18" name="Trapezoid 1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1" name="Trapezoid 20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2" name="Trapezoid 21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3" name="Trapezoid 22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120340" y="5414881"/>
            <a:ext cx="720000" cy="590448"/>
            <a:chOff x="968374" y="3924301"/>
            <a:chExt cx="860424" cy="707218"/>
          </a:xfrm>
          <a:solidFill>
            <a:srgbClr val="0F5494"/>
          </a:solidFill>
        </p:grpSpPr>
        <p:sp>
          <p:nvSpPr>
            <p:cNvPr id="27" name="Trapezoid 26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29" name="Right Triangle 28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30" name="Right Triangle 29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31" name="Right Triangle 30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  <p:pic>
        <p:nvPicPr>
          <p:cNvPr id="16419" name="Picture 8" descr="Flag of Germany.sv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56" y="5389612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12" descr="Flag of Italy.sv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69" y="5365799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58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Eligible Secondments 1</a:t>
            </a:r>
          </a:p>
        </p:txBody>
      </p:sp>
      <p:grpSp>
        <p:nvGrpSpPr>
          <p:cNvPr id="17411" name="Group 9223"/>
          <p:cNvGrpSpPr>
            <a:grpSpLocks/>
          </p:cNvGrpSpPr>
          <p:nvPr/>
        </p:nvGrpSpPr>
        <p:grpSpPr bwMode="auto">
          <a:xfrm>
            <a:off x="1001713" y="1620838"/>
            <a:ext cx="6308725" cy="4264025"/>
            <a:chOff x="1001432" y="1621406"/>
            <a:chExt cx="6309012" cy="4264025"/>
          </a:xfrm>
        </p:grpSpPr>
        <p:sp>
          <p:nvSpPr>
            <p:cNvPr id="17416" name="TextBox 233"/>
            <p:cNvSpPr txBox="1">
              <a:spLocks noChangeArrowheads="1"/>
            </p:cNvSpPr>
            <p:nvPr/>
          </p:nvSpPr>
          <p:spPr bwMode="auto">
            <a:xfrm>
              <a:off x="1733617" y="2537178"/>
              <a:ext cx="1130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fr-FR" sz="2000" b="1" smtClean="0">
                  <a:latin typeface="Comic Sans MS" panose="030F0702030302020204" pitchFamily="66" charset="0"/>
                  <a:cs typeface="Arial" panose="020B0604020202020204" pitchFamily="34" charset="0"/>
                </a:rPr>
                <a:t>Country</a:t>
              </a:r>
            </a:p>
          </p:txBody>
        </p:sp>
        <p:sp>
          <p:nvSpPr>
            <p:cNvPr id="35" name="TextBox 234"/>
            <p:cNvSpPr txBox="1">
              <a:spLocks noChangeArrowheads="1"/>
            </p:cNvSpPr>
            <p:nvPr/>
          </p:nvSpPr>
          <p:spPr bwMode="auto">
            <a:xfrm>
              <a:off x="1001432" y="5201569"/>
              <a:ext cx="1702986" cy="40011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Non-Academic</a:t>
              </a:r>
            </a:p>
          </p:txBody>
        </p:sp>
        <p:sp>
          <p:nvSpPr>
            <p:cNvPr id="36" name="TextBox 231"/>
            <p:cNvSpPr txBox="1">
              <a:spLocks noChangeArrowheads="1"/>
            </p:cNvSpPr>
            <p:nvPr/>
          </p:nvSpPr>
          <p:spPr bwMode="auto">
            <a:xfrm>
              <a:off x="3049932" y="2680810"/>
              <a:ext cx="1095172" cy="40011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MS/AC 1</a:t>
              </a:r>
            </a:p>
          </p:txBody>
        </p:sp>
        <p:sp>
          <p:nvSpPr>
            <p:cNvPr id="37" name="TextBox 235"/>
            <p:cNvSpPr txBox="1">
              <a:spLocks noChangeArrowheads="1"/>
            </p:cNvSpPr>
            <p:nvPr/>
          </p:nvSpPr>
          <p:spPr bwMode="auto">
            <a:xfrm>
              <a:off x="1003381" y="3878312"/>
              <a:ext cx="1305422" cy="40011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Academic</a:t>
              </a:r>
            </a:p>
          </p:txBody>
        </p:sp>
        <p:sp>
          <p:nvSpPr>
            <p:cNvPr id="17426" name="TextBox 236"/>
            <p:cNvSpPr txBox="1">
              <a:spLocks noChangeArrowheads="1"/>
            </p:cNvSpPr>
            <p:nvPr/>
          </p:nvSpPr>
          <p:spPr bwMode="auto">
            <a:xfrm>
              <a:off x="1347364" y="3110873"/>
              <a:ext cx="10150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fr-FR" sz="2000" b="1" smtClean="0">
                  <a:latin typeface="Comic Sans MS" panose="030F0702030302020204" pitchFamily="66" charset="0"/>
                  <a:cs typeface="Arial" panose="020B0604020202020204" pitchFamily="34" charset="0"/>
                </a:rPr>
                <a:t>Sector</a:t>
              </a:r>
            </a:p>
          </p:txBody>
        </p: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>
              <a:off x="1626935" y="2850131"/>
              <a:ext cx="1263707" cy="646112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>
              <a:off x="2890643" y="2429443"/>
              <a:ext cx="0" cy="3455988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>
              <a:off x="1385624" y="3496243"/>
              <a:ext cx="5831152" cy="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251"/>
            <p:cNvSpPr txBox="1">
              <a:spLocks noChangeArrowheads="1"/>
            </p:cNvSpPr>
            <p:nvPr/>
          </p:nvSpPr>
          <p:spPr bwMode="auto">
            <a:xfrm>
              <a:off x="4526123" y="2680810"/>
              <a:ext cx="1129149" cy="40011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MS/AC 2</a:t>
              </a:r>
            </a:p>
          </p:txBody>
        </p:sp>
        <p:sp>
          <p:nvSpPr>
            <p:cNvPr id="43" name="TextBox 253"/>
            <p:cNvSpPr txBox="1">
              <a:spLocks noChangeArrowheads="1"/>
            </p:cNvSpPr>
            <p:nvPr/>
          </p:nvSpPr>
          <p:spPr bwMode="auto">
            <a:xfrm>
              <a:off x="6034480" y="2680810"/>
              <a:ext cx="1122548" cy="400110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MS/AC 3</a:t>
              </a:r>
            </a:p>
          </p:txBody>
        </p:sp>
        <p:grpSp>
          <p:nvGrpSpPr>
            <p:cNvPr id="17436" name="Group 43"/>
            <p:cNvGrpSpPr>
              <a:grpSpLocks/>
            </p:cNvGrpSpPr>
            <p:nvPr/>
          </p:nvGrpSpPr>
          <p:grpSpPr bwMode="auto">
            <a:xfrm>
              <a:off x="3832997" y="4309901"/>
              <a:ext cx="2394779" cy="860982"/>
              <a:chOff x="3851275" y="4517295"/>
              <a:chExt cx="2394779" cy="860982"/>
            </a:xfrm>
          </p:grpSpPr>
          <p:cxnSp>
            <p:nvCxnSpPr>
              <p:cNvPr id="45" name="Straight Arrow Connector 44"/>
              <p:cNvCxnSpPr>
                <a:cxnSpLocks noChangeShapeType="1"/>
              </p:cNvCxnSpPr>
              <p:nvPr/>
            </p:nvCxnSpPr>
            <p:spPr bwMode="auto">
              <a:xfrm>
                <a:off x="3851939" y="4695825"/>
                <a:ext cx="843000" cy="682625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Arrow Connector 45"/>
              <p:cNvCxnSpPr>
                <a:cxnSpLocks noChangeShapeType="1"/>
              </p:cNvCxnSpPr>
              <p:nvPr/>
            </p:nvCxnSpPr>
            <p:spPr bwMode="auto">
              <a:xfrm flipV="1">
                <a:off x="5339494" y="4518025"/>
                <a:ext cx="906504" cy="742950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" name="Oval 46"/>
            <p:cNvSpPr/>
            <p:nvPr/>
          </p:nvSpPr>
          <p:spPr>
            <a:xfrm>
              <a:off x="6247266" y="3787614"/>
              <a:ext cx="773212" cy="522287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fr-BE" sz="3200" b="1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GB" sz="3200" b="1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666869" y="5147219"/>
              <a:ext cx="773212" cy="522287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fr-BE" sz="3200" b="1" smtClean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GB" sz="3200" b="1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132984" y="3787614"/>
              <a:ext cx="773212" cy="522287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grpSp>
          <p:nvGrpSpPr>
            <p:cNvPr id="17446" name="Group 49"/>
            <p:cNvGrpSpPr>
              <a:grpSpLocks/>
            </p:cNvGrpSpPr>
            <p:nvPr/>
          </p:nvGrpSpPr>
          <p:grpSpPr bwMode="auto">
            <a:xfrm>
              <a:off x="4144819" y="3758181"/>
              <a:ext cx="1973348" cy="582612"/>
              <a:chOff x="4233607" y="3933788"/>
              <a:chExt cx="1769763" cy="583381"/>
            </a:xfrm>
          </p:grpSpPr>
          <p:cxnSp>
            <p:nvCxnSpPr>
              <p:cNvPr id="51" name="Straight Arrow Connector 50"/>
              <p:cNvCxnSpPr>
                <a:cxnSpLocks noChangeShapeType="1"/>
              </p:cNvCxnSpPr>
              <p:nvPr/>
            </p:nvCxnSpPr>
            <p:spPr bwMode="auto">
              <a:xfrm flipH="1">
                <a:off x="4233612" y="4273961"/>
                <a:ext cx="1769767" cy="4768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230"/>
              <p:cNvSpPr txBox="1">
                <a:spLocks noChangeArrowheads="1"/>
              </p:cNvSpPr>
              <p:nvPr/>
            </p:nvSpPr>
            <p:spPr bwMode="auto">
              <a:xfrm>
                <a:off x="4931268" y="4054597"/>
                <a:ext cx="408626" cy="46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kern="0" smtClean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53" name="TextBox 37"/>
              <p:cNvSpPr txBox="1">
                <a:spLocks noChangeArrowheads="1"/>
              </p:cNvSpPr>
              <p:nvPr/>
            </p:nvSpPr>
            <p:spPr bwMode="auto">
              <a:xfrm>
                <a:off x="4693495" y="3933788"/>
                <a:ext cx="803016" cy="262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i="1" kern="0" dirty="0" smtClean="0">
                    <a:solidFill>
                      <a:srgbClr val="FF0000"/>
                    </a:solidFill>
                  </a:rPr>
                  <a:t>Same sector</a:t>
                </a:r>
              </a:p>
            </p:txBody>
          </p:sp>
        </p:grpSp>
        <p:grpSp>
          <p:nvGrpSpPr>
            <p:cNvPr id="17447" name="Group 53"/>
            <p:cNvGrpSpPr>
              <a:grpSpLocks/>
            </p:cNvGrpSpPr>
            <p:nvPr/>
          </p:nvGrpSpPr>
          <p:grpSpPr bwMode="auto">
            <a:xfrm>
              <a:off x="3978124" y="4278881"/>
              <a:ext cx="3332320" cy="1520497"/>
              <a:chOff x="3996419" y="4486275"/>
              <a:chExt cx="3333128" cy="1521103"/>
            </a:xfrm>
          </p:grpSpPr>
          <p:cxnSp>
            <p:nvCxnSpPr>
              <p:cNvPr id="55" name="Straight Arrow Connector 54"/>
              <p:cNvCxnSpPr>
                <a:cxnSpLocks noChangeShapeType="1"/>
              </p:cNvCxnSpPr>
              <p:nvPr/>
            </p:nvCxnSpPr>
            <p:spPr bwMode="auto">
              <a:xfrm>
                <a:off x="6651489" y="4595856"/>
                <a:ext cx="0" cy="676545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 flipH="1">
                <a:off x="5598673" y="5610673"/>
                <a:ext cx="557373" cy="0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TextBox 230"/>
              <p:cNvSpPr txBox="1">
                <a:spLocks noChangeArrowheads="1"/>
              </p:cNvSpPr>
              <p:nvPr/>
            </p:nvSpPr>
            <p:spPr bwMode="auto">
              <a:xfrm>
                <a:off x="5673307" y="5378806"/>
                <a:ext cx="408106" cy="462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kern="0" smtClean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cxnSp>
            <p:nvCxnSpPr>
              <p:cNvPr id="58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3996424" y="4486275"/>
                <a:ext cx="2269192" cy="892531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" name="TextBox 230"/>
              <p:cNvSpPr txBox="1">
                <a:spLocks noChangeArrowheads="1"/>
              </p:cNvSpPr>
              <p:nvPr/>
            </p:nvSpPr>
            <p:spPr bwMode="auto">
              <a:xfrm>
                <a:off x="6448230" y="4695909"/>
                <a:ext cx="406517" cy="462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kern="0" smtClean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265665" y="5354712"/>
                <a:ext cx="773310" cy="522213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200" b="1" kern="0" dirty="0">
                    <a:solidFill>
                      <a:prstClr val="black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5400000">
                <a:off x="6791557" y="4657236"/>
                <a:ext cx="523428" cy="552552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i="1" kern="0" dirty="0">
                    <a:solidFill>
                      <a:srgbClr val="FF0000"/>
                    </a:solidFill>
                    <a:latin typeface="Calibri"/>
                  </a:rPr>
                  <a:t>Same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i="1" kern="0" dirty="0">
                    <a:solidFill>
                      <a:srgbClr val="FF0000"/>
                    </a:solidFill>
                    <a:latin typeface="Calibri"/>
                  </a:rPr>
                  <a:t>Country</a:t>
                </a:r>
              </a:p>
            </p:txBody>
          </p:sp>
          <p:sp>
            <p:nvSpPr>
              <p:cNvPr id="62" name="TextBox 38"/>
              <p:cNvSpPr txBox="1">
                <a:spLocks noChangeArrowheads="1"/>
              </p:cNvSpPr>
              <p:nvPr/>
            </p:nvSpPr>
            <p:spPr bwMode="auto">
              <a:xfrm>
                <a:off x="5438289" y="5745664"/>
                <a:ext cx="895608" cy="26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i="1" kern="0" dirty="0" smtClean="0">
                    <a:solidFill>
                      <a:srgbClr val="FF0000"/>
                    </a:solidFill>
                  </a:rPr>
                  <a:t>Same sector</a:t>
                </a:r>
              </a:p>
            </p:txBody>
          </p:sp>
        </p:grpSp>
        <p:sp>
          <p:nvSpPr>
            <p:cNvPr id="17448" name="TextBox 250"/>
            <p:cNvSpPr txBox="1">
              <a:spLocks noChangeArrowheads="1"/>
            </p:cNvSpPr>
            <p:nvPr/>
          </p:nvSpPr>
          <p:spPr bwMode="auto">
            <a:xfrm>
              <a:off x="1997111" y="1621406"/>
              <a:ext cx="5111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fr-FR" sz="3200" b="1" i="1" smtClean="0">
                  <a:latin typeface="Calibri" panose="020F0502020204030204" pitchFamily="34" charset="0"/>
                  <a:cs typeface="Arial" panose="020B0604020202020204" pitchFamily="34" charset="0"/>
                </a:rPr>
                <a:t>Intra-European Exchanges</a:t>
              </a: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987629" y="4373782"/>
            <a:ext cx="720000" cy="589570"/>
            <a:chOff x="3950121" y="1860119"/>
            <a:chExt cx="914188" cy="848420"/>
          </a:xfrm>
          <a:solidFill>
            <a:srgbClr val="0F5494"/>
          </a:solidFill>
        </p:grpSpPr>
        <p:sp>
          <p:nvSpPr>
            <p:cNvPr id="38" name="Trapezoid 37"/>
            <p:cNvSpPr/>
            <p:nvPr/>
          </p:nvSpPr>
          <p:spPr bwMode="auto">
            <a:xfrm>
              <a:off x="4643077" y="2136109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004349" y="2070379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50" name="Isosceles Triangle 49"/>
            <p:cNvSpPr/>
            <p:nvPr/>
          </p:nvSpPr>
          <p:spPr bwMode="auto">
            <a:xfrm>
              <a:off x="3966927" y="1860119"/>
              <a:ext cx="897382" cy="186213"/>
            </a:xfrm>
            <a:prstGeom prst="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54" name="Trapezoid 53"/>
            <p:cNvSpPr/>
            <p:nvPr/>
          </p:nvSpPr>
          <p:spPr bwMode="auto">
            <a:xfrm>
              <a:off x="4072569" y="2136111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63" name="Trapezoid 62"/>
            <p:cNvSpPr/>
            <p:nvPr/>
          </p:nvSpPr>
          <p:spPr bwMode="auto">
            <a:xfrm>
              <a:off x="4262322" y="2136100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64" name="Trapezoid 63"/>
            <p:cNvSpPr/>
            <p:nvPr/>
          </p:nvSpPr>
          <p:spPr bwMode="auto">
            <a:xfrm>
              <a:off x="4451678" y="2136094"/>
              <a:ext cx="123104" cy="454795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007754" y="2605197"/>
              <a:ext cx="818450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950121" y="2662820"/>
              <a:ext cx="913361" cy="45719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1003662" y="5698250"/>
            <a:ext cx="720000" cy="590448"/>
            <a:chOff x="968374" y="3924301"/>
            <a:chExt cx="860424" cy="707218"/>
          </a:xfrm>
          <a:solidFill>
            <a:srgbClr val="0F5494"/>
          </a:solidFill>
        </p:grpSpPr>
        <p:sp>
          <p:nvSpPr>
            <p:cNvPr id="68" name="Trapezoid 67"/>
            <p:cNvSpPr/>
            <p:nvPr/>
          </p:nvSpPr>
          <p:spPr bwMode="auto">
            <a:xfrm>
              <a:off x="1702592" y="3924301"/>
              <a:ext cx="120650" cy="427824"/>
            </a:xfrm>
            <a:prstGeom prst="trapezoid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968374" y="4343376"/>
              <a:ext cx="860424" cy="288143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70" name="Right Triangle 69"/>
            <p:cNvSpPr/>
            <p:nvPr/>
          </p:nvSpPr>
          <p:spPr bwMode="auto">
            <a:xfrm>
              <a:off x="972344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71" name="Right Triangle 70"/>
            <p:cNvSpPr/>
            <p:nvPr/>
          </p:nvSpPr>
          <p:spPr bwMode="auto">
            <a:xfrm>
              <a:off x="1208881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72" name="Right Triangle 71"/>
            <p:cNvSpPr/>
            <p:nvPr/>
          </p:nvSpPr>
          <p:spPr bwMode="auto">
            <a:xfrm>
              <a:off x="1448593" y="4152876"/>
              <a:ext cx="266700" cy="190500"/>
            </a:xfrm>
            <a:prstGeom prst="rtTriangle">
              <a:avLst/>
            </a:pr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732690" y="4678335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81" name="Chord 80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45167" y="6016798"/>
            <a:ext cx="216000" cy="540000"/>
            <a:chOff x="4348492" y="3134473"/>
            <a:chExt cx="178062" cy="425496"/>
          </a:xfrm>
          <a:solidFill>
            <a:srgbClr val="339933"/>
          </a:solidFill>
        </p:grpSpPr>
        <p:sp>
          <p:nvSpPr>
            <p:cNvPr id="84" name="Chord 83"/>
            <p:cNvSpPr/>
            <p:nvPr/>
          </p:nvSpPr>
          <p:spPr bwMode="auto">
            <a:xfrm>
              <a:off x="4348492" y="3213076"/>
              <a:ext cx="178062" cy="346893"/>
            </a:xfrm>
            <a:prstGeom prst="chord">
              <a:avLst>
                <a:gd name="adj1" fmla="val 10734209"/>
                <a:gd name="adj2" fmla="val 21581704"/>
              </a:avLst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374481" y="3134473"/>
              <a:ext cx="121575" cy="11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marL="3175" eaLnBrk="0" hangingPunct="0">
                <a:defRPr/>
              </a:pPr>
              <a:endParaRPr lang="en-GB" sz="120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446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Eligible Secondments 2</a:t>
            </a:r>
          </a:p>
        </p:txBody>
      </p:sp>
      <p:sp>
        <p:nvSpPr>
          <p:cNvPr id="18435" name="TextBox 250"/>
          <p:cNvSpPr txBox="1">
            <a:spLocks noChangeArrowheads="1"/>
          </p:cNvSpPr>
          <p:nvPr/>
        </p:nvSpPr>
        <p:spPr bwMode="auto">
          <a:xfrm>
            <a:off x="1439863" y="1620838"/>
            <a:ext cx="6472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fr-FR" sz="3200" b="1" i="1" smtClean="0">
                <a:latin typeface="Calibri" panose="020F0502020204030204" pitchFamily="34" charset="0"/>
                <a:cs typeface="Arial" panose="020B0604020202020204" pitchFamily="34" charset="0"/>
              </a:rPr>
              <a:t>Europe-Third Countries Exchanges</a:t>
            </a:r>
          </a:p>
        </p:txBody>
      </p:sp>
      <p:grpSp>
        <p:nvGrpSpPr>
          <p:cNvPr id="18436" name="Group 88"/>
          <p:cNvGrpSpPr>
            <a:grpSpLocks/>
          </p:cNvGrpSpPr>
          <p:nvPr/>
        </p:nvGrpSpPr>
        <p:grpSpPr bwMode="auto">
          <a:xfrm>
            <a:off x="544513" y="2317750"/>
            <a:ext cx="7026275" cy="3790950"/>
            <a:chOff x="1385072" y="2429444"/>
            <a:chExt cx="7025165" cy="3790930"/>
          </a:xfrm>
        </p:grpSpPr>
        <p:sp>
          <p:nvSpPr>
            <p:cNvPr id="18445" name="TextBox 233"/>
            <p:cNvSpPr txBox="1">
              <a:spLocks noChangeArrowheads="1"/>
            </p:cNvSpPr>
            <p:nvPr/>
          </p:nvSpPr>
          <p:spPr bwMode="auto">
            <a:xfrm>
              <a:off x="1593657" y="2680870"/>
              <a:ext cx="1130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fr-FR" sz="2000" b="1" smtClean="0">
                  <a:latin typeface="Comic Sans MS" panose="030F0702030302020204" pitchFamily="66" charset="0"/>
                  <a:cs typeface="Arial" panose="020B0604020202020204" pitchFamily="34" charset="0"/>
                </a:rPr>
                <a:t>Country</a:t>
              </a:r>
            </a:p>
          </p:txBody>
        </p:sp>
        <p:sp>
          <p:nvSpPr>
            <p:cNvPr id="36" name="TextBox 231"/>
            <p:cNvSpPr txBox="1">
              <a:spLocks noChangeArrowheads="1"/>
            </p:cNvSpPr>
            <p:nvPr/>
          </p:nvSpPr>
          <p:spPr bwMode="auto">
            <a:xfrm>
              <a:off x="3049932" y="2680810"/>
              <a:ext cx="1095172" cy="40011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MS/AC 1</a:t>
              </a:r>
            </a:p>
          </p:txBody>
        </p:sp>
        <p:sp>
          <p:nvSpPr>
            <p:cNvPr id="18449" name="TextBox 236"/>
            <p:cNvSpPr txBox="1">
              <a:spLocks noChangeArrowheads="1"/>
            </p:cNvSpPr>
            <p:nvPr/>
          </p:nvSpPr>
          <p:spPr bwMode="auto">
            <a:xfrm>
              <a:off x="1436026" y="3902821"/>
              <a:ext cx="1186543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fr-FR" sz="2000" b="1" smtClean="0">
                  <a:solidFill>
                    <a:srgbClr val="84095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Sector</a:t>
              </a:r>
            </a:p>
            <a:p>
              <a:pPr algn="ctr"/>
              <a:endParaRPr lang="fr-BE" altLang="fr-FR" sz="2000" b="1" smtClean="0">
                <a:solidFill>
                  <a:srgbClr val="84095B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algn="ctr"/>
              <a:r>
                <a:rPr lang="fr-BE" altLang="fr-FR" sz="2000" b="1" smtClean="0">
                  <a:solidFill>
                    <a:srgbClr val="84095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not</a:t>
              </a:r>
            </a:p>
            <a:p>
              <a:pPr algn="ctr"/>
              <a:endParaRPr lang="fr-BE" altLang="fr-FR" sz="2000" b="1" smtClean="0">
                <a:solidFill>
                  <a:srgbClr val="84095B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algn="ctr"/>
              <a:r>
                <a:rPr lang="fr-BE" altLang="fr-FR" sz="2000" b="1" smtClean="0">
                  <a:solidFill>
                    <a:srgbClr val="84095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relevant</a:t>
              </a:r>
              <a:endParaRPr lang="en-GB" altLang="fr-FR" sz="2000" b="1" smtClean="0">
                <a:solidFill>
                  <a:srgbClr val="84095B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>
              <a:off x="2889784" y="2429444"/>
              <a:ext cx="0" cy="345597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>
              <a:off x="1385072" y="3496238"/>
              <a:ext cx="5831554" cy="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251"/>
            <p:cNvSpPr txBox="1">
              <a:spLocks noChangeArrowheads="1"/>
            </p:cNvSpPr>
            <p:nvPr/>
          </p:nvSpPr>
          <p:spPr bwMode="auto">
            <a:xfrm>
              <a:off x="4526123" y="2680810"/>
              <a:ext cx="1129149" cy="40011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/>
                  <a:cs typeface="Arial" charset="0"/>
                </a:rPr>
                <a:t>MS/AC 2</a:t>
              </a:r>
            </a:p>
          </p:txBody>
        </p: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5281768" y="4351897"/>
              <a:ext cx="914256" cy="738183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47"/>
            <p:cNvSpPr/>
            <p:nvPr/>
          </p:nvSpPr>
          <p:spPr>
            <a:xfrm>
              <a:off x="4666869" y="5147219"/>
              <a:ext cx="773212" cy="522287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fr-BE" sz="3200" b="1" smtClean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GB" sz="3200" b="1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132984" y="3787614"/>
              <a:ext cx="773212" cy="522287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flipH="1">
              <a:off x="4145298" y="4097898"/>
              <a:ext cx="1972951" cy="4762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463" name="Group 53"/>
            <p:cNvGrpSpPr>
              <a:grpSpLocks/>
            </p:cNvGrpSpPr>
            <p:nvPr/>
          </p:nvGrpSpPr>
          <p:grpSpPr bwMode="auto">
            <a:xfrm>
              <a:off x="3978705" y="4279101"/>
              <a:ext cx="2857123" cy="1124084"/>
              <a:chOff x="3997000" y="4486497"/>
              <a:chExt cx="2857816" cy="1124532"/>
            </a:xfrm>
          </p:grpSpPr>
          <p:cxnSp>
            <p:nvCxnSpPr>
              <p:cNvPr id="55" name="Straight Arrow Connector 54"/>
              <p:cNvCxnSpPr>
                <a:cxnSpLocks noChangeShapeType="1"/>
              </p:cNvCxnSpPr>
              <p:nvPr/>
            </p:nvCxnSpPr>
            <p:spPr bwMode="auto">
              <a:xfrm>
                <a:off x="6651457" y="4595848"/>
                <a:ext cx="0" cy="676541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 flipH="1">
                <a:off x="5598855" y="5610660"/>
                <a:ext cx="557260" cy="0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3996932" y="4486268"/>
                <a:ext cx="2268729" cy="892526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" name="TextBox 230"/>
              <p:cNvSpPr txBox="1">
                <a:spLocks noChangeArrowheads="1"/>
              </p:cNvSpPr>
              <p:nvPr/>
            </p:nvSpPr>
            <p:spPr bwMode="auto">
              <a:xfrm>
                <a:off x="6448240" y="4695900"/>
                <a:ext cx="406434" cy="460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kern="0" dirty="0" smtClean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</p:txBody>
          </p:sp>
        </p:grpSp>
        <p:sp>
          <p:nvSpPr>
            <p:cNvPr id="66" name="TextBox 181"/>
            <p:cNvSpPr txBox="1">
              <a:spLocks noChangeArrowheads="1"/>
            </p:cNvSpPr>
            <p:nvPr/>
          </p:nvSpPr>
          <p:spPr bwMode="auto">
            <a:xfrm>
              <a:off x="6118785" y="2691131"/>
              <a:ext cx="839748" cy="40011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 smtClean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TC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6254607" y="3785632"/>
              <a:ext cx="773212" cy="52228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fr-BE" sz="3200" b="1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GB" sz="3200" b="1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245180" y="5149906"/>
              <a:ext cx="773212" cy="52228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fr-BE" sz="3200" b="1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endParaRPr lang="en-GB" sz="3200" b="1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73" name="TextBox 37"/>
            <p:cNvSpPr txBox="1">
              <a:spLocks noChangeArrowheads="1"/>
            </p:cNvSpPr>
            <p:nvPr/>
          </p:nvSpPr>
          <p:spPr bwMode="auto">
            <a:xfrm>
              <a:off x="6835828" y="4384316"/>
              <a:ext cx="708754" cy="76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fr-FR" sz="1100" b="1" i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Same or </a:t>
              </a:r>
            </a:p>
            <a:p>
              <a:r>
                <a:rPr lang="en-GB" altLang="fr-FR" sz="1100" b="1" i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Different</a:t>
              </a:r>
            </a:p>
            <a:p>
              <a:r>
                <a:rPr lang="fr-BE" altLang="fr-FR" sz="1100" b="1" i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Third</a:t>
              </a:r>
            </a:p>
            <a:p>
              <a:r>
                <a:rPr lang="fr-BE" altLang="fr-FR" sz="1100" b="1" i="1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Country</a:t>
              </a:r>
              <a:endParaRPr lang="en-GB" altLang="fr-FR" sz="1100" b="1" i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474" name="Elb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8175290" y="5985428"/>
              <a:ext cx="457193" cy="12700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5" name="Elbow Connector 24"/>
            <p:cNvCxnSpPr>
              <a:cxnSpLocks noChangeShapeType="1"/>
            </p:cNvCxnSpPr>
            <p:nvPr/>
          </p:nvCxnSpPr>
          <p:spPr bwMode="auto">
            <a:xfrm rot="10800000">
              <a:off x="3519591" y="4570964"/>
              <a:ext cx="2910615" cy="1549919"/>
            </a:xfrm>
            <a:prstGeom prst="bentConnector3">
              <a:avLst>
                <a:gd name="adj1" fmla="val 10545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7007225" y="3695700"/>
            <a:ext cx="19351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GB" altLang="fr-FR" sz="1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Secondments </a:t>
            </a:r>
            <a:r>
              <a:rPr lang="en-GB" altLang="fr-FR" sz="1400" b="1" u="sng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 TC to a MS/AC</a:t>
            </a:r>
            <a:r>
              <a:rPr lang="en-GB" altLang="fr-FR" sz="1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not always eligible for EU funding but all of them must be described in the proposal.</a:t>
            </a:r>
          </a:p>
        </p:txBody>
      </p:sp>
      <p:grpSp>
        <p:nvGrpSpPr>
          <p:cNvPr id="18438" name="Group 91"/>
          <p:cNvGrpSpPr>
            <a:grpSpLocks/>
          </p:cNvGrpSpPr>
          <p:nvPr/>
        </p:nvGrpSpPr>
        <p:grpSpPr bwMode="auto">
          <a:xfrm>
            <a:off x="7796213" y="3240088"/>
            <a:ext cx="404812" cy="434975"/>
            <a:chOff x="768068" y="5669506"/>
            <a:chExt cx="405438" cy="434642"/>
          </a:xfrm>
        </p:grpSpPr>
        <p:sp>
          <p:nvSpPr>
            <p:cNvPr id="18443" name="Isosceles Triangle 89"/>
            <p:cNvSpPr>
              <a:spLocks noChangeArrowheads="1"/>
            </p:cNvSpPr>
            <p:nvPr/>
          </p:nvSpPr>
          <p:spPr bwMode="auto">
            <a:xfrm>
              <a:off x="768068" y="5669506"/>
              <a:ext cx="405438" cy="377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175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fr-FR" smtClean="0"/>
            </a:p>
          </p:txBody>
        </p:sp>
        <p:sp>
          <p:nvSpPr>
            <p:cNvPr id="18444" name="TextBox 90"/>
            <p:cNvSpPr txBox="1">
              <a:spLocks noChangeArrowheads="1"/>
            </p:cNvSpPr>
            <p:nvPr/>
          </p:nvSpPr>
          <p:spPr bwMode="auto">
            <a:xfrm>
              <a:off x="830426" y="5704038"/>
              <a:ext cx="2052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fr-BE" altLang="fr-FR" sz="2000" smtClean="0">
                  <a:solidFill>
                    <a:srgbClr val="000000"/>
                  </a:solidFill>
                </a:rPr>
                <a:t>!</a:t>
              </a:r>
              <a:endParaRPr lang="en-GB" altLang="fr-FR" sz="2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Rectangle 92"/>
          <p:cNvSpPr>
            <a:spLocks noChangeArrowheads="1"/>
          </p:cNvSpPr>
          <p:nvPr/>
        </p:nvSpPr>
        <p:spPr bwMode="auto">
          <a:xfrm>
            <a:off x="6988175" y="3087688"/>
            <a:ext cx="1971675" cy="22082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endParaRPr lang="en-US" altLang="fr-FR" smtClean="0"/>
          </a:p>
        </p:txBody>
      </p:sp>
      <p:pic>
        <p:nvPicPr>
          <p:cNvPr id="18440" name="Picture 6" descr="Flag of France.sv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363788"/>
            <a:ext cx="32385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4056" r="82916" b="49136"/>
          <a:stretch>
            <a:fillRect/>
          </a:stretch>
        </p:blipFill>
        <p:spPr bwMode="auto">
          <a:xfrm>
            <a:off x="6118225" y="2366963"/>
            <a:ext cx="32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33778" r="76532" b="49118"/>
          <a:stretch>
            <a:fillRect/>
          </a:stretch>
        </p:blipFill>
        <p:spPr bwMode="auto">
          <a:xfrm>
            <a:off x="4814888" y="2355850"/>
            <a:ext cx="323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28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Secondments</a:t>
            </a:r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>
          <a:xfrm>
            <a:off x="252413" y="1331913"/>
            <a:ext cx="6992937" cy="496887"/>
          </a:xfrm>
        </p:spPr>
        <p:txBody>
          <a:bodyPr/>
          <a:lstStyle/>
          <a:p>
            <a:r>
              <a:rPr lang="en-GB" altLang="fr-FR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Secondments that </a:t>
            </a:r>
            <a:r>
              <a:rPr lang="en-GB" altLang="fr-FR" b="1" i="0" u="sng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GB" altLang="fr-FR" b="1" i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described in the proposal</a:t>
            </a:r>
            <a:r>
              <a:rPr lang="en-GB" altLang="fr-FR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Tx/>
              <a:buChar char="-"/>
            </a:pPr>
            <a:endParaRPr lang="fr-BE" altLang="fr-FR" sz="1400" b="1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GB" altLang="fr-FR" sz="1400" b="1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235"/>
          <p:cNvSpPr txBox="1">
            <a:spLocks noChangeArrowheads="1"/>
          </p:cNvSpPr>
          <p:nvPr/>
        </p:nvSpPr>
        <p:spPr bwMode="auto">
          <a:xfrm>
            <a:off x="1693759" y="1922105"/>
            <a:ext cx="1081579" cy="338554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Academic</a:t>
            </a:r>
          </a:p>
        </p:txBody>
      </p:sp>
      <p:sp>
        <p:nvSpPr>
          <p:cNvPr id="5" name="TextBox 231"/>
          <p:cNvSpPr txBox="1">
            <a:spLocks noChangeArrowheads="1"/>
          </p:cNvSpPr>
          <p:nvPr/>
        </p:nvSpPr>
        <p:spPr bwMode="auto">
          <a:xfrm>
            <a:off x="625156" y="1922105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</a:t>
            </a:r>
          </a:p>
        </p:txBody>
      </p:sp>
      <p:sp>
        <p:nvSpPr>
          <p:cNvPr id="6" name="TextBox 251"/>
          <p:cNvSpPr txBox="1">
            <a:spLocks noChangeArrowheads="1"/>
          </p:cNvSpPr>
          <p:nvPr/>
        </p:nvSpPr>
        <p:spPr bwMode="auto">
          <a:xfrm>
            <a:off x="4024654" y="1922105"/>
            <a:ext cx="935532" cy="3385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2</a:t>
            </a:r>
          </a:p>
        </p:txBody>
      </p:sp>
      <p:sp>
        <p:nvSpPr>
          <p:cNvPr id="7" name="TextBox 234"/>
          <p:cNvSpPr txBox="1">
            <a:spLocks noChangeArrowheads="1"/>
          </p:cNvSpPr>
          <p:nvPr/>
        </p:nvSpPr>
        <p:spPr bwMode="auto">
          <a:xfrm>
            <a:off x="5072352" y="1922105"/>
            <a:ext cx="1410972" cy="338554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Non-Academic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2892425" y="2090738"/>
            <a:ext cx="987425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Rectangle 1"/>
          <p:cNvSpPr>
            <a:spLocks noChangeArrowheads="1"/>
          </p:cNvSpPr>
          <p:nvPr/>
        </p:nvSpPr>
        <p:spPr bwMode="auto">
          <a:xfrm>
            <a:off x="6877050" y="1962150"/>
            <a:ext cx="19875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fr-FR" b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Eligible for EU Funding</a:t>
            </a:r>
          </a:p>
        </p:txBody>
      </p:sp>
      <p:sp>
        <p:nvSpPr>
          <p:cNvPr id="11" name="TextBox 231"/>
          <p:cNvSpPr txBox="1">
            <a:spLocks noChangeArrowheads="1"/>
          </p:cNvSpPr>
          <p:nvPr/>
        </p:nvSpPr>
        <p:spPr bwMode="auto">
          <a:xfrm>
            <a:off x="628260" y="2496356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</a:t>
            </a:r>
          </a:p>
        </p:txBody>
      </p:sp>
      <p:sp>
        <p:nvSpPr>
          <p:cNvPr id="12" name="TextBox 181"/>
          <p:cNvSpPr txBox="1">
            <a:spLocks noChangeArrowheads="1"/>
          </p:cNvSpPr>
          <p:nvPr/>
        </p:nvSpPr>
        <p:spPr bwMode="auto">
          <a:xfrm>
            <a:off x="4024654" y="2486702"/>
            <a:ext cx="503854" cy="33855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TC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2941638" y="2655888"/>
            <a:ext cx="985837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81"/>
          <p:cNvSpPr txBox="1">
            <a:spLocks noChangeArrowheads="1"/>
          </p:cNvSpPr>
          <p:nvPr/>
        </p:nvSpPr>
        <p:spPr bwMode="auto">
          <a:xfrm>
            <a:off x="625156" y="3060848"/>
            <a:ext cx="503854" cy="33855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TC</a:t>
            </a:r>
          </a:p>
        </p:txBody>
      </p:sp>
      <p:sp>
        <p:nvSpPr>
          <p:cNvPr id="16" name="TextBox 231"/>
          <p:cNvSpPr txBox="1">
            <a:spLocks noChangeArrowheads="1"/>
          </p:cNvSpPr>
          <p:nvPr/>
        </p:nvSpPr>
        <p:spPr bwMode="auto">
          <a:xfrm>
            <a:off x="4024654" y="3060389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2941638" y="3232150"/>
            <a:ext cx="985837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8" name="Rectangle 1"/>
          <p:cNvSpPr>
            <a:spLocks noChangeArrowheads="1"/>
          </p:cNvSpPr>
          <p:nvPr/>
        </p:nvSpPr>
        <p:spPr bwMode="auto">
          <a:xfrm>
            <a:off x="6877050" y="3067050"/>
            <a:ext cx="1987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fr-FR" b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Eligibility for EU funding depends on the TC</a:t>
            </a:r>
          </a:p>
        </p:txBody>
      </p:sp>
      <p:sp>
        <p:nvSpPr>
          <p:cNvPr id="19489" name="Rectangle 1"/>
          <p:cNvSpPr>
            <a:spLocks noChangeArrowheads="1"/>
          </p:cNvSpPr>
          <p:nvPr/>
        </p:nvSpPr>
        <p:spPr bwMode="auto">
          <a:xfrm>
            <a:off x="6877050" y="2547938"/>
            <a:ext cx="19875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fr-FR" b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Eligible for EU Funding</a:t>
            </a:r>
          </a:p>
        </p:txBody>
      </p:sp>
      <p:sp>
        <p:nvSpPr>
          <p:cNvPr id="19490" name="Text Placeholder 4"/>
          <p:cNvSpPr txBox="1">
            <a:spLocks/>
          </p:cNvSpPr>
          <p:nvPr/>
        </p:nvSpPr>
        <p:spPr bwMode="auto">
          <a:xfrm>
            <a:off x="176213" y="3676650"/>
            <a:ext cx="761523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343025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FFFF"/>
              </a:buClr>
            </a:pPr>
            <a:r>
              <a:rPr lang="en-GB" altLang="fr-FR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Secondments that </a:t>
            </a:r>
            <a:r>
              <a:rPr lang="en-GB" altLang="fr-FR" b="1" i="0" u="sng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not</a:t>
            </a:r>
            <a:r>
              <a:rPr lang="en-GB" altLang="fr-FR" b="1" i="0" smtClean="0">
                <a:solidFill>
                  <a:srgbClr val="840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described in the proposal</a:t>
            </a:r>
            <a:r>
              <a:rPr lang="en-GB" altLang="fr-FR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0" hangingPunct="0">
              <a:spcBef>
                <a:spcPct val="0"/>
              </a:spcBef>
              <a:buClr>
                <a:srgbClr val="FFFFFF"/>
              </a:buClr>
            </a:pPr>
            <a:r>
              <a:rPr lang="en-GB" altLang="fr-FR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possibilities, such as:</a:t>
            </a:r>
          </a:p>
          <a:p>
            <a:pPr eaLnBrk="0" hangingPunct="0">
              <a:buClr>
                <a:srgbClr val="FFFFFF"/>
              </a:buClr>
              <a:buFontTx/>
              <a:buChar char="-"/>
            </a:pPr>
            <a:endParaRPr lang="fr-BE" altLang="fr-FR" sz="1400" b="1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buClr>
                <a:srgbClr val="FFFFFF"/>
              </a:buClr>
              <a:buFontTx/>
              <a:buChar char="-"/>
            </a:pPr>
            <a:endParaRPr lang="en-GB" altLang="fr-FR" sz="1400" b="1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35"/>
          <p:cNvSpPr txBox="1">
            <a:spLocks noChangeArrowheads="1"/>
          </p:cNvSpPr>
          <p:nvPr/>
        </p:nvSpPr>
        <p:spPr bwMode="auto">
          <a:xfrm>
            <a:off x="1693757" y="4579965"/>
            <a:ext cx="1081579" cy="338554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Academic</a:t>
            </a:r>
          </a:p>
        </p:txBody>
      </p:sp>
      <p:sp>
        <p:nvSpPr>
          <p:cNvPr id="22" name="TextBox 231"/>
          <p:cNvSpPr txBox="1">
            <a:spLocks noChangeArrowheads="1"/>
          </p:cNvSpPr>
          <p:nvPr/>
        </p:nvSpPr>
        <p:spPr bwMode="auto">
          <a:xfrm>
            <a:off x="625154" y="4579965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3414713" y="4749800"/>
            <a:ext cx="987425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31"/>
          <p:cNvSpPr txBox="1">
            <a:spLocks noChangeArrowheads="1"/>
          </p:cNvSpPr>
          <p:nvPr/>
        </p:nvSpPr>
        <p:spPr bwMode="auto">
          <a:xfrm>
            <a:off x="625153" y="5598802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 </a:t>
            </a:r>
          </a:p>
        </p:txBody>
      </p:sp>
      <p:sp>
        <p:nvSpPr>
          <p:cNvPr id="27" name="TextBox 181"/>
          <p:cNvSpPr txBox="1">
            <a:spLocks noChangeArrowheads="1"/>
          </p:cNvSpPr>
          <p:nvPr/>
        </p:nvSpPr>
        <p:spPr bwMode="auto">
          <a:xfrm>
            <a:off x="4786690" y="6081223"/>
            <a:ext cx="503854" cy="33855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TC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>
            <a:off x="3463925" y="5791200"/>
            <a:ext cx="987425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181"/>
          <p:cNvSpPr txBox="1">
            <a:spLocks noChangeArrowheads="1"/>
          </p:cNvSpPr>
          <p:nvPr/>
        </p:nvSpPr>
        <p:spPr bwMode="auto">
          <a:xfrm>
            <a:off x="625155" y="6081223"/>
            <a:ext cx="503854" cy="33855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TC</a:t>
            </a:r>
          </a:p>
        </p:txBody>
      </p:sp>
      <p:sp>
        <p:nvSpPr>
          <p:cNvPr id="30" name="TextBox 231"/>
          <p:cNvSpPr txBox="1">
            <a:spLocks noChangeArrowheads="1"/>
          </p:cNvSpPr>
          <p:nvPr/>
        </p:nvSpPr>
        <p:spPr bwMode="auto">
          <a:xfrm>
            <a:off x="4782803" y="5598802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 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>
            <a:off x="3463925" y="6253163"/>
            <a:ext cx="987425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235"/>
          <p:cNvSpPr txBox="1">
            <a:spLocks noChangeArrowheads="1"/>
          </p:cNvSpPr>
          <p:nvPr/>
        </p:nvSpPr>
        <p:spPr bwMode="auto">
          <a:xfrm>
            <a:off x="5834387" y="4579965"/>
            <a:ext cx="1081579" cy="338554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Academic</a:t>
            </a:r>
          </a:p>
        </p:txBody>
      </p:sp>
      <p:sp>
        <p:nvSpPr>
          <p:cNvPr id="36" name="TextBox 251"/>
          <p:cNvSpPr txBox="1">
            <a:spLocks noChangeArrowheads="1"/>
          </p:cNvSpPr>
          <p:nvPr/>
        </p:nvSpPr>
        <p:spPr bwMode="auto">
          <a:xfrm>
            <a:off x="4786689" y="4579965"/>
            <a:ext cx="935532" cy="3385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2</a:t>
            </a:r>
          </a:p>
        </p:txBody>
      </p:sp>
      <p:sp>
        <p:nvSpPr>
          <p:cNvPr id="38" name="TextBox 231"/>
          <p:cNvSpPr txBox="1">
            <a:spLocks noChangeArrowheads="1"/>
          </p:cNvSpPr>
          <p:nvPr/>
        </p:nvSpPr>
        <p:spPr bwMode="auto">
          <a:xfrm>
            <a:off x="628260" y="5100248"/>
            <a:ext cx="907381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1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H="1">
            <a:off x="3417888" y="5268913"/>
            <a:ext cx="987425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251"/>
          <p:cNvSpPr txBox="1">
            <a:spLocks noChangeArrowheads="1"/>
          </p:cNvSpPr>
          <p:nvPr/>
        </p:nvSpPr>
        <p:spPr bwMode="auto">
          <a:xfrm>
            <a:off x="4789795" y="5100248"/>
            <a:ext cx="935532" cy="3385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MS/AC 2</a:t>
            </a:r>
          </a:p>
        </p:txBody>
      </p:sp>
      <p:sp>
        <p:nvSpPr>
          <p:cNvPr id="42" name="TextBox 234"/>
          <p:cNvSpPr txBox="1">
            <a:spLocks noChangeArrowheads="1"/>
          </p:cNvSpPr>
          <p:nvPr/>
        </p:nvSpPr>
        <p:spPr bwMode="auto">
          <a:xfrm>
            <a:off x="1693759" y="5100248"/>
            <a:ext cx="1410972" cy="338554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Non-Academic</a:t>
            </a:r>
          </a:p>
        </p:txBody>
      </p:sp>
      <p:sp>
        <p:nvSpPr>
          <p:cNvPr id="43" name="TextBox 234"/>
          <p:cNvSpPr txBox="1">
            <a:spLocks noChangeArrowheads="1"/>
          </p:cNvSpPr>
          <p:nvPr/>
        </p:nvSpPr>
        <p:spPr bwMode="auto">
          <a:xfrm>
            <a:off x="5834389" y="5100248"/>
            <a:ext cx="1410972" cy="338554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prstClr val="white"/>
                </a:solidFill>
                <a:latin typeface="Calibri"/>
                <a:cs typeface="Arial" charset="0"/>
              </a:rPr>
              <a:t>Non-Academic</a:t>
            </a:r>
          </a:p>
        </p:txBody>
      </p:sp>
    </p:spTree>
    <p:extLst>
      <p:ext uri="{BB962C8B-B14F-4D97-AF65-F5344CB8AC3E}">
        <p14:creationId xmlns:p14="http://schemas.microsoft.com/office/powerpoint/2010/main" val="1020970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Countries Eligible</a:t>
            </a:r>
            <a:br>
              <a:rPr lang="en-GB" altLang="fr-FR" smtClean="0">
                <a:ea typeface="Calibri" panose="020F0502020204030204" pitchFamily="34" charset="0"/>
              </a:rPr>
            </a:br>
            <a:r>
              <a:rPr lang="en-GB" altLang="fr-FR" smtClean="0">
                <a:ea typeface="Calibri" panose="020F0502020204030204" pitchFamily="34" charset="0"/>
              </a:rPr>
              <a:t>For EU Funding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85725" y="1954213"/>
            <a:ext cx="8955088" cy="3975100"/>
          </a:xfrm>
        </p:spPr>
        <p:txBody>
          <a:bodyPr/>
          <a:lstStyle/>
          <a:p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EU</a:t>
            </a:r>
            <a:r>
              <a:rPr lang="en-GB" altLang="fr-FR" sz="28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Member States</a:t>
            </a:r>
          </a:p>
          <a:p>
            <a:pPr>
              <a:spcBef>
                <a:spcPts val="3000"/>
              </a:spcBef>
            </a:pP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Overseas Countries and Territories </a:t>
            </a: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linked to the MS</a:t>
            </a:r>
          </a:p>
          <a:p>
            <a:pPr>
              <a:spcBef>
                <a:spcPct val="0"/>
              </a:spcBef>
            </a:pP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fr-FR" sz="1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defined on page 3 of General Annex A to the Horizon 2020 Work Programme 2014-2015</a:t>
            </a: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Horizon 2020 </a:t>
            </a:r>
            <a:r>
              <a:rPr lang="en-GB" altLang="fr-FR" sz="28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Associated Countries</a:t>
            </a:r>
          </a:p>
          <a:p>
            <a:pPr>
              <a:spcBef>
                <a:spcPct val="0"/>
              </a:spcBef>
            </a:pP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fr-FR" sz="1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principle, the same as FP7, but subject to the adoption of the association agreements</a:t>
            </a: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</a:t>
            </a:r>
            <a:r>
              <a:rPr lang="en-GB" altLang="fr-FR" sz="2800" i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Countries listed</a:t>
            </a:r>
          </a:p>
          <a:p>
            <a:pPr>
              <a:spcBef>
                <a:spcPct val="0"/>
              </a:spcBef>
            </a:pPr>
            <a:r>
              <a:rPr lang="en-GB" altLang="fr-FR" sz="1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fr-FR" sz="1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page 3 of </a:t>
            </a:r>
            <a:r>
              <a:rPr lang="en-GB" altLang="fr-FR" sz="18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Annex A </a:t>
            </a:r>
            <a:r>
              <a:rPr lang="en-GB" altLang="fr-FR" sz="1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Horizon 2020 Work Programme 2014-2015</a:t>
            </a:r>
            <a:r>
              <a:rPr lang="en-GB" altLang="fr-FR" sz="1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1800"/>
              </a:spcBef>
            </a:pPr>
            <a:endParaRPr lang="en-GB" altLang="fr-FR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969963"/>
            <a:ext cx="669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1487488"/>
            <a:ext cx="2063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28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Countries Not Eligible </a:t>
            </a:r>
            <a:br>
              <a:rPr lang="en-GB" altLang="fr-FR" smtClean="0">
                <a:ea typeface="Calibri" panose="020F0502020204030204" pitchFamily="34" charset="0"/>
              </a:rPr>
            </a:br>
            <a:r>
              <a:rPr lang="en-GB" altLang="fr-FR" smtClean="0">
                <a:ea typeface="Calibri" panose="020F0502020204030204" pitchFamily="34" charset="0"/>
              </a:rPr>
              <a:t>For EU Funding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body" idx="1"/>
          </p:nvPr>
        </p:nvSpPr>
        <p:spPr>
          <a:xfrm>
            <a:off x="66675" y="1633538"/>
            <a:ext cx="8955088" cy="4540250"/>
          </a:xfrm>
        </p:spPr>
        <p:txBody>
          <a:bodyPr/>
          <a:lstStyle/>
          <a:p>
            <a:r>
              <a:rPr lang="en-GB" altLang="fr-FR" sz="2600" b="1" i="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Countries not listed previously are </a:t>
            </a:r>
            <a:r>
              <a:rPr lang="en-GB" altLang="fr-FR" sz="2600" b="1" i="0" u="sng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eligible for EU funding</a:t>
            </a:r>
            <a:endParaRPr lang="en-GB" altLang="fr-FR" sz="2600" b="1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fr-FR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fr-FR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practice, those countries are mainly</a:t>
            </a:r>
            <a:r>
              <a:rPr lang="en-GB" altLang="fr-FR" sz="20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Australia, Brazil, Canada, China, India, Japan, Mexico, New Zealand, Republic of Korea, Russia, United States.</a:t>
            </a:r>
          </a:p>
          <a:p>
            <a:endParaRPr lang="en-GB" altLang="fr-FR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fr-FR" sz="20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altLang="fr-FR" sz="2000" b="1" i="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exceptional cases</a:t>
            </a:r>
            <a:r>
              <a:rPr lang="en-GB" altLang="fr-FR" sz="20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partners from those countries might be funded. But the following conditions have to be fulfilled:</a:t>
            </a:r>
          </a:p>
          <a:p>
            <a:pPr marL="1614488" lvl="1" indent="-271463">
              <a:spcBef>
                <a:spcPts val="600"/>
              </a:spcBef>
              <a:buFontTx/>
              <a:buNone/>
            </a:pPr>
            <a:r>
              <a:rPr lang="en-GB" altLang="fr-FR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This partner has competences/expertise that </a:t>
            </a:r>
            <a:r>
              <a:rPr lang="en-GB" altLang="fr-FR" sz="1800" b="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GB" altLang="fr-FR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organisation in MS/AC has</a:t>
            </a:r>
          </a:p>
          <a:p>
            <a:pPr marL="1614488" lvl="1" indent="-271463">
              <a:spcBef>
                <a:spcPts val="600"/>
              </a:spcBef>
              <a:buFontTx/>
              <a:buNone/>
            </a:pPr>
            <a:r>
              <a:rPr lang="en-GB" altLang="fr-FR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The relevant transfer of knowledge can only be done via a secondment in the direction TC       MS/AC</a:t>
            </a:r>
          </a:p>
          <a:p>
            <a:pPr marL="1614488" lvl="1" indent="-271463">
              <a:spcBef>
                <a:spcPts val="600"/>
              </a:spcBef>
              <a:buFontTx/>
              <a:buNone/>
            </a:pPr>
            <a:r>
              <a:rPr lang="en-GB" altLang="fr-FR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Points a) and b) must be endorsed by the expert evaluators</a:t>
            </a:r>
          </a:p>
        </p:txBody>
      </p:sp>
      <p:cxnSp>
        <p:nvCxnSpPr>
          <p:cNvPr id="21508" name="Straight Arrow Connector 2"/>
          <p:cNvCxnSpPr>
            <a:cxnSpLocks noChangeShapeType="1"/>
          </p:cNvCxnSpPr>
          <p:nvPr/>
        </p:nvCxnSpPr>
        <p:spPr bwMode="auto">
          <a:xfrm>
            <a:off x="3300413" y="5143500"/>
            <a:ext cx="271462" cy="0"/>
          </a:xfrm>
          <a:prstGeom prst="straightConnector1">
            <a:avLst/>
          </a:prstGeom>
          <a:noFill/>
          <a:ln w="22225" algn="ctr">
            <a:solidFill>
              <a:srgbClr val="0F54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8583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958850"/>
            <a:ext cx="1435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65575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EU Contribution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3063875"/>
          <a:ext cx="8280400" cy="2601914"/>
        </p:xfrm>
        <a:graphic>
          <a:graphicData uri="http://schemas.openxmlformats.org/drawingml/2006/table">
            <a:tbl>
              <a:tblPr/>
              <a:tblGrid>
                <a:gridCol w="2232025"/>
                <a:gridCol w="2376488"/>
                <a:gridCol w="2087562"/>
                <a:gridCol w="1584325"/>
              </a:tblGrid>
              <a:tr h="792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Marie Skłodowska-Curie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Action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Staff member unit cost 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person/month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Top-up allowance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Institutional unit cost 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person/month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3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Research, training and networking costs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Management and indirect costs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Research and Innovation Staff Exchange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2 000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1 800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400" marR="58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1" name="TextBox 5"/>
          <p:cNvSpPr txBox="1">
            <a:spLocks noChangeArrowheads="1"/>
          </p:cNvSpPr>
          <p:nvPr/>
        </p:nvSpPr>
        <p:spPr bwMode="auto">
          <a:xfrm>
            <a:off x="1727200" y="1554163"/>
            <a:ext cx="5588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fr-FR" sz="2800" b="1" smtClean="0">
                <a:solidFill>
                  <a:srgbClr val="0043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Unit costs </a:t>
            </a:r>
            <a:r>
              <a:rPr lang="en-GB" altLang="fr-FR" sz="2800" b="1" smtClean="0">
                <a:solidFill>
                  <a:srgbClr val="99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 researcher per month</a:t>
            </a:r>
            <a:endParaRPr lang="en-GB" altLang="fr-FR" sz="2800" b="1" smtClean="0">
              <a:solidFill>
                <a:srgbClr val="00438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en-GB" altLang="fr-FR" sz="2800" u="sng" smtClean="0">
                <a:solidFill>
                  <a:srgbClr val="0043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secondments eligible for funding</a:t>
            </a:r>
            <a:r>
              <a:rPr lang="en-GB" altLang="fr-FR" sz="2800" smtClean="0">
                <a:solidFill>
                  <a:srgbClr val="0043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52" name="Rectangle 1"/>
          <p:cNvSpPr>
            <a:spLocks noChangeArrowheads="1"/>
          </p:cNvSpPr>
          <p:nvPr/>
        </p:nvSpPr>
        <p:spPr bwMode="auto">
          <a:xfrm>
            <a:off x="296863" y="5805488"/>
            <a:ext cx="77168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GB" altLang="fr-FR" sz="1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*These unit costs are subject to a funding rate of 100% and </a:t>
            </a:r>
            <a:r>
              <a:rPr lang="en-GB" altLang="fr-FR" sz="1400" u="sng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country coefficients</a:t>
            </a:r>
            <a:r>
              <a:rPr lang="en-GB" altLang="fr-FR" sz="1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apply.</a:t>
            </a:r>
          </a:p>
        </p:txBody>
      </p:sp>
    </p:spTree>
    <p:extLst>
      <p:ext uri="{BB962C8B-B14F-4D97-AF65-F5344CB8AC3E}">
        <p14:creationId xmlns:p14="http://schemas.microsoft.com/office/powerpoint/2010/main" val="11636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Evaluation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idx="1"/>
          </p:nvPr>
        </p:nvSpPr>
        <p:spPr>
          <a:xfrm>
            <a:off x="914400" y="1349375"/>
            <a:ext cx="7715250" cy="5080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fr-FR" sz="2800" i="0" smtClean="0">
                <a:latin typeface="Calibri" panose="020F0502020204030204" pitchFamily="34" charset="0"/>
              </a:rPr>
              <a:t>Evaluation Panels: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Chemistry (CHE)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Social Sciences and Humanities (SOC)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Economic Sciences (ECO)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Information Science and Engineering (ENG)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Environment and Geosciences (ENV)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Life Sciences (LIF)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Mathematics (MAT)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Physics (PHY)</a:t>
            </a:r>
          </a:p>
          <a:p>
            <a:pPr>
              <a:spcBef>
                <a:spcPts val="1200"/>
              </a:spcBef>
            </a:pPr>
            <a:r>
              <a:rPr lang="en-GB" altLang="fr-FR" sz="2800" i="0" smtClean="0">
                <a:latin typeface="Calibri" panose="020F0502020204030204" pitchFamily="34" charset="0"/>
              </a:rPr>
              <a:t>Evaluation Criteria: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</a:t>
            </a:r>
            <a:r>
              <a:rPr lang="en-GB" altLang="fr-FR" sz="2000" i="0" smtClean="0">
                <a:solidFill>
                  <a:srgbClr val="993366"/>
                </a:solidFill>
                <a:latin typeface="Calibri" panose="020F0502020204030204" pitchFamily="34" charset="0"/>
              </a:rPr>
              <a:t>Award</a:t>
            </a:r>
            <a:r>
              <a:rPr lang="en-GB" altLang="fr-FR" sz="2000" i="0" smtClean="0">
                <a:latin typeface="Calibri" panose="020F0502020204030204" pitchFamily="34" charset="0"/>
              </a:rPr>
              <a:t> Criteria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altLang="fr-FR" sz="2000" i="0" smtClean="0">
                <a:latin typeface="Calibri" panose="020F0502020204030204" pitchFamily="34" charset="0"/>
              </a:rPr>
              <a:t>- </a:t>
            </a:r>
            <a:r>
              <a:rPr lang="en-GB" altLang="fr-FR" sz="2000" i="0" smtClean="0">
                <a:solidFill>
                  <a:srgbClr val="993366"/>
                </a:solidFill>
                <a:latin typeface="Calibri" panose="020F0502020204030204" pitchFamily="34" charset="0"/>
              </a:rPr>
              <a:t>Selection</a:t>
            </a:r>
            <a:r>
              <a:rPr lang="en-GB" altLang="fr-FR" sz="2000" i="0" smtClean="0">
                <a:latin typeface="Calibri" panose="020F0502020204030204" pitchFamily="34" charset="0"/>
              </a:rPr>
              <a:t> Criteria</a:t>
            </a:r>
          </a:p>
          <a:p>
            <a:pPr>
              <a:spcBef>
                <a:spcPts val="1200"/>
              </a:spcBef>
              <a:buFontTx/>
              <a:buChar char="-"/>
            </a:pPr>
            <a:endParaRPr lang="en-GB" altLang="fr-FR" sz="2800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fr-FR" sz="2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659063"/>
            <a:ext cx="2089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12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62000" y="1921123"/>
            <a:ext cx="8820000" cy="39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~ 80 000 researchers financed since creation of MCA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&gt; 10 000 PhD supported in FP7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~ 9 200 projects funded so far in FP7 (€4.2 billion)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fr-BE" sz="2000" dirty="0">
                <a:latin typeface="+mn-lt"/>
                <a:ea typeface="+mn-ea"/>
                <a:cs typeface="Arial" pitchFamily="34" charset="0"/>
              </a:rPr>
              <a:t>~ 17 800 </a:t>
            </a:r>
            <a:r>
              <a:rPr lang="en-GB" sz="2000" dirty="0">
                <a:latin typeface="+mn-lt"/>
                <a:ea typeface="+mn-ea"/>
                <a:cs typeface="Arial" pitchFamily="34" charset="0"/>
              </a:rPr>
              <a:t>participations of host organisations in 83 countries (46 TC)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~ 18 500 participations of MCA researchers coming from all over the world: 130 nationalities (90 TC)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66 000 researcher-months exchanged (~22 000 individuals) in IRSES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SMEs play a major role (IAPP &amp; ITN) </a:t>
            </a:r>
          </a:p>
          <a:p>
            <a:pPr marL="342900" lvl="2" indent="-342900" defTabSz="449263" eaLnBrk="0" hangingPunct="0"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2000" dirty="0">
                <a:latin typeface="+mn-lt"/>
                <a:ea typeface="+mn-ea"/>
                <a:cs typeface="Arial" pitchFamily="34" charset="0"/>
              </a:rPr>
              <a:t>38% women participation in FP7 MCA (target: 40%)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84168" y="14520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FP7 MCA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Achievements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46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Selection Criteria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>
          <a:xfrm>
            <a:off x="885825" y="1778000"/>
            <a:ext cx="7715250" cy="4494213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GB" sz="2800" i="0" dirty="0" smtClean="0">
                <a:latin typeface="Calibri" panose="020F0502020204030204" pitchFamily="34" charset="0"/>
              </a:rPr>
              <a:t>- Operational capacity has to be checked</a:t>
            </a:r>
          </a:p>
          <a:p>
            <a:pPr>
              <a:spcBef>
                <a:spcPts val="3000"/>
              </a:spcBef>
              <a:defRPr/>
            </a:pPr>
            <a:r>
              <a:rPr lang="en-GB" sz="2800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Proposals must include a description of:</a:t>
            </a:r>
          </a:p>
          <a:p>
            <a:pPr marL="700088" indent="-342900">
              <a:spcBef>
                <a:spcPts val="12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 of the people </a:t>
            </a: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will be primarily responsible for carrying out the proposed work</a:t>
            </a:r>
          </a:p>
          <a:p>
            <a:pPr marL="700088" indent="-342900">
              <a:spcBef>
                <a:spcPts val="12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significant </a:t>
            </a: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major items of technical </a:t>
            </a: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</a:t>
            </a: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relevant to the proposed work</a:t>
            </a:r>
          </a:p>
          <a:p>
            <a:pPr marL="700088" indent="-342900">
              <a:spcBef>
                <a:spcPts val="12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GB" i="0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organisations </a:t>
            </a:r>
            <a:r>
              <a:rPr lang="en-GB" i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(not beneficiaries) contributing towards the proposed work</a:t>
            </a:r>
          </a:p>
        </p:txBody>
      </p:sp>
    </p:spTree>
    <p:extLst>
      <p:ext uri="{BB962C8B-B14F-4D97-AF65-F5344CB8AC3E}">
        <p14:creationId xmlns:p14="http://schemas.microsoft.com/office/powerpoint/2010/main" val="2146789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Proposal Part A</a:t>
            </a:r>
          </a:p>
        </p:txBody>
      </p:sp>
      <p:sp>
        <p:nvSpPr>
          <p:cNvPr id="26627" name="Text Placeholder 4"/>
          <p:cNvSpPr>
            <a:spLocks noGrp="1"/>
          </p:cNvSpPr>
          <p:nvPr>
            <p:ph type="body" idx="1"/>
          </p:nvPr>
        </p:nvSpPr>
        <p:spPr>
          <a:xfrm>
            <a:off x="728663" y="2220913"/>
            <a:ext cx="7715250" cy="305117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altLang="fr-FR" sz="2800" i="0" smtClean="0">
                <a:latin typeface="Calibri" panose="020F0502020204030204" pitchFamily="34" charset="0"/>
              </a:rPr>
              <a:t>- </a:t>
            </a:r>
            <a:r>
              <a:rPr lang="en-GB" altLang="fr-FR" sz="2800" b="1" i="0" smtClean="0">
                <a:latin typeface="Calibri" panose="020F0502020204030204" pitchFamily="34" charset="0"/>
              </a:rPr>
              <a:t>Section 1</a:t>
            </a:r>
            <a:r>
              <a:rPr lang="en-GB" altLang="fr-FR" sz="2800" i="0" smtClean="0">
                <a:latin typeface="Calibri" panose="020F0502020204030204" pitchFamily="34" charset="0"/>
              </a:rPr>
              <a:t>: General information (including abstract)</a:t>
            </a:r>
          </a:p>
          <a:p>
            <a:pPr>
              <a:spcBef>
                <a:spcPts val="2400"/>
              </a:spcBef>
            </a:pP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2</a:t>
            </a: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Information on participants</a:t>
            </a:r>
          </a:p>
          <a:p>
            <a:pPr>
              <a:spcBef>
                <a:spcPts val="2400"/>
              </a:spcBef>
            </a:pP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3</a:t>
            </a: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Budget and Secondments tables</a:t>
            </a:r>
          </a:p>
          <a:p>
            <a:pPr>
              <a:spcBef>
                <a:spcPts val="2400"/>
              </a:spcBef>
            </a:pP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fr-FR" sz="2800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4</a:t>
            </a:r>
            <a:r>
              <a:rPr lang="en-GB" altLang="fr-FR" sz="2800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Ethics table</a:t>
            </a:r>
            <a:endParaRPr lang="en-GB" altLang="fr-FR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29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Proposal Part B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28004" r="10944" b="9737"/>
          <a:stretch>
            <a:fillRect/>
          </a:stretch>
        </p:blipFill>
        <p:spPr bwMode="auto">
          <a:xfrm>
            <a:off x="752475" y="1655763"/>
            <a:ext cx="8034338" cy="431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 bwMode="auto">
          <a:xfrm>
            <a:off x="4086225" y="2671763"/>
            <a:ext cx="471488" cy="1343025"/>
          </a:xfrm>
          <a:prstGeom prst="rightBrac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3175">
              <a:defRPr/>
            </a:pPr>
            <a:endParaRPr lang="en-US" sz="1200">
              <a:solidFill>
                <a:srgbClr val="0F5494"/>
              </a:solidFill>
            </a:endParaRPr>
          </a:p>
        </p:txBody>
      </p:sp>
      <p:sp>
        <p:nvSpPr>
          <p:cNvPr id="27653" name="TextBox 250"/>
          <p:cNvSpPr txBox="1">
            <a:spLocks noChangeArrowheads="1"/>
          </p:cNvSpPr>
          <p:nvPr/>
        </p:nvSpPr>
        <p:spPr bwMode="auto">
          <a:xfrm>
            <a:off x="4768850" y="3008313"/>
            <a:ext cx="256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fr-FR" sz="32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 pages limit</a:t>
            </a:r>
          </a:p>
        </p:txBody>
      </p:sp>
      <p:sp>
        <p:nvSpPr>
          <p:cNvPr id="27654" name="TextBox 250"/>
          <p:cNvSpPr txBox="1">
            <a:spLocks noChangeArrowheads="1"/>
          </p:cNvSpPr>
          <p:nvPr/>
        </p:nvSpPr>
        <p:spPr bwMode="auto">
          <a:xfrm>
            <a:off x="3956050" y="1808163"/>
            <a:ext cx="4551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fr-FR" sz="16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(including data for non-academic beneficiaries)</a:t>
            </a:r>
          </a:p>
        </p:txBody>
      </p:sp>
    </p:spTree>
    <p:extLst>
      <p:ext uri="{BB962C8B-B14F-4D97-AF65-F5344CB8AC3E}">
        <p14:creationId xmlns:p14="http://schemas.microsoft.com/office/powerpoint/2010/main" val="1440950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Next RISE Call</a:t>
            </a:r>
          </a:p>
        </p:txBody>
      </p:sp>
      <p:sp>
        <p:nvSpPr>
          <p:cNvPr id="28675" name="Text Placeholder 4"/>
          <p:cNvSpPr>
            <a:spLocks noGrp="1"/>
          </p:cNvSpPr>
          <p:nvPr>
            <p:ph type="body" idx="1"/>
          </p:nvPr>
        </p:nvSpPr>
        <p:spPr>
          <a:xfrm>
            <a:off x="658813" y="1630363"/>
            <a:ext cx="8013700" cy="42005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fr-FR" i="0" u="sng" smtClean="0">
                <a:latin typeface="Calibri" panose="020F0502020204030204" pitchFamily="34" charset="0"/>
              </a:rPr>
              <a:t>Next call</a:t>
            </a:r>
            <a:r>
              <a:rPr lang="en-GB" altLang="fr-FR" i="0" smtClean="0">
                <a:latin typeface="Calibri" panose="020F0502020204030204" pitchFamily="34" charset="0"/>
              </a:rPr>
              <a:t>: 		- H2020-MSCA-RISE-2015</a:t>
            </a:r>
          </a:p>
          <a:p>
            <a:pPr>
              <a:spcBef>
                <a:spcPct val="0"/>
              </a:spcBef>
            </a:pP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Opens 06 January 2015</a:t>
            </a:r>
          </a:p>
          <a:p>
            <a:pPr>
              <a:spcBef>
                <a:spcPct val="0"/>
              </a:spcBef>
            </a:pP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Deadline: </a:t>
            </a:r>
            <a:r>
              <a:rPr lang="en-GB" altLang="fr-FR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April 2015</a:t>
            </a:r>
          </a:p>
          <a:p>
            <a:pPr>
              <a:spcBef>
                <a:spcPct val="0"/>
              </a:spcBef>
            </a:pPr>
            <a:r>
              <a:rPr lang="en-GB" altLang="fr-FR" b="1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Budget: € 80 Million</a:t>
            </a:r>
          </a:p>
          <a:p>
            <a:pPr>
              <a:spcBef>
                <a:spcPct val="0"/>
              </a:spcBef>
            </a:pPr>
            <a:endParaRPr lang="en-GB" altLang="fr-FR" b="1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of the evaluation: </a:t>
            </a:r>
            <a:r>
              <a:rPr lang="en-GB" altLang="fr-FR" b="1" i="0" smtClean="0">
                <a:solidFill>
                  <a:srgbClr val="941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months </a:t>
            </a: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call deadline</a:t>
            </a:r>
          </a:p>
          <a:p>
            <a:pPr>
              <a:spcBef>
                <a:spcPct val="0"/>
              </a:spcBef>
            </a:pPr>
            <a:endParaRPr lang="en-GB" altLang="fr-FR" i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Signing of grant agreements: </a:t>
            </a:r>
            <a:r>
              <a:rPr lang="en-GB" altLang="fr-FR" b="1" i="0" smtClean="0">
                <a:solidFill>
                  <a:srgbClr val="941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months </a:t>
            </a:r>
            <a:r>
              <a:rPr lang="en-GB" altLang="fr-FR" i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call deadline</a:t>
            </a:r>
          </a:p>
        </p:txBody>
      </p:sp>
    </p:spTree>
    <p:extLst>
      <p:ext uri="{BB962C8B-B14F-4D97-AF65-F5344CB8AC3E}">
        <p14:creationId xmlns:p14="http://schemas.microsoft.com/office/powerpoint/2010/main" val="1256333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RISE 2014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49288" y="1247775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7C94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rgbClr val="0F5494"/>
                </a:solidFill>
                <a:cs typeface="Arial" charset="0"/>
              </a:rPr>
              <a:t>RISE 2014: </a:t>
            </a:r>
            <a:r>
              <a:rPr lang="de-DE" dirty="0" err="1" smtClean="0">
                <a:solidFill>
                  <a:srgbClr val="0F5494"/>
                </a:solidFill>
                <a:cs typeface="Arial" charset="0"/>
              </a:rPr>
              <a:t>Submitted</a:t>
            </a:r>
            <a:r>
              <a:rPr lang="de-DE" dirty="0" smtClean="0">
                <a:solidFill>
                  <a:srgbClr val="0F5494"/>
                </a:solidFill>
                <a:cs typeface="Arial" charset="0"/>
              </a:rPr>
              <a:t> &amp;  A-list </a:t>
            </a:r>
            <a:r>
              <a:rPr lang="de-DE" dirty="0" err="1" smtClean="0">
                <a:solidFill>
                  <a:srgbClr val="0F5494"/>
                </a:solidFill>
                <a:cs typeface="Arial" charset="0"/>
              </a:rPr>
              <a:t>proposals</a:t>
            </a:r>
            <a:endParaRPr lang="en-GB" dirty="0" smtClean="0">
              <a:solidFill>
                <a:srgbClr val="0F5494"/>
              </a:solidFill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8000" y="1262742"/>
          <a:ext cx="8389257" cy="539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24">
            <a:off x="6770688" y="4429125"/>
            <a:ext cx="22923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6840538" y="4899025"/>
            <a:ext cx="19335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GB" altLang="fr-FR" sz="1600" b="1" smtClean="0">
                <a:solidFill>
                  <a:srgbClr val="FF0000"/>
                </a:solidFill>
              </a:rPr>
              <a:t>The success rate of Academic and non-Academic is equal !</a:t>
            </a:r>
          </a:p>
        </p:txBody>
      </p:sp>
    </p:spTree>
    <p:extLst>
      <p:ext uri="{BB962C8B-B14F-4D97-AF65-F5344CB8AC3E}">
        <p14:creationId xmlns:p14="http://schemas.microsoft.com/office/powerpoint/2010/main" val="2652683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r>
              <a:rPr lang="en-GB" altLang="fr-FR" smtClean="0">
                <a:ea typeface="Calibri" panose="020F0502020204030204" pitchFamily="34" charset="0"/>
              </a:rPr>
              <a:t>RISE 2014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075" y="1282700"/>
            <a:ext cx="84963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7C94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400" kern="0" dirty="0" smtClean="0">
                <a:solidFill>
                  <a:srgbClr val="0F5494"/>
                </a:solidFill>
              </a:rPr>
              <a:t>RISE 2014: Submitted and A-list proposals by panel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1789113"/>
          <a:ext cx="9144000" cy="455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984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539750" y="3284984"/>
            <a:ext cx="8229600" cy="9350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IF : Individual Fellowships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62000" y="1844551"/>
            <a:ext cx="8820000" cy="4608785"/>
          </a:xfrm>
        </p:spPr>
        <p:txBody>
          <a:bodyPr anchor="ctr"/>
          <a:lstStyle/>
          <a:p>
            <a:pPr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1700" b="1" i="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Objective</a:t>
            </a:r>
            <a:endParaRPr lang="en-GB" sz="1700" b="1" i="0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to enhance the creative and innovative potential of experienced researchers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to provide opportunities to acquire new knowledge, resume a career or return to Europe 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ahoma" pitchFamily="34" charset="0"/>
                <a:ea typeface="ＭＳ Ｐゴシック" pitchFamily="34" charset="-128"/>
              </a:rPr>
              <a:t>the beneficiary shall be a participant established in EU (MS/AC) and employing the researcher during the project</a:t>
            </a:r>
            <a:endParaRPr lang="en-GB" sz="1800" dirty="0">
              <a:latin typeface="Tahoma" pitchFamily="34" charset="0"/>
              <a:ea typeface="ＭＳ Ｐゴシック" pitchFamily="34" charset="-128"/>
            </a:endParaRP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700" b="1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Scope 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Trans-national fellowships awarded to the best or most promising researchers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European Fellowships (12-24 months) or Global Fellowships (12-24 months + mandatory return phase of 12 months)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Career Restart Panel and Reintegration Panel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Secondments, notably in the non-academic sector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700" b="1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Expected Impact  </a:t>
            </a:r>
          </a:p>
          <a:p>
            <a:pPr marL="814388" lvl="3" indent="-357188" defTabSz="449263">
              <a:spcBef>
                <a:spcPct val="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dirty="0">
                <a:latin typeface="Tahoma" pitchFamily="34" charset="0"/>
                <a:ea typeface="ＭＳ Ｐゴシック" pitchFamily="34" charset="-128"/>
              </a:rPr>
              <a:t>to release the full potential of researchers and development of their careers in both the academic and non-academic sectors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51520" y="1844823"/>
            <a:ext cx="8435280" cy="2232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224136"/>
          </a:xfrm>
          <a:solidFill>
            <a:srgbClr val="FFFEBA"/>
          </a:solidFill>
          <a:ln w="28575">
            <a:solidFill>
              <a:srgbClr val="0F5494"/>
            </a:solidFill>
          </a:ln>
        </p:spPr>
        <p:txBody>
          <a:bodyPr/>
          <a:lstStyle/>
          <a:p>
            <a:r>
              <a:rPr lang="fr-FR" sz="2000" dirty="0" smtClean="0"/>
              <a:t>One (</a:t>
            </a:r>
            <a:r>
              <a:rPr lang="fr-FR" sz="2000" dirty="0" err="1" smtClean="0"/>
              <a:t>experienced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researcher</a:t>
            </a:r>
            <a:r>
              <a:rPr lang="fr-FR" sz="2000" dirty="0" smtClean="0"/>
              <a:t>) </a:t>
            </a:r>
            <a:r>
              <a:rPr lang="fr-FR" sz="2000" dirty="0" err="1" smtClean="0"/>
              <a:t>applies</a:t>
            </a:r>
            <a:r>
              <a:rPr lang="fr-FR" sz="2000" dirty="0" smtClean="0"/>
              <a:t> </a:t>
            </a:r>
            <a:r>
              <a:rPr lang="fr-FR" sz="2000" dirty="0" err="1" smtClean="0"/>
              <a:t>jointly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one host institution </a:t>
            </a:r>
            <a:r>
              <a:rPr lang="fr-FR" sz="2000" dirty="0" err="1" smtClean="0"/>
              <a:t>located</a:t>
            </a:r>
            <a:r>
              <a:rPr lang="fr-FR" sz="2000" dirty="0" smtClean="0"/>
              <a:t> in a MS or AC for a </a:t>
            </a:r>
            <a:r>
              <a:rPr lang="fr-FR" sz="2000" dirty="0" err="1" smtClean="0"/>
              <a:t>reserach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last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12 and 24 </a:t>
            </a:r>
            <a:r>
              <a:rPr lang="fr-FR" sz="2000" dirty="0" err="1" smtClean="0"/>
              <a:t>months</a:t>
            </a:r>
            <a:r>
              <a:rPr lang="fr-FR" sz="2000" dirty="0" smtClean="0"/>
              <a:t>  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European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(EF)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4" y="3222000"/>
            <a:ext cx="7187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1268760"/>
            <a:ext cx="794226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6" y="2069851"/>
            <a:ext cx="871418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451622" y="116632"/>
            <a:ext cx="269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7C943"/>
                </a:solidFill>
              </a:rPr>
              <a:t>European</a:t>
            </a:r>
            <a:r>
              <a:rPr lang="fr-FR" b="1" dirty="0">
                <a:solidFill>
                  <a:srgbClr val="F7C943"/>
                </a:solidFill>
              </a:rPr>
              <a:t>  </a:t>
            </a:r>
            <a:r>
              <a:rPr lang="fr-FR" b="1" dirty="0" err="1">
                <a:solidFill>
                  <a:srgbClr val="F7C943"/>
                </a:solidFill>
              </a:rPr>
              <a:t>Fellowships</a:t>
            </a:r>
            <a:r>
              <a:rPr lang="fr-FR" b="1" dirty="0">
                <a:solidFill>
                  <a:srgbClr val="F7C943"/>
                </a:solidFill>
              </a:rPr>
              <a:t> (EF)</a:t>
            </a:r>
          </a:p>
        </p:txBody>
      </p:sp>
    </p:spTree>
    <p:extLst>
      <p:ext uri="{BB962C8B-B14F-4D97-AF65-F5344CB8AC3E}">
        <p14:creationId xmlns:p14="http://schemas.microsoft.com/office/powerpoint/2010/main" val="3298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46078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Standard</a:t>
            </a:r>
          </a:p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European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</a:p>
          <a:p>
            <a:pPr algn="ctr"/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0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5" y="1772816"/>
            <a:ext cx="80200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67613"/>
            <a:ext cx="29523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 err="1" smtClean="0">
                <a:solidFill>
                  <a:srgbClr val="F7C943"/>
                </a:solidFill>
                <a:latin typeface="+mn-lt"/>
              </a:rPr>
              <a:t>Career</a:t>
            </a:r>
            <a:endParaRPr lang="fr-FR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1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72816"/>
            <a:ext cx="7810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Reintegration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3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772816"/>
            <a:ext cx="81438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Project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5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41679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Secondments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6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64132" y="4365104"/>
            <a:ext cx="8435280" cy="2232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Global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0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8" y="1772816"/>
            <a:ext cx="781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0" y="3096791"/>
            <a:ext cx="7610420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Global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8" y="1916832"/>
            <a:ext cx="7924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Global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IF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Budget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1988840"/>
            <a:ext cx="79533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Content Placeholder 2"/>
          <p:cNvSpPr>
            <a:spLocks noGrp="1"/>
          </p:cNvSpPr>
          <p:nvPr>
            <p:ph idx="4294967295"/>
          </p:nvPr>
        </p:nvSpPr>
        <p:spPr>
          <a:xfrm>
            <a:off x="162000" y="1844824"/>
            <a:ext cx="8820000" cy="4752528"/>
          </a:xfrm>
        </p:spPr>
        <p:txBody>
          <a:bodyPr anchor="ctr"/>
          <a:lstStyle/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2000" dirty="0">
                <a:solidFill>
                  <a:srgbClr val="0F5494"/>
                </a:solidFill>
                <a:latin typeface="+mn-lt"/>
                <a:cs typeface="Arial" pitchFamily="34" charset="0"/>
              </a:rPr>
              <a:t>At the time of the relevant deadline for submission of proposals (IF), or recruitment by the host </a:t>
            </a:r>
            <a:r>
              <a:rPr lang="en-US" sz="2000" dirty="0" err="1">
                <a:solidFill>
                  <a:srgbClr val="0F5494"/>
                </a:solidFill>
                <a:latin typeface="+mn-lt"/>
                <a:cs typeface="Arial" pitchFamily="34" charset="0"/>
              </a:rPr>
              <a:t>organisation</a:t>
            </a:r>
            <a:r>
              <a:rPr lang="en-US" sz="2000" dirty="0">
                <a:solidFill>
                  <a:srgbClr val="0F5494"/>
                </a:solidFill>
                <a:latin typeface="+mn-lt"/>
                <a:cs typeface="Arial" pitchFamily="34" charset="0"/>
              </a:rPr>
              <a:t> (ITN), researchers shall not have resided or carried out their main activity in the country of their host </a:t>
            </a:r>
            <a:r>
              <a:rPr lang="en-US" sz="2000" dirty="0" err="1">
                <a:solidFill>
                  <a:srgbClr val="0F5494"/>
                </a:solidFill>
                <a:latin typeface="+mn-lt"/>
                <a:cs typeface="Arial" pitchFamily="34" charset="0"/>
              </a:rPr>
              <a:t>organisation</a:t>
            </a:r>
            <a:r>
              <a:rPr lang="en-US" sz="2000" dirty="0">
                <a:solidFill>
                  <a:srgbClr val="0F5494"/>
                </a:solidFill>
                <a:latin typeface="+mn-lt"/>
                <a:cs typeface="Arial" pitchFamily="34" charset="0"/>
              </a:rPr>
              <a:t> for more than 12 months in the 3 years immediately prior to the reference date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endParaRPr lang="en-US" sz="2000" dirty="0">
              <a:solidFill>
                <a:srgbClr val="0F5494"/>
              </a:solidFill>
              <a:latin typeface="+mn-lt"/>
              <a:cs typeface="Arial" pitchFamily="34" charset="0"/>
            </a:endParaRP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2000" dirty="0">
                <a:solidFill>
                  <a:srgbClr val="0F5494"/>
                </a:solidFill>
                <a:latin typeface="+mn-lt"/>
                <a:cs typeface="Arial" pitchFamily="34" charset="0"/>
              </a:rPr>
              <a:t>Compulsory national service and/or short stays such as holidays are not taken into account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endParaRPr lang="en-US" sz="2000" dirty="0">
              <a:solidFill>
                <a:srgbClr val="0F5494"/>
              </a:solidFill>
              <a:latin typeface="+mn-lt"/>
              <a:cs typeface="Arial" pitchFamily="34" charset="0"/>
            </a:endParaRP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2000" dirty="0">
                <a:solidFill>
                  <a:srgbClr val="0F5494"/>
                </a:solidFill>
                <a:latin typeface="+mn-lt"/>
                <a:cs typeface="Arial" pitchFamily="34" charset="0"/>
              </a:rPr>
              <a:t>Career Restart Panel and the Reintegration Panel in IF: researchers shall not have resided or carried out their main activity in the country of their host </a:t>
            </a:r>
            <a:r>
              <a:rPr lang="en-US" sz="2000" dirty="0" err="1">
                <a:solidFill>
                  <a:srgbClr val="0F5494"/>
                </a:solidFill>
                <a:latin typeface="+mn-lt"/>
                <a:cs typeface="Arial" pitchFamily="34" charset="0"/>
              </a:rPr>
              <a:t>organisation</a:t>
            </a:r>
            <a:r>
              <a:rPr lang="en-US" sz="2000" dirty="0">
                <a:solidFill>
                  <a:srgbClr val="0F5494"/>
                </a:solidFill>
                <a:latin typeface="+mn-lt"/>
                <a:cs typeface="Arial" pitchFamily="34" charset="0"/>
              </a:rPr>
              <a:t> for more than 3 years in the 5 years immediately prior </a:t>
            </a:r>
            <a:r>
              <a:rPr lang="en-US" sz="1800" dirty="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rPr>
              <a:t>to the relevant deadline for submission of proposals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Mobility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Rules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59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873000" y="3068960"/>
            <a:ext cx="7398000" cy="1977504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2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Call 2015</a:t>
            </a:r>
            <a:endParaRPr lang="en-GB" sz="2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Publication date: 12 March 2015 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Deadline(s): 10 September 2015 at 17.00.00 Brussels time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Indicative budget: 215 M</a:t>
            </a:r>
            <a:r>
              <a:rPr lang="en-US" dirty="0" smtClean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€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dirty="0" smtClean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27 </a:t>
            </a:r>
            <a:r>
              <a:rPr lang="en-US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M€ are allocated to Global Fellowships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CALL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303885"/>
            <a:ext cx="88487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Evolution FP7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70025"/>
            <a:ext cx="8170862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IF 2014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0verview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53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692275"/>
            <a:ext cx="8569325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Country participation in 2014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EU – 28 MS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78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95450"/>
            <a:ext cx="845661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Country participation in 2014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EU – 28 MS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52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66875"/>
            <a:ext cx="844708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Country participation in 2014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EU – AC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581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24050"/>
            <a:ext cx="793908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36726"/>
            <a:ext cx="295232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Country participation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Third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countries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As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partner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organisation for GF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83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457200" y="3573016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COFUND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-10128" y="1556792"/>
            <a:ext cx="8820000" cy="4824536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1600" dirty="0" smtClean="0">
                <a:latin typeface="+mn-lt"/>
                <a:ea typeface="MS Gothic" pitchFamily="49" charset="-128"/>
              </a:rPr>
              <a:t>Objective</a:t>
            </a:r>
            <a:endParaRPr lang="en-GB" sz="1600" dirty="0" smtClean="0">
              <a:latin typeface="+mn-lt"/>
              <a:ea typeface="MS Gothic" pitchFamily="49" charset="-128"/>
            </a:endParaRP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to stimulate regional, national or international programmes to foster excellence in researchers' training, mobility and career development</a:t>
            </a:r>
          </a:p>
          <a:p>
            <a:pPr marL="0" lvl="1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343025" algn="l"/>
              </a:tabLst>
              <a:defRPr/>
            </a:pPr>
            <a:r>
              <a:rPr lang="en-GB" sz="1600" b="1" i="0" dirty="0">
                <a:latin typeface="+mn-lt"/>
                <a:ea typeface="MS Gothic" pitchFamily="49" charset="-128"/>
              </a:rPr>
              <a:t>Scope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Co-funding new or existing regional, national, and international programmes to open up to, and provide for, international, </a:t>
            </a:r>
            <a:r>
              <a:rPr lang="en-GB" sz="1800" i="0" dirty="0" err="1">
                <a:latin typeface="Calibri" pitchFamily="34" charset="0"/>
                <a:cs typeface="Calibri" pitchFamily="34" charset="0"/>
              </a:rPr>
              <a:t>intersectoral</a:t>
            </a:r>
            <a:r>
              <a:rPr lang="en-GB" sz="1800" i="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GB" sz="1800" i="0" dirty="0" err="1">
                <a:latin typeface="Calibri" pitchFamily="34" charset="0"/>
                <a:cs typeface="Calibri" pitchFamily="34" charset="0"/>
              </a:rPr>
              <a:t>interdicisplinary</a:t>
            </a:r>
            <a:r>
              <a:rPr lang="en-GB" sz="1800" i="0" dirty="0">
                <a:latin typeface="Calibri" pitchFamily="34" charset="0"/>
                <a:cs typeface="Calibri" pitchFamily="34" charset="0"/>
              </a:rPr>
              <a:t> research training, as well as transnational and cross-sector mobility of researchers at all stages of their career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Possibilities of synergies with structural funds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Doctoral Programmes (for ESR) and Fellowship Programmes (for ER)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Researchers to comply with the mobility rules of the MSCA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Minimum support for researchers: 3 months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Implemented by a sole beneficiary</a:t>
            </a:r>
          </a:p>
          <a:p>
            <a:pPr marL="0" lvl="1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343025" algn="l"/>
              </a:tabLst>
              <a:defRPr/>
            </a:pPr>
            <a:r>
              <a:rPr lang="en-GB" sz="1600" b="1" i="0" dirty="0">
                <a:latin typeface="+mn-lt"/>
                <a:ea typeface="MS Gothic" pitchFamily="49" charset="-128"/>
              </a:rPr>
              <a:t>Expected Impact 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GB" sz="1800" i="0" dirty="0">
                <a:latin typeface="Calibri" pitchFamily="34" charset="0"/>
                <a:cs typeface="Calibri" pitchFamily="34" charset="0"/>
              </a:rPr>
              <a:t>to exploit synergies between European Union actions and those at regional, national, and </a:t>
            </a:r>
            <a:r>
              <a:rPr lang="en-GB" sz="1700" i="0" dirty="0">
                <a:latin typeface="Arial" pitchFamily="34" charset="0"/>
                <a:ea typeface="MS Gothic" pitchFamily="49" charset="-128"/>
                <a:cs typeface="Arial" pitchFamily="34" charset="0"/>
              </a:rPr>
              <a:t>international level, and leverage funding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2" y="1753219"/>
            <a:ext cx="8717203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8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Content Placeholder 2"/>
          <p:cNvSpPr>
            <a:spLocks noGrp="1"/>
          </p:cNvSpPr>
          <p:nvPr>
            <p:ph idx="4294967295"/>
          </p:nvPr>
        </p:nvSpPr>
        <p:spPr>
          <a:xfrm>
            <a:off x="162000" y="1700808"/>
            <a:ext cx="8820000" cy="4962946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Early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Stage </a:t>
            </a: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Researchers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cs typeface="Arial" pitchFamily="34" charset="0"/>
              </a:rPr>
              <a:t>Shall at the time of recruitment (ITN, COFUND) or </a:t>
            </a:r>
            <a:r>
              <a:rPr lang="en-US" sz="1800" dirty="0" err="1">
                <a:solidFill>
                  <a:srgbClr val="0F5494"/>
                </a:solidFill>
                <a:latin typeface="+mn-lt"/>
                <a:cs typeface="Arial" pitchFamily="34" charset="0"/>
              </a:rPr>
              <a:t>secondment</a:t>
            </a:r>
            <a:r>
              <a:rPr lang="en-US" sz="1800" dirty="0">
                <a:solidFill>
                  <a:srgbClr val="0F5494"/>
                </a:solidFill>
                <a:latin typeface="+mn-lt"/>
                <a:cs typeface="Arial" pitchFamily="34" charset="0"/>
              </a:rPr>
              <a:t> (RISE), be in the first four years (full-time equivalent) of their research careers and have not yet been awarded a doctoral degree</a:t>
            </a:r>
          </a:p>
          <a:p>
            <a:pPr marL="457200" lvl="3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Experienced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</a:t>
            </a: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Researchers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cs typeface="Arial" pitchFamily="34" charset="0"/>
              </a:rPr>
              <a:t>Shall, at the time of the relevant deadline for submission of proposals (IF), recruitment (COFUND) or </a:t>
            </a:r>
            <a:r>
              <a:rPr lang="en-US" sz="1800" dirty="0" err="1">
                <a:solidFill>
                  <a:srgbClr val="0F5494"/>
                </a:solidFill>
                <a:latin typeface="+mn-lt"/>
                <a:cs typeface="Arial" pitchFamily="34" charset="0"/>
              </a:rPr>
              <a:t>secondment</a:t>
            </a:r>
            <a:r>
              <a:rPr lang="en-US" sz="1800" dirty="0">
                <a:solidFill>
                  <a:srgbClr val="0F5494"/>
                </a:solidFill>
                <a:latin typeface="+mn-lt"/>
                <a:cs typeface="Arial" pitchFamily="34" charset="0"/>
              </a:rPr>
              <a:t> (RISE), be in possession of a doctoral degree or have at least four years of full-time equivalent research experience</a:t>
            </a:r>
          </a:p>
          <a:p>
            <a:pPr marL="457200" lvl="3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Nationality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, </a:t>
            </a: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residence</a:t>
            </a:r>
            <a:endParaRPr lang="en-GB" sz="17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cs typeface="Arial" pitchFamily="34" charset="0"/>
              </a:rPr>
              <a:t>Global fellowships and Reintegration panel in IF are open to nationals or long-term residents of EU Member States and Associated Countries. </a:t>
            </a:r>
          </a:p>
          <a:p>
            <a:pPr marL="342900" lvl="2" indent="-342900" defTabSz="449263">
              <a:spcBef>
                <a:spcPct val="0"/>
              </a:spcBef>
              <a:spcAft>
                <a:spcPct val="30000"/>
              </a:spcAft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+mn-lt"/>
                <a:cs typeface="Arial" pitchFamily="34" charset="0"/>
              </a:rPr>
              <a:t>Long-term residence means a period of full-time research activity of at least 5 consecutive years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Researchers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68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Content Placeholder 2"/>
          <p:cNvSpPr>
            <a:spLocks noGrp="1"/>
          </p:cNvSpPr>
          <p:nvPr>
            <p:ph idx="4294967295"/>
          </p:nvPr>
        </p:nvSpPr>
        <p:spPr>
          <a:xfrm>
            <a:off x="162000" y="1816248"/>
            <a:ext cx="8820000" cy="4752529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Doctoral Programmes</a:t>
            </a:r>
            <a:endParaRPr lang="en-GB" sz="17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Training follows the EU Principles on Innovative Doctoral Training.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Collaboration with a wider set of partners, including from the non-academic sector, which may provide hosting or </a:t>
            </a:r>
            <a:r>
              <a:rPr lang="en-US" sz="1800" dirty="0" err="1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secondment</a:t>
            </a: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 opportunities or training</a:t>
            </a: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Fellowships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Programmes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Regular selection rounds following fixed deadlines or regular cut-off dates allowing a fair competition between applying researchers.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The selections should be based on open, widely advertised competition, with transparent international peer review and selection of candidates on merits.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Mobility types may be similar to the ones supported under Marie Skłodowska-Curie.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Limitations regarding the researchers' origin and destination should be avoided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Proposed </a:t>
            </a:r>
            <a:r>
              <a:rPr lang="en-US" sz="1800" dirty="0" err="1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 are encouraged to cover all research disciplines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44866"/>
              </p:ext>
            </p:extLst>
          </p:nvPr>
        </p:nvGraphicFramePr>
        <p:xfrm>
          <a:off x="143507" y="2132856"/>
          <a:ext cx="8856987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627"/>
                <a:gridCol w="2515684"/>
                <a:gridCol w="1800200"/>
                <a:gridCol w="3108476"/>
              </a:tblGrid>
              <a:tr h="1315872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Marie Skłodowska Curie Actions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Research</a:t>
                      </a:r>
                      <a:r>
                        <a:rPr lang="fr-FR" dirty="0" smtClean="0"/>
                        <a:t> unit </a:t>
                      </a:r>
                      <a:r>
                        <a:rPr lang="fr-FR" dirty="0" err="1" smtClean="0"/>
                        <a:t>cost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[</a:t>
                      </a:r>
                      <a:r>
                        <a:rPr lang="fr-FR" dirty="0" err="1" smtClean="0"/>
                        <a:t>person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month</a:t>
                      </a:r>
                      <a:r>
                        <a:rPr lang="fr-FR" dirty="0" smtClean="0"/>
                        <a:t>]***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Institutional unit cost</a:t>
                      </a:r>
                    </a:p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861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COFUND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Early-stage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researchers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3 710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650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861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Experienced researchers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5 250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1" y="4869160"/>
            <a:ext cx="8476059" cy="10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4221088"/>
            <a:ext cx="8856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tx1"/>
                </a:solidFill>
                <a:latin typeface="+mn-lt"/>
              </a:rPr>
              <a:t>*** These unit costs will be subject to a co-funding rate of 50%</a:t>
            </a:r>
            <a:endParaRPr lang="en-US" sz="11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Content Placeholder 2"/>
          <p:cNvSpPr>
            <a:spLocks noGrp="1"/>
          </p:cNvSpPr>
          <p:nvPr>
            <p:ph idx="4294967295"/>
          </p:nvPr>
        </p:nvSpPr>
        <p:spPr>
          <a:xfrm>
            <a:off x="162000" y="2132856"/>
            <a:ext cx="8820000" cy="3705572"/>
          </a:xfrm>
        </p:spPr>
        <p:txBody>
          <a:bodyPr anchor="ctr"/>
          <a:lstStyle/>
          <a:p>
            <a:pPr marL="0" indent="0" algn="just" defTabSz="44926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Call 2015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Publication date: 14 April 2015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Deadline(s): 01 October 2015 at 17.00.00 Brussels time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Indicative budget: 80 M€: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30 M€ are allocated to Doctoral </a:t>
            </a:r>
            <a:r>
              <a:rPr lang="en-US" sz="1800" dirty="0" err="1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Contribution has maximum overall of 10 M€  to a single applicant 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Duration: 36 to 60 months. This duration includes also the time that is needed to select or recruit the researchers</a:t>
            </a:r>
          </a:p>
          <a:p>
            <a:pPr marL="795338" lvl="1" indent="-342900" defTabSz="449263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343025" algn="l"/>
              </a:tabLst>
              <a:defRPr/>
            </a:pPr>
            <a:r>
              <a:rPr lang="en-US" sz="1800" dirty="0">
                <a:solidFill>
                  <a:srgbClr val="0F5494"/>
                </a:solidFill>
                <a:latin typeface="Calibri" pitchFamily="34" charset="0"/>
                <a:cs typeface="Calibri" pitchFamily="34" charset="0"/>
              </a:rPr>
              <a:t>Participants having benefited from COFUND under previous calls will explain how the latest proposal relates to and goes beyond the earlier grant and provide evidence for its quality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2" y="2565248"/>
            <a:ext cx="8825377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EU Contributions /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Amounts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916832"/>
            <a:ext cx="71723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Country Correction Coefficients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 bwMode="auto">
          <a:xfrm>
            <a:off x="723900" y="2019300"/>
            <a:ext cx="8153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fr-BE" sz="6000" kern="0" dirty="0" smtClean="0">
              <a:solidFill>
                <a:srgbClr val="84095B"/>
              </a:solidFill>
            </a:endParaRPr>
          </a:p>
          <a:p>
            <a:pPr algn="ctr">
              <a:defRPr/>
            </a:pPr>
            <a:endParaRPr lang="fr-BE" sz="2800" dirty="0" smtClean="0">
              <a:solidFill>
                <a:srgbClr val="C00000"/>
              </a:solidFill>
              <a:latin typeface="Verdana" pitchFamily="34" charset="0"/>
              <a:ea typeface="MS Gothic" pitchFamily="49" charset="-128"/>
              <a:cs typeface="+mn-cs"/>
            </a:endParaRPr>
          </a:p>
          <a:p>
            <a:pPr algn="ctr">
              <a:defRPr/>
            </a:pPr>
            <a:endParaRPr lang="fr-BE" sz="2800" dirty="0">
              <a:solidFill>
                <a:srgbClr val="C00000"/>
              </a:solidFill>
              <a:latin typeface="Verdana" pitchFamily="34" charset="0"/>
              <a:ea typeface="MS Gothic" pitchFamily="49" charset="-128"/>
              <a:cs typeface="+mn-cs"/>
            </a:endParaRPr>
          </a:p>
          <a:p>
            <a:pPr algn="ctr">
              <a:defRPr/>
            </a:pPr>
            <a:r>
              <a:rPr lang="fr-BE" sz="2800" dirty="0" err="1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n-cs"/>
              </a:rPr>
              <a:t>Submission</a:t>
            </a:r>
            <a:r>
              <a:rPr lang="fr-BE" sz="280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n-cs"/>
              </a:rPr>
              <a:t> </a:t>
            </a:r>
            <a:r>
              <a:rPr lang="fr-BE" sz="28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n-cs"/>
              </a:rPr>
              <a:t>of the </a:t>
            </a:r>
            <a:r>
              <a:rPr lang="fr-BE" sz="2800" dirty="0" err="1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n-cs"/>
              </a:rPr>
              <a:t>proposal</a:t>
            </a:r>
            <a:r>
              <a:rPr lang="fr-BE" sz="2800" dirty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n-cs"/>
              </a:rPr>
              <a:t> </a:t>
            </a:r>
            <a:r>
              <a:rPr lang="fr-BE" sz="6000" kern="0" dirty="0" smtClean="0">
                <a:solidFill>
                  <a:srgbClr val="84095B"/>
                </a:solidFill>
              </a:rPr>
              <a:t/>
            </a:r>
            <a:br>
              <a:rPr lang="fr-BE" sz="6000" kern="0" dirty="0" smtClean="0">
                <a:solidFill>
                  <a:srgbClr val="84095B"/>
                </a:solidFill>
              </a:rPr>
            </a:br>
            <a:endParaRPr lang="fr-BE" sz="6000" kern="0" dirty="0" smtClean="0">
              <a:solidFill>
                <a:srgbClr val="840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36704" cy="479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Participant portal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Participant portal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61" y="1806724"/>
            <a:ext cx="58700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1763688" y="2876178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084215" y="3520058"/>
            <a:ext cx="1583035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7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956050" cy="944563"/>
          </a:xfrm>
        </p:spPr>
        <p:txBody>
          <a:bodyPr/>
          <a:lstStyle/>
          <a:p>
            <a:pPr algn="l"/>
            <a:endParaRPr lang="en-GB" altLang="fr-FR" dirty="0" smtClean="0">
              <a:ea typeface="Calibri" panose="020F0502020204030204" pitchFamily="34" charset="0"/>
            </a:endParaRP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147638" y="1930400"/>
            <a:ext cx="8850312" cy="4173538"/>
          </a:xfrm>
        </p:spPr>
        <p:txBody>
          <a:bodyPr/>
          <a:lstStyle/>
          <a:p>
            <a:pPr algn="ctr"/>
            <a:endParaRPr lang="en-GB" altLang="fr-FR" sz="280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fr-FR" sz="280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fr-FR" sz="280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GB" sz="2800" b="1" i="0" kern="1200" dirty="0" smtClean="0">
                <a:solidFill>
                  <a:srgbClr val="C00000"/>
                </a:solidFill>
                <a:latin typeface="Verdana" pitchFamily="34" charset="0"/>
                <a:ea typeface="MS Gothic" pitchFamily="49" charset="-128"/>
                <a:cs typeface="+mj-cs"/>
              </a:rPr>
              <a:t>RECOMMANDATIONS</a:t>
            </a:r>
            <a:endParaRPr lang="en-GB" altLang="fr-FR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62025"/>
            <a:ext cx="1517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ce-eac-neg-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2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55613" y="2222500"/>
            <a:ext cx="79295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defTabSz="457200">
              <a:spcAft>
                <a:spcPts val="600"/>
              </a:spcAft>
              <a:buClr>
                <a:srgbClr val="CC0066"/>
              </a:buClr>
              <a:defRPr/>
            </a:pPr>
            <a:endParaRPr lang="fr-BE" sz="2000" dirty="0">
              <a:solidFill>
                <a:srgbClr val="004386"/>
              </a:solidFill>
              <a:cs typeface="Arial" charset="0"/>
            </a:endParaRPr>
          </a:p>
          <a:p>
            <a:pPr marL="342900" indent="-342900" defTabSz="457200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>
                <a:cs typeface="Arial" charset="0"/>
              </a:rPr>
              <a:t>Relevant documents </a:t>
            </a:r>
            <a:r>
              <a:rPr lang="fr-BE" sz="2000" dirty="0" err="1">
                <a:cs typeface="Arial" charset="0"/>
              </a:rPr>
              <a:t>available</a:t>
            </a:r>
            <a:r>
              <a:rPr lang="fr-BE" sz="2000" dirty="0">
                <a:cs typeface="Arial" charset="0"/>
              </a:rPr>
              <a:t> on the call page and </a:t>
            </a:r>
            <a:r>
              <a:rPr lang="fr-BE" sz="2000" dirty="0" err="1">
                <a:cs typeface="Arial" charset="0"/>
              </a:rPr>
              <a:t>under</a:t>
            </a:r>
            <a:r>
              <a:rPr lang="fr-BE" sz="2000" dirty="0">
                <a:cs typeface="Arial" charset="0"/>
              </a:rPr>
              <a:t> "Reference documents" (Participant Portal)</a:t>
            </a:r>
          </a:p>
          <a:p>
            <a:pPr marL="342900" indent="-342900" defTabSz="457200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endParaRPr lang="en-GB" sz="2000" dirty="0">
              <a:cs typeface="Arial" charset="0"/>
            </a:endParaRPr>
          </a:p>
          <a:p>
            <a:pPr marL="800100" lvl="1" indent="-342900" defTabSz="457200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cs typeface="Arial" charset="0"/>
              </a:rPr>
              <a:t>MSCA Work Programme (version 2014-2015)</a:t>
            </a:r>
          </a:p>
          <a:p>
            <a:pPr marL="800100" lvl="1" indent="-342900" defTabSz="457200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cs typeface="Arial" charset="0"/>
              </a:rPr>
              <a:t>Specific Guide for Applicants for </a:t>
            </a:r>
            <a:r>
              <a:rPr lang="en-GB" sz="2000" dirty="0" smtClean="0">
                <a:cs typeface="Arial" charset="0"/>
              </a:rPr>
              <a:t>related instrument (ITN, IF, RISE, COFUND,….</a:t>
            </a:r>
          </a:p>
          <a:p>
            <a:pPr marL="800100" lvl="1" indent="-342900" defTabSz="457200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endParaRPr lang="en-GB" sz="2000" dirty="0">
              <a:cs typeface="Arial" charset="0"/>
            </a:endParaRPr>
          </a:p>
          <a:p>
            <a:pPr lvl="1" algn="ctr" defTabSz="457200">
              <a:spcAft>
                <a:spcPts val="600"/>
              </a:spcAft>
              <a:buClr>
                <a:srgbClr val="0F5494"/>
              </a:buClr>
              <a:defRPr/>
            </a:pP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E.g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for ITN </a:t>
            </a:r>
            <a:endParaRPr lang="en-GB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defTabSz="457200">
              <a:spcAft>
                <a:spcPts val="600"/>
              </a:spcAft>
              <a:buClr>
                <a:srgbClr val="0F5494"/>
              </a:buClr>
              <a:defRPr/>
            </a:pPr>
            <a:r>
              <a:rPr lang="en-GB" sz="2000" dirty="0" smtClean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://ec.europa.eu/research/participants/portal/desktop/en/opportunities/h2020/calls/h2020-msca-itn-2015.html</a:t>
            </a: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457200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7188" y="1892159"/>
            <a:ext cx="8707437" cy="62865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defTabSz="457200">
              <a:defRPr/>
            </a:pP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From</a:t>
            </a:r>
            <a:r>
              <a:rPr lang="fr-BE" sz="2400" dirty="0" smtClean="0"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policy</a:t>
            </a:r>
            <a:r>
              <a:rPr lang="fr-BE" sz="2400" dirty="0" smtClean="0">
                <a:ea typeface="ＭＳ Ｐゴシック" pitchFamily="34" charset="-128"/>
                <a:cs typeface="Arial" panose="020B0604020202020204" pitchFamily="34" charset="0"/>
              </a:rPr>
              <a:t> objectives to a </a:t>
            </a: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concrete</a:t>
            </a:r>
            <a:r>
              <a:rPr lang="fr-BE" sz="2400" dirty="0" smtClean="0"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ea typeface="ＭＳ Ｐゴシック" pitchFamily="34" charset="-128"/>
                <a:cs typeface="Arial" panose="020B0604020202020204" pitchFamily="34" charset="0"/>
              </a:rPr>
              <a:t>proposal</a:t>
            </a:r>
            <a:endParaRPr lang="en-GB" sz="2400" dirty="0" smtClean="0"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59922776-9142-42a6-8077-3ac350d1f0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7CF9186971E1864AB1F5EF2375F1B3CD" ma:contentTypeVersion="2" ma:contentTypeDescription="Crée un document." ma:contentTypeScope="" ma:versionID="6972588c89babece0a9dc7264de4a54c">
  <xsd:schema xmlns:xsd="http://www.w3.org/2001/XMLSchema" xmlns:xs="http://www.w3.org/2001/XMLSchema" xmlns:p="http://schemas.microsoft.com/office/2006/metadata/properties" xmlns:ns2="59922776-9142-42a6-8077-3ac350d1f001" targetNamespace="http://schemas.microsoft.com/office/2006/metadata/properties" ma:root="true" ma:fieldsID="66ed1023fcaeb8454e47dd234973186d" ns2:_="">
    <xsd:import namespace="59922776-9142-42a6-8077-3ac350d1f001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22776-9142-42a6-8077-3ac350d1f00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F48E44-BEA3-4351-AAB0-A637C9EDDDE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9922776-9142-42a6-8077-3ac350d1f001"/>
  </ds:schemaRefs>
</ds:datastoreItem>
</file>

<file path=customXml/itemProps2.xml><?xml version="1.0" encoding="utf-8"?>
<ds:datastoreItem xmlns:ds="http://schemas.openxmlformats.org/officeDocument/2006/customXml" ds:itemID="{47580D04-D4D7-4C2F-B714-F820BC13B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22776-9142-42a6-8077-3ac350d1f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2B774D-C486-4A34-8998-C730822111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4229</TotalTime>
  <Words>4075</Words>
  <Application>Microsoft Office PowerPoint</Application>
  <PresentationFormat>Affichage à l'écran (4:3)</PresentationFormat>
  <Paragraphs>869</Paragraphs>
  <Slides>120</Slides>
  <Notes>44</Notes>
  <HiddenSlides>0</HiddenSlides>
  <MMClips>0</MMClips>
  <ScaleCrop>false</ScaleCrop>
  <HeadingPairs>
    <vt:vector size="4" baseType="variant">
      <vt:variant>
        <vt:lpstr>Thème</vt:lpstr>
      </vt:variant>
      <vt:variant>
        <vt:i4>18</vt:i4>
      </vt:variant>
      <vt:variant>
        <vt:lpstr>Titres des diapositives</vt:lpstr>
      </vt:variant>
      <vt:variant>
        <vt:i4>120</vt:i4>
      </vt:variant>
    </vt:vector>
  </HeadingPairs>
  <TitlesOfParts>
    <vt:vector size="138" baseType="lpstr">
      <vt:lpstr>1_Office Theme</vt:lpstr>
      <vt:lpstr>Custom Design</vt:lpstr>
      <vt:lpstr>2_Slide_Master</vt:lpstr>
      <vt:lpstr>8_Slide_Master</vt:lpstr>
      <vt:lpstr>9_Slide_Master</vt:lpstr>
      <vt:lpstr>10_Slide_Master</vt:lpstr>
      <vt:lpstr>11_Slide_Master</vt:lpstr>
      <vt:lpstr>12_Slide_Master</vt:lpstr>
      <vt:lpstr>13_Slide_Master</vt:lpstr>
      <vt:lpstr>14_Slide_Master</vt:lpstr>
      <vt:lpstr>15_Slide_Master</vt:lpstr>
      <vt:lpstr>16_Slide_Master</vt:lpstr>
      <vt:lpstr>17_Slide_Master</vt:lpstr>
      <vt:lpstr>18_Slide_Master</vt:lpstr>
      <vt:lpstr>Slide_Master</vt:lpstr>
      <vt:lpstr>1_Slide_Master</vt:lpstr>
      <vt:lpstr>2_Office Theme</vt:lpstr>
      <vt:lpstr>19_Slide_Master</vt:lpstr>
      <vt:lpstr>Horizon 2020  Marie Skłodowska-Curie Actions</vt:lpstr>
      <vt:lpstr>Présentation PowerPoint</vt:lpstr>
      <vt:lpstr>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ITN : Innovative Training Networks</vt:lpstr>
      <vt:lpstr>Présentation PowerPoint</vt:lpstr>
      <vt:lpstr>Présentation PowerPoint</vt:lpstr>
      <vt:lpstr>Présentation PowerPoint</vt:lpstr>
      <vt:lpstr>Présentation PowerPoint</vt:lpstr>
      <vt:lpstr>ITN typical activities</vt:lpstr>
      <vt:lpstr>Présentation PowerPoint</vt:lpstr>
      <vt:lpstr>Which roles?</vt:lpstr>
      <vt:lpstr>Présentation PowerPoint</vt:lpstr>
      <vt:lpstr>Présentation PowerPoint</vt:lpstr>
      <vt:lpstr>Eligibility rules?</vt:lpstr>
      <vt:lpstr>Funding for IO/TC beneficiaries?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ITN 2014: submitted and A-list proposals</vt:lpstr>
      <vt:lpstr>ITN 2014: eligible and A-list proposals by panel</vt:lpstr>
      <vt:lpstr>Présentation PowerPoint</vt:lpstr>
      <vt:lpstr>Présentation PowerPoint</vt:lpstr>
      <vt:lpstr>   ITN 2014: European Joint Doctorate Programmes  in Europe</vt:lpstr>
      <vt:lpstr>Présentation PowerPoint</vt:lpstr>
      <vt:lpstr> Scope: RISE</vt:lpstr>
      <vt:lpstr>General Aspects</vt:lpstr>
      <vt:lpstr>Project Main Aspects</vt:lpstr>
      <vt:lpstr>Participants in RISE</vt:lpstr>
      <vt:lpstr>Sectors</vt:lpstr>
      <vt:lpstr>Staff Members</vt:lpstr>
      <vt:lpstr>Minimum Eligibility Conditions</vt:lpstr>
      <vt:lpstr>Eligible Secondments 1</vt:lpstr>
      <vt:lpstr>Eligible Secondments 2</vt:lpstr>
      <vt:lpstr>Secondments</vt:lpstr>
      <vt:lpstr>Countries Eligible For EU Funding</vt:lpstr>
      <vt:lpstr>Countries Not Eligible  For EU Funding</vt:lpstr>
      <vt:lpstr>EU Contribution</vt:lpstr>
      <vt:lpstr>Evaluation</vt:lpstr>
      <vt:lpstr>Selection Criteria</vt:lpstr>
      <vt:lpstr>Proposal Part A</vt:lpstr>
      <vt:lpstr>Proposal Part B</vt:lpstr>
      <vt:lpstr>Next RISE Call</vt:lpstr>
      <vt:lpstr>RISE 2014</vt:lpstr>
      <vt:lpstr>RISE 2014</vt:lpstr>
      <vt:lpstr>IF : Individual Fellowships</vt:lpstr>
      <vt:lpstr>Présentation PowerPoint</vt:lpstr>
      <vt:lpstr>Présentation PowerPoint</vt:lpstr>
      <vt:lpstr>One (experienced researcher) applies jointly with one host institution located in a MS or AC for a reserach project that can last between 12 and 24 months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COFUND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Overview of evaluation criteria</vt:lpstr>
      <vt:lpstr> EXCELLENCE</vt:lpstr>
      <vt:lpstr> IMPACT</vt:lpstr>
      <vt:lpstr>IMPLEMENTATION</vt:lpstr>
      <vt:lpstr>Interpretation of scores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The DO’s of proposal submission</vt:lpstr>
      <vt:lpstr>Présentation PowerPoint</vt:lpstr>
      <vt:lpstr>Présentation PowerPoint</vt:lpstr>
      <vt:lpstr>Présentation PowerPoint</vt:lpstr>
      <vt:lpstr>Présentation PowerPoint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AMSC 2014</dc:title>
  <dc:creator>lenain</dc:creator>
  <cp:lastModifiedBy>profil</cp:lastModifiedBy>
  <cp:revision>387</cp:revision>
  <cp:lastPrinted>2014-10-20T06:37:14Z</cp:lastPrinted>
  <dcterms:created xsi:type="dcterms:W3CDTF">2011-12-20T08:37:33Z</dcterms:created>
  <dcterms:modified xsi:type="dcterms:W3CDTF">2014-11-19T14:17:29Z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0x010100873AB55E0CC5DA459F57F5A42893F46A005A087D358B12CA4E82A8A8BA9B8A8CF200D3544DBFAD4F664AA25DF68E6D1F0A9E00689F2856DFEDCE40890FDCED81A7DFC9007CF9186971E1864AB1F5EF2375F1B3CD</vt:lpwstr>
  </property>
</Properties>
</file>