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42.xml" ContentType="application/vnd.openxmlformats-officedocument.presentationml.notesSlide+xml"/>
  <Override PartName="/ppt/diagrams/colors9.xml" ContentType="application/vnd.openxmlformats-officedocument.drawingml.diagramColors+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diagrams/layout8.xml" ContentType="application/vnd.openxmlformats-officedocument.drawingml.diagramLayou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4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80" r:id="rId1"/>
  </p:sldMasterIdLst>
  <p:notesMasterIdLst>
    <p:notesMasterId r:id="rId60"/>
  </p:notesMasterIdLst>
  <p:handoutMasterIdLst>
    <p:handoutMasterId r:id="rId61"/>
  </p:handoutMasterIdLst>
  <p:sldIdLst>
    <p:sldId id="530" r:id="rId2"/>
    <p:sldId id="649" r:id="rId3"/>
    <p:sldId id="609" r:id="rId4"/>
    <p:sldId id="647" r:id="rId5"/>
    <p:sldId id="610" r:id="rId6"/>
    <p:sldId id="720" r:id="rId7"/>
    <p:sldId id="708" r:id="rId8"/>
    <p:sldId id="709" r:id="rId9"/>
    <p:sldId id="613" r:id="rId10"/>
    <p:sldId id="614" r:id="rId11"/>
    <p:sldId id="615" r:id="rId12"/>
    <p:sldId id="616" r:id="rId13"/>
    <p:sldId id="617" r:id="rId14"/>
    <p:sldId id="646" r:id="rId15"/>
    <p:sldId id="668" r:id="rId16"/>
    <p:sldId id="648" r:id="rId17"/>
    <p:sldId id="650" r:id="rId18"/>
    <p:sldId id="651" r:id="rId19"/>
    <p:sldId id="656" r:id="rId20"/>
    <p:sldId id="657" r:id="rId21"/>
    <p:sldId id="658" r:id="rId22"/>
    <p:sldId id="659" r:id="rId23"/>
    <p:sldId id="654" r:id="rId24"/>
    <p:sldId id="653" r:id="rId25"/>
    <p:sldId id="664" r:id="rId26"/>
    <p:sldId id="661" r:id="rId27"/>
    <p:sldId id="662" r:id="rId28"/>
    <p:sldId id="722" r:id="rId29"/>
    <p:sldId id="660" r:id="rId30"/>
    <p:sldId id="663" r:id="rId31"/>
    <p:sldId id="655" r:id="rId32"/>
    <p:sldId id="665" r:id="rId33"/>
    <p:sldId id="666" r:id="rId34"/>
    <p:sldId id="644" r:id="rId35"/>
    <p:sldId id="667" r:id="rId36"/>
    <p:sldId id="669" r:id="rId37"/>
    <p:sldId id="670" r:id="rId38"/>
    <p:sldId id="671" r:id="rId39"/>
    <p:sldId id="672" r:id="rId40"/>
    <p:sldId id="673" r:id="rId41"/>
    <p:sldId id="674" r:id="rId42"/>
    <p:sldId id="696" r:id="rId43"/>
    <p:sldId id="683" r:id="rId44"/>
    <p:sldId id="686" r:id="rId45"/>
    <p:sldId id="687" r:id="rId46"/>
    <p:sldId id="694" r:id="rId47"/>
    <p:sldId id="699" r:id="rId48"/>
    <p:sldId id="703" r:id="rId49"/>
    <p:sldId id="689" r:id="rId50"/>
    <p:sldId id="690" r:id="rId51"/>
    <p:sldId id="678" r:id="rId52"/>
    <p:sldId id="702" r:id="rId53"/>
    <p:sldId id="680" r:id="rId54"/>
    <p:sldId id="679" r:id="rId55"/>
    <p:sldId id="681" r:id="rId56"/>
    <p:sldId id="721" r:id="rId57"/>
    <p:sldId id="691" r:id="rId58"/>
    <p:sldId id="701" r:id="rId59"/>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78400" autoAdjust="0"/>
  </p:normalViewPr>
  <p:slideViewPr>
    <p:cSldViewPr snapToGrid="0" snapToObjects="1">
      <p:cViewPr>
        <p:scale>
          <a:sx n="90" d="100"/>
          <a:sy n="90" d="100"/>
        </p:scale>
        <p:origin x="-49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1" d="100"/>
          <a:sy n="81" d="100"/>
        </p:scale>
        <p:origin x="-4020"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421F9-0CC8-4496-9C25-1019000C614B}" type="doc">
      <dgm:prSet loTypeId="urn:microsoft.com/office/officeart/2005/8/layout/gear1" loCatId="cycle" qsTypeId="urn:microsoft.com/office/officeart/2005/8/quickstyle/simple1" qsCatId="simple" csTypeId="urn:microsoft.com/office/officeart/2005/8/colors/colorful1#1" csCatId="colorful" phldr="1"/>
      <dgm:spPr/>
    </dgm:pt>
    <dgm:pt modelId="{1B217829-F030-4FD9-A822-28CE67A2D639}">
      <dgm:prSet phldrT="[Texte]"/>
      <dgm:spPr/>
      <dgm:t>
        <a:bodyPr/>
        <a:lstStyle/>
        <a:p>
          <a:r>
            <a:rPr lang="fr-FR" dirty="0" smtClean="0">
              <a:latin typeface="Arial" panose="020B0604020202020204" pitchFamily="34" charset="0"/>
              <a:cs typeface="Arial" panose="020B0604020202020204" pitchFamily="34" charset="0"/>
            </a:rPr>
            <a:t>E+ / FSE / Horizon 2020 …</a:t>
          </a:r>
          <a:endParaRPr lang="fr-FR" dirty="0">
            <a:latin typeface="Arial" panose="020B0604020202020204" pitchFamily="34" charset="0"/>
            <a:cs typeface="Arial" panose="020B0604020202020204" pitchFamily="34" charset="0"/>
          </a:endParaRPr>
        </a:p>
      </dgm:t>
    </dgm:pt>
    <dgm:pt modelId="{174FED44-1FB8-4BD8-B87B-A6E052770225}" type="parTrans" cxnId="{645D27DD-6A10-4415-AFAE-BF745707092C}">
      <dgm:prSet/>
      <dgm:spPr/>
      <dgm:t>
        <a:bodyPr/>
        <a:lstStyle/>
        <a:p>
          <a:endParaRPr lang="fr-FR"/>
        </a:p>
      </dgm:t>
    </dgm:pt>
    <dgm:pt modelId="{DC378AA0-3706-4E76-8C06-90BAEF7D772D}" type="sibTrans" cxnId="{645D27DD-6A10-4415-AFAE-BF745707092C}">
      <dgm:prSet/>
      <dgm:spPr/>
      <dgm:t>
        <a:bodyPr/>
        <a:lstStyle/>
        <a:p>
          <a:endParaRPr lang="fr-FR"/>
        </a:p>
      </dgm:t>
    </dgm:pt>
    <dgm:pt modelId="{CDCB6C13-6FE9-44D0-9733-8A16A4D987FB}">
      <dgm:prSet phldrT="[Texte]" custT="1"/>
      <dgm:spPr/>
      <dgm:t>
        <a:bodyPr/>
        <a:lstStyle/>
        <a:p>
          <a:r>
            <a:rPr lang="fr-FR" sz="2000" dirty="0" smtClean="0">
              <a:latin typeface="Arial" panose="020B0604020202020204" pitchFamily="34" charset="0"/>
              <a:cs typeface="Arial" panose="020B0604020202020204" pitchFamily="34" charset="0"/>
            </a:rPr>
            <a:t>EU 2020</a:t>
          </a:r>
        </a:p>
        <a:p>
          <a:r>
            <a:rPr lang="fr-FR" sz="2000" dirty="0" smtClean="0">
              <a:latin typeface="Arial" panose="020B0604020202020204" pitchFamily="34" charset="0"/>
              <a:cs typeface="Arial" panose="020B0604020202020204" pitchFamily="34" charset="0"/>
            </a:rPr>
            <a:t>E &amp; F 2020</a:t>
          </a:r>
        </a:p>
        <a:p>
          <a:r>
            <a:rPr lang="fr-FR" sz="2000" dirty="0" smtClean="0">
              <a:latin typeface="Arial" panose="020B0604020202020204" pitchFamily="34" charset="0"/>
              <a:cs typeface="Arial" panose="020B0604020202020204" pitchFamily="34" charset="0"/>
            </a:rPr>
            <a:t>Rapports conjoints Conseil-CE</a:t>
          </a:r>
          <a:endParaRPr lang="fr-FR" sz="2000" dirty="0">
            <a:latin typeface="Arial" panose="020B0604020202020204" pitchFamily="34" charset="0"/>
            <a:cs typeface="Arial" panose="020B0604020202020204" pitchFamily="34" charset="0"/>
          </a:endParaRPr>
        </a:p>
      </dgm:t>
    </dgm:pt>
    <dgm:pt modelId="{6C8B0A9B-E25C-4847-BAE0-1ADC5BEDE847}" type="parTrans" cxnId="{A381F017-4F1B-463E-9C1F-6F592C9497BA}">
      <dgm:prSet/>
      <dgm:spPr/>
      <dgm:t>
        <a:bodyPr/>
        <a:lstStyle/>
        <a:p>
          <a:endParaRPr lang="fr-FR"/>
        </a:p>
      </dgm:t>
    </dgm:pt>
    <dgm:pt modelId="{5E5E0B85-8174-44F9-AB59-28881CFA3F9D}" type="sibTrans" cxnId="{A381F017-4F1B-463E-9C1F-6F592C9497BA}">
      <dgm:prSet/>
      <dgm:spPr/>
      <dgm:t>
        <a:bodyPr/>
        <a:lstStyle/>
        <a:p>
          <a:endParaRPr lang="fr-FR"/>
        </a:p>
      </dgm:t>
    </dgm:pt>
    <dgm:pt modelId="{6A39C0A9-10E0-48F6-8197-766D620BD9C4}">
      <dgm:prSet phldrT="[Texte]" custT="1"/>
      <dgm:spPr/>
      <dgm:t>
        <a:bodyPr/>
        <a:lstStyle/>
        <a:p>
          <a:r>
            <a:rPr lang="fr-FR" sz="1600" b="1" dirty="0" smtClean="0">
              <a:latin typeface="Arial" panose="020B0604020202020204" pitchFamily="34" charset="0"/>
              <a:cs typeface="Arial" panose="020B0604020202020204" pitchFamily="34" charset="0"/>
            </a:rPr>
            <a:t>Repenser l’éducation </a:t>
          </a:r>
          <a:r>
            <a:rPr lang="fr-FR" sz="2000" dirty="0" smtClean="0">
              <a:latin typeface="Arial" panose="020B0604020202020204" pitchFamily="34" charset="0"/>
              <a:cs typeface="Arial" panose="020B0604020202020204" pitchFamily="34" charset="0"/>
            </a:rPr>
            <a:t>; </a:t>
          </a:r>
          <a:r>
            <a:rPr lang="fr-FR" sz="1600" b="1" dirty="0" smtClean="0">
              <a:latin typeface="Arial" panose="020B0604020202020204" pitchFamily="34" charset="0"/>
              <a:cs typeface="Arial" panose="020B0604020202020204" pitchFamily="34" charset="0"/>
            </a:rPr>
            <a:t>AEFA; Communiqués Bruges et Riga</a:t>
          </a:r>
          <a:endParaRPr lang="fr-FR" sz="1600" b="1" dirty="0">
            <a:latin typeface="Arial" panose="020B0604020202020204" pitchFamily="34" charset="0"/>
            <a:cs typeface="Arial" panose="020B0604020202020204" pitchFamily="34" charset="0"/>
          </a:endParaRPr>
        </a:p>
      </dgm:t>
    </dgm:pt>
    <dgm:pt modelId="{91CFFE75-9DD7-467F-9A96-1A826666FC93}" type="parTrans" cxnId="{4EC59857-0420-48CC-9DBC-C608D49E40A9}">
      <dgm:prSet/>
      <dgm:spPr/>
      <dgm:t>
        <a:bodyPr/>
        <a:lstStyle/>
        <a:p>
          <a:endParaRPr lang="fr-FR"/>
        </a:p>
      </dgm:t>
    </dgm:pt>
    <dgm:pt modelId="{4B96AC0B-696D-4128-A1AB-AAA80B85B5C4}" type="sibTrans" cxnId="{4EC59857-0420-48CC-9DBC-C608D49E40A9}">
      <dgm:prSet/>
      <dgm:spPr/>
      <dgm:t>
        <a:bodyPr/>
        <a:lstStyle/>
        <a:p>
          <a:endParaRPr lang="fr-FR"/>
        </a:p>
      </dgm:t>
    </dgm:pt>
    <dgm:pt modelId="{51D23B71-07D4-41C8-8928-04B2C17F57BC}" type="pres">
      <dgm:prSet presAssocID="{2A9421F9-0CC8-4496-9C25-1019000C614B}" presName="composite" presStyleCnt="0">
        <dgm:presLayoutVars>
          <dgm:chMax val="3"/>
          <dgm:animLvl val="lvl"/>
          <dgm:resizeHandles val="exact"/>
        </dgm:presLayoutVars>
      </dgm:prSet>
      <dgm:spPr/>
    </dgm:pt>
    <dgm:pt modelId="{0B190ABD-242D-42E4-BE38-E31EFF93B791}" type="pres">
      <dgm:prSet presAssocID="{1B217829-F030-4FD9-A822-28CE67A2D639}" presName="gear1" presStyleLbl="node1" presStyleIdx="0" presStyleCnt="3" custLinFactNeighborX="2228" custLinFactNeighborY="-2030">
        <dgm:presLayoutVars>
          <dgm:chMax val="1"/>
          <dgm:bulletEnabled val="1"/>
        </dgm:presLayoutVars>
      </dgm:prSet>
      <dgm:spPr/>
      <dgm:t>
        <a:bodyPr/>
        <a:lstStyle/>
        <a:p>
          <a:endParaRPr lang="fr-FR"/>
        </a:p>
      </dgm:t>
    </dgm:pt>
    <dgm:pt modelId="{0C4213E8-82F5-4EDA-A06F-2F4FDA5A6052}" type="pres">
      <dgm:prSet presAssocID="{1B217829-F030-4FD9-A822-28CE67A2D639}" presName="gear1srcNode" presStyleLbl="node1" presStyleIdx="0" presStyleCnt="3"/>
      <dgm:spPr/>
      <dgm:t>
        <a:bodyPr/>
        <a:lstStyle/>
        <a:p>
          <a:endParaRPr lang="fr-FR"/>
        </a:p>
      </dgm:t>
    </dgm:pt>
    <dgm:pt modelId="{BAAE238D-59D3-4211-A2F1-581DE2B6CC75}" type="pres">
      <dgm:prSet presAssocID="{1B217829-F030-4FD9-A822-28CE67A2D639}" presName="gear1dstNode" presStyleLbl="node1" presStyleIdx="0" presStyleCnt="3"/>
      <dgm:spPr/>
      <dgm:t>
        <a:bodyPr/>
        <a:lstStyle/>
        <a:p>
          <a:endParaRPr lang="fr-FR"/>
        </a:p>
      </dgm:t>
    </dgm:pt>
    <dgm:pt modelId="{29EF1626-C957-43F4-B3F9-65C097FDEC54}" type="pres">
      <dgm:prSet presAssocID="{CDCB6C13-6FE9-44D0-9733-8A16A4D987FB}" presName="gear2" presStyleLbl="node1" presStyleIdx="1" presStyleCnt="3" custScaleX="163005" custScaleY="166444" custLinFactNeighborX="-19109" custLinFactNeighborY="26490">
        <dgm:presLayoutVars>
          <dgm:chMax val="1"/>
          <dgm:bulletEnabled val="1"/>
        </dgm:presLayoutVars>
      </dgm:prSet>
      <dgm:spPr/>
      <dgm:t>
        <a:bodyPr/>
        <a:lstStyle/>
        <a:p>
          <a:endParaRPr lang="fr-FR"/>
        </a:p>
      </dgm:t>
    </dgm:pt>
    <dgm:pt modelId="{1197FEE3-E609-47C6-A0A2-B685C3732640}" type="pres">
      <dgm:prSet presAssocID="{CDCB6C13-6FE9-44D0-9733-8A16A4D987FB}" presName="gear2srcNode" presStyleLbl="node1" presStyleIdx="1" presStyleCnt="3"/>
      <dgm:spPr/>
      <dgm:t>
        <a:bodyPr/>
        <a:lstStyle/>
        <a:p>
          <a:endParaRPr lang="fr-FR"/>
        </a:p>
      </dgm:t>
    </dgm:pt>
    <dgm:pt modelId="{3EA0A3CC-3366-4740-928A-A9BF6B031FFF}" type="pres">
      <dgm:prSet presAssocID="{CDCB6C13-6FE9-44D0-9733-8A16A4D987FB}" presName="gear2dstNode" presStyleLbl="node1" presStyleIdx="1" presStyleCnt="3"/>
      <dgm:spPr/>
      <dgm:t>
        <a:bodyPr/>
        <a:lstStyle/>
        <a:p>
          <a:endParaRPr lang="fr-FR"/>
        </a:p>
      </dgm:t>
    </dgm:pt>
    <dgm:pt modelId="{B5B31C1F-08B6-4156-AF0E-A3EDB751F7A9}" type="pres">
      <dgm:prSet presAssocID="{6A39C0A9-10E0-48F6-8197-766D620BD9C4}" presName="gear3" presStyleLbl="node1" presStyleIdx="2" presStyleCnt="3" custScaleX="152173" custScaleY="143227" custLinFactNeighborX="10232" custLinFactNeighborY="-3080"/>
      <dgm:spPr/>
      <dgm:t>
        <a:bodyPr/>
        <a:lstStyle/>
        <a:p>
          <a:endParaRPr lang="fr-FR"/>
        </a:p>
      </dgm:t>
    </dgm:pt>
    <dgm:pt modelId="{E1DF1EE5-9D37-4FB3-8F6C-9A6154E24397}" type="pres">
      <dgm:prSet presAssocID="{6A39C0A9-10E0-48F6-8197-766D620BD9C4}" presName="gear3tx" presStyleLbl="node1" presStyleIdx="2" presStyleCnt="3">
        <dgm:presLayoutVars>
          <dgm:chMax val="1"/>
          <dgm:bulletEnabled val="1"/>
        </dgm:presLayoutVars>
      </dgm:prSet>
      <dgm:spPr/>
      <dgm:t>
        <a:bodyPr/>
        <a:lstStyle/>
        <a:p>
          <a:endParaRPr lang="fr-FR"/>
        </a:p>
      </dgm:t>
    </dgm:pt>
    <dgm:pt modelId="{0D1FD27F-758D-42DE-B6C8-5D0D79C06265}" type="pres">
      <dgm:prSet presAssocID="{6A39C0A9-10E0-48F6-8197-766D620BD9C4}" presName="gear3srcNode" presStyleLbl="node1" presStyleIdx="2" presStyleCnt="3"/>
      <dgm:spPr/>
      <dgm:t>
        <a:bodyPr/>
        <a:lstStyle/>
        <a:p>
          <a:endParaRPr lang="fr-FR"/>
        </a:p>
      </dgm:t>
    </dgm:pt>
    <dgm:pt modelId="{9FBC8EA7-CFFE-42FA-BC97-0F9FC13233DE}" type="pres">
      <dgm:prSet presAssocID="{6A39C0A9-10E0-48F6-8197-766D620BD9C4}" presName="gear3dstNode" presStyleLbl="node1" presStyleIdx="2" presStyleCnt="3"/>
      <dgm:spPr/>
      <dgm:t>
        <a:bodyPr/>
        <a:lstStyle/>
        <a:p>
          <a:endParaRPr lang="fr-FR"/>
        </a:p>
      </dgm:t>
    </dgm:pt>
    <dgm:pt modelId="{8EACA9DE-1782-490B-B817-8BF0D338ABF6}" type="pres">
      <dgm:prSet presAssocID="{DC378AA0-3706-4E76-8C06-90BAEF7D772D}" presName="connector1" presStyleLbl="sibTrans2D1" presStyleIdx="0" presStyleCnt="3" custLinFactNeighborX="1716" custLinFactNeighborY="-111"/>
      <dgm:spPr/>
      <dgm:t>
        <a:bodyPr/>
        <a:lstStyle/>
        <a:p>
          <a:endParaRPr lang="fr-FR"/>
        </a:p>
      </dgm:t>
    </dgm:pt>
    <dgm:pt modelId="{8EBEA23A-6557-4CE6-B39D-526B4E59A86B}" type="pres">
      <dgm:prSet presAssocID="{5E5E0B85-8174-44F9-AB59-28881CFA3F9D}" presName="connector2" presStyleLbl="sibTrans2D1" presStyleIdx="1" presStyleCnt="3" custLinFactNeighborX="-34840" custLinFactNeighborY="13070"/>
      <dgm:spPr/>
      <dgm:t>
        <a:bodyPr/>
        <a:lstStyle/>
        <a:p>
          <a:endParaRPr lang="fr-FR"/>
        </a:p>
      </dgm:t>
    </dgm:pt>
    <dgm:pt modelId="{9ED33FDD-CA1F-435F-8C27-380CAE2060CF}" type="pres">
      <dgm:prSet presAssocID="{4B96AC0B-696D-4128-A1AB-AAA80B85B5C4}" presName="connector3" presStyleLbl="sibTrans2D1" presStyleIdx="2" presStyleCnt="3" custScaleX="123562"/>
      <dgm:spPr/>
      <dgm:t>
        <a:bodyPr/>
        <a:lstStyle/>
        <a:p>
          <a:endParaRPr lang="fr-FR"/>
        </a:p>
      </dgm:t>
    </dgm:pt>
  </dgm:ptLst>
  <dgm:cxnLst>
    <dgm:cxn modelId="{37D0644C-2942-45D4-9077-0E930B27076F}" type="presOf" srcId="{6A39C0A9-10E0-48F6-8197-766D620BD9C4}" destId="{9FBC8EA7-CFFE-42FA-BC97-0F9FC13233DE}" srcOrd="3" destOrd="0" presId="urn:microsoft.com/office/officeart/2005/8/layout/gear1"/>
    <dgm:cxn modelId="{4EC59857-0420-48CC-9DBC-C608D49E40A9}" srcId="{2A9421F9-0CC8-4496-9C25-1019000C614B}" destId="{6A39C0A9-10E0-48F6-8197-766D620BD9C4}" srcOrd="2" destOrd="0" parTransId="{91CFFE75-9DD7-467F-9A96-1A826666FC93}" sibTransId="{4B96AC0B-696D-4128-A1AB-AAA80B85B5C4}"/>
    <dgm:cxn modelId="{F9C1C9B0-4C6B-4404-8A74-D146B0CC40CB}" type="presOf" srcId="{4B96AC0B-696D-4128-A1AB-AAA80B85B5C4}" destId="{9ED33FDD-CA1F-435F-8C27-380CAE2060CF}" srcOrd="0" destOrd="0" presId="urn:microsoft.com/office/officeart/2005/8/layout/gear1"/>
    <dgm:cxn modelId="{CC744924-5B73-45F0-83E8-14C703501690}" type="presOf" srcId="{2A9421F9-0CC8-4496-9C25-1019000C614B}" destId="{51D23B71-07D4-41C8-8928-04B2C17F57BC}" srcOrd="0" destOrd="0" presId="urn:microsoft.com/office/officeart/2005/8/layout/gear1"/>
    <dgm:cxn modelId="{1CD07515-F340-4625-B788-3B489855D767}" type="presOf" srcId="{1B217829-F030-4FD9-A822-28CE67A2D639}" destId="{0C4213E8-82F5-4EDA-A06F-2F4FDA5A6052}" srcOrd="1" destOrd="0" presId="urn:microsoft.com/office/officeart/2005/8/layout/gear1"/>
    <dgm:cxn modelId="{0EE25807-06C7-4CF6-9B88-9C537708861C}" type="presOf" srcId="{CDCB6C13-6FE9-44D0-9733-8A16A4D987FB}" destId="{3EA0A3CC-3366-4740-928A-A9BF6B031FFF}" srcOrd="2" destOrd="0" presId="urn:microsoft.com/office/officeart/2005/8/layout/gear1"/>
    <dgm:cxn modelId="{A381F017-4F1B-463E-9C1F-6F592C9497BA}" srcId="{2A9421F9-0CC8-4496-9C25-1019000C614B}" destId="{CDCB6C13-6FE9-44D0-9733-8A16A4D987FB}" srcOrd="1" destOrd="0" parTransId="{6C8B0A9B-E25C-4847-BAE0-1ADC5BEDE847}" sibTransId="{5E5E0B85-8174-44F9-AB59-28881CFA3F9D}"/>
    <dgm:cxn modelId="{8F41AEC0-AEA7-41FB-9153-FB3893333FA2}" type="presOf" srcId="{1B217829-F030-4FD9-A822-28CE67A2D639}" destId="{0B190ABD-242D-42E4-BE38-E31EFF93B791}" srcOrd="0" destOrd="0" presId="urn:microsoft.com/office/officeart/2005/8/layout/gear1"/>
    <dgm:cxn modelId="{BD263BEB-B5CD-4F97-BCD7-48738F828BC6}" type="presOf" srcId="{1B217829-F030-4FD9-A822-28CE67A2D639}" destId="{BAAE238D-59D3-4211-A2F1-581DE2B6CC75}" srcOrd="2" destOrd="0" presId="urn:microsoft.com/office/officeart/2005/8/layout/gear1"/>
    <dgm:cxn modelId="{0A544900-8054-4752-8AFF-DC8CDB79251D}" type="presOf" srcId="{6A39C0A9-10E0-48F6-8197-766D620BD9C4}" destId="{0D1FD27F-758D-42DE-B6C8-5D0D79C06265}" srcOrd="2" destOrd="0" presId="urn:microsoft.com/office/officeart/2005/8/layout/gear1"/>
    <dgm:cxn modelId="{57970B4A-86A3-43A1-AB8D-6F4BBAA87541}" type="presOf" srcId="{5E5E0B85-8174-44F9-AB59-28881CFA3F9D}" destId="{8EBEA23A-6557-4CE6-B39D-526B4E59A86B}" srcOrd="0" destOrd="0" presId="urn:microsoft.com/office/officeart/2005/8/layout/gear1"/>
    <dgm:cxn modelId="{645D27DD-6A10-4415-AFAE-BF745707092C}" srcId="{2A9421F9-0CC8-4496-9C25-1019000C614B}" destId="{1B217829-F030-4FD9-A822-28CE67A2D639}" srcOrd="0" destOrd="0" parTransId="{174FED44-1FB8-4BD8-B87B-A6E052770225}" sibTransId="{DC378AA0-3706-4E76-8C06-90BAEF7D772D}"/>
    <dgm:cxn modelId="{2619D1A3-022D-4A8C-B46E-1AF23AB254AB}" type="presOf" srcId="{6A39C0A9-10E0-48F6-8197-766D620BD9C4}" destId="{E1DF1EE5-9D37-4FB3-8F6C-9A6154E24397}" srcOrd="1" destOrd="0" presId="urn:microsoft.com/office/officeart/2005/8/layout/gear1"/>
    <dgm:cxn modelId="{72A04E00-9FD3-4879-A280-58E99E47077C}" type="presOf" srcId="{CDCB6C13-6FE9-44D0-9733-8A16A4D987FB}" destId="{29EF1626-C957-43F4-B3F9-65C097FDEC54}" srcOrd="0" destOrd="0" presId="urn:microsoft.com/office/officeart/2005/8/layout/gear1"/>
    <dgm:cxn modelId="{0A0AAAA5-6B96-4A11-BB66-A1481E8CB178}" type="presOf" srcId="{6A39C0A9-10E0-48F6-8197-766D620BD9C4}" destId="{B5B31C1F-08B6-4156-AF0E-A3EDB751F7A9}" srcOrd="0" destOrd="0" presId="urn:microsoft.com/office/officeart/2005/8/layout/gear1"/>
    <dgm:cxn modelId="{A76D07AA-2C82-48A9-A04E-FA21D0F7055F}" type="presOf" srcId="{DC378AA0-3706-4E76-8C06-90BAEF7D772D}" destId="{8EACA9DE-1782-490B-B817-8BF0D338ABF6}" srcOrd="0" destOrd="0" presId="urn:microsoft.com/office/officeart/2005/8/layout/gear1"/>
    <dgm:cxn modelId="{A75E1C19-F173-4490-932F-C0DEE28D96E5}" type="presOf" srcId="{CDCB6C13-6FE9-44D0-9733-8A16A4D987FB}" destId="{1197FEE3-E609-47C6-A0A2-B685C3732640}" srcOrd="1" destOrd="0" presId="urn:microsoft.com/office/officeart/2005/8/layout/gear1"/>
    <dgm:cxn modelId="{EA996184-14F9-4446-B331-33A9D51DBED3}" type="presParOf" srcId="{51D23B71-07D4-41C8-8928-04B2C17F57BC}" destId="{0B190ABD-242D-42E4-BE38-E31EFF93B791}" srcOrd="0" destOrd="0" presId="urn:microsoft.com/office/officeart/2005/8/layout/gear1"/>
    <dgm:cxn modelId="{CBE8F3BB-BCDD-4863-91E7-4C42283695B9}" type="presParOf" srcId="{51D23B71-07D4-41C8-8928-04B2C17F57BC}" destId="{0C4213E8-82F5-4EDA-A06F-2F4FDA5A6052}" srcOrd="1" destOrd="0" presId="urn:microsoft.com/office/officeart/2005/8/layout/gear1"/>
    <dgm:cxn modelId="{B717DDF2-E044-4F13-892D-F97E4F1F2664}" type="presParOf" srcId="{51D23B71-07D4-41C8-8928-04B2C17F57BC}" destId="{BAAE238D-59D3-4211-A2F1-581DE2B6CC75}" srcOrd="2" destOrd="0" presId="urn:microsoft.com/office/officeart/2005/8/layout/gear1"/>
    <dgm:cxn modelId="{2378CFDB-BF07-4ED1-A707-02CFBCAC2274}" type="presParOf" srcId="{51D23B71-07D4-41C8-8928-04B2C17F57BC}" destId="{29EF1626-C957-43F4-B3F9-65C097FDEC54}" srcOrd="3" destOrd="0" presId="urn:microsoft.com/office/officeart/2005/8/layout/gear1"/>
    <dgm:cxn modelId="{549FF69A-F49C-4FEF-80FD-C721BCCBE900}" type="presParOf" srcId="{51D23B71-07D4-41C8-8928-04B2C17F57BC}" destId="{1197FEE3-E609-47C6-A0A2-B685C3732640}" srcOrd="4" destOrd="0" presId="urn:microsoft.com/office/officeart/2005/8/layout/gear1"/>
    <dgm:cxn modelId="{B10066BD-7FCF-4388-8EAD-B7405A5FD800}" type="presParOf" srcId="{51D23B71-07D4-41C8-8928-04B2C17F57BC}" destId="{3EA0A3CC-3366-4740-928A-A9BF6B031FFF}" srcOrd="5" destOrd="0" presId="urn:microsoft.com/office/officeart/2005/8/layout/gear1"/>
    <dgm:cxn modelId="{F04A82C2-F11B-4C92-8EBF-482266A684C2}" type="presParOf" srcId="{51D23B71-07D4-41C8-8928-04B2C17F57BC}" destId="{B5B31C1F-08B6-4156-AF0E-A3EDB751F7A9}" srcOrd="6" destOrd="0" presId="urn:microsoft.com/office/officeart/2005/8/layout/gear1"/>
    <dgm:cxn modelId="{7C75836C-2B90-4B59-A85E-E1AACE3A6B3C}" type="presParOf" srcId="{51D23B71-07D4-41C8-8928-04B2C17F57BC}" destId="{E1DF1EE5-9D37-4FB3-8F6C-9A6154E24397}" srcOrd="7" destOrd="0" presId="urn:microsoft.com/office/officeart/2005/8/layout/gear1"/>
    <dgm:cxn modelId="{78A7505B-B344-4C9A-BE21-2CFAFF8B032D}" type="presParOf" srcId="{51D23B71-07D4-41C8-8928-04B2C17F57BC}" destId="{0D1FD27F-758D-42DE-B6C8-5D0D79C06265}" srcOrd="8" destOrd="0" presId="urn:microsoft.com/office/officeart/2005/8/layout/gear1"/>
    <dgm:cxn modelId="{34934FA5-8CA4-4908-9E06-61D724880F54}" type="presParOf" srcId="{51D23B71-07D4-41C8-8928-04B2C17F57BC}" destId="{9FBC8EA7-CFFE-42FA-BC97-0F9FC13233DE}" srcOrd="9" destOrd="0" presId="urn:microsoft.com/office/officeart/2005/8/layout/gear1"/>
    <dgm:cxn modelId="{B0ABDBFB-82E3-49F0-A332-43B563B456AB}" type="presParOf" srcId="{51D23B71-07D4-41C8-8928-04B2C17F57BC}" destId="{8EACA9DE-1782-490B-B817-8BF0D338ABF6}" srcOrd="10" destOrd="0" presId="urn:microsoft.com/office/officeart/2005/8/layout/gear1"/>
    <dgm:cxn modelId="{F4CE9EC6-B992-452A-A7BF-9A4895AACB98}" type="presParOf" srcId="{51D23B71-07D4-41C8-8928-04B2C17F57BC}" destId="{8EBEA23A-6557-4CE6-B39D-526B4E59A86B}" srcOrd="11" destOrd="0" presId="urn:microsoft.com/office/officeart/2005/8/layout/gear1"/>
    <dgm:cxn modelId="{8F2DD228-35DC-430D-AF30-8DF0781230FF}" type="presParOf" srcId="{51D23B71-07D4-41C8-8928-04B2C17F57BC}" destId="{9ED33FDD-CA1F-435F-8C27-380CAE2060CF}"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EE1902-8301-4BC0-A3E4-EA9EE9ADCEFE}" type="doc">
      <dgm:prSet loTypeId="urn:microsoft.com/office/officeart/2005/8/layout/vList4#3" loCatId="picture" qsTypeId="urn:microsoft.com/office/officeart/2005/8/quickstyle/simple1" qsCatId="simple" csTypeId="urn:microsoft.com/office/officeart/2005/8/colors/colorful1#4" csCatId="colorful" phldr="1"/>
      <dgm:spPr/>
      <dgm:t>
        <a:bodyPr/>
        <a:lstStyle/>
        <a:p>
          <a:endParaRPr lang="fr-FR"/>
        </a:p>
      </dgm:t>
    </dgm:pt>
    <dgm:pt modelId="{E25FFD15-3372-4C0F-AA3A-0B9633CC741E}">
      <dgm:prSet phldrT="[Texte]" custT="1"/>
      <dgm:spPr/>
      <dgm:t>
        <a:bodyPr/>
        <a:lstStyle/>
        <a:p>
          <a:r>
            <a:rPr lang="fr-FR" sz="4000" dirty="0" smtClean="0"/>
            <a:t>L’Agence : informations générales </a:t>
          </a:r>
          <a:endParaRPr lang="fr-FR" sz="4000" dirty="0"/>
        </a:p>
      </dgm:t>
    </dgm:pt>
    <dgm:pt modelId="{F25889D5-8F57-4EAD-94D4-687E9B5250C1}" type="parTrans" cxnId="{FC69AECD-98B0-4C91-BC14-54D9EA5538A5}">
      <dgm:prSet/>
      <dgm:spPr/>
      <dgm:t>
        <a:bodyPr/>
        <a:lstStyle/>
        <a:p>
          <a:endParaRPr lang="fr-FR"/>
        </a:p>
      </dgm:t>
    </dgm:pt>
    <dgm:pt modelId="{A5D31B83-16A7-4FDD-88A4-2989E7087285}" type="sibTrans" cxnId="{FC69AECD-98B0-4C91-BC14-54D9EA5538A5}">
      <dgm:prSet/>
      <dgm:spPr/>
      <dgm:t>
        <a:bodyPr/>
        <a:lstStyle/>
        <a:p>
          <a:endParaRPr lang="fr-FR"/>
        </a:p>
      </dgm:t>
    </dgm:pt>
    <dgm:pt modelId="{60CF69B4-CB2C-470E-80C2-3C7A79B26C9D}">
      <dgm:prSet phldrT="[Texte]" custT="1"/>
      <dgm:spPr/>
      <dgm:t>
        <a:bodyPr/>
        <a:lstStyle/>
        <a:p>
          <a:r>
            <a:rPr lang="fr-FR" sz="3200" dirty="0" smtClean="0"/>
            <a:t>Procédure de candidatures « Education et Formation »</a:t>
          </a:r>
          <a:endParaRPr lang="fr-FR" sz="3200" dirty="0"/>
        </a:p>
      </dgm:t>
    </dgm:pt>
    <dgm:pt modelId="{DC95EE0E-1A0A-460C-9C63-2241D65A9012}" type="parTrans" cxnId="{5B2A956F-0F03-4ABA-9A58-437E1F2B483D}">
      <dgm:prSet/>
      <dgm:spPr/>
      <dgm:t>
        <a:bodyPr/>
        <a:lstStyle/>
        <a:p>
          <a:endParaRPr lang="fr-FR"/>
        </a:p>
      </dgm:t>
    </dgm:pt>
    <dgm:pt modelId="{E4F7CDC3-5E37-45C2-BB33-8CCBFD0964C1}" type="sibTrans" cxnId="{5B2A956F-0F03-4ABA-9A58-437E1F2B483D}">
      <dgm:prSet/>
      <dgm:spPr/>
      <dgm:t>
        <a:bodyPr/>
        <a:lstStyle/>
        <a:p>
          <a:endParaRPr lang="fr-FR"/>
        </a:p>
      </dgm:t>
    </dgm:pt>
    <dgm:pt modelId="{4D767737-DD86-4952-85E9-AB0886757EAA}">
      <dgm:prSet phldrT="[Texte]" custT="1"/>
      <dgm:spPr/>
      <dgm:t>
        <a:bodyPr/>
        <a:lstStyle/>
        <a:p>
          <a:r>
            <a:rPr lang="fr-FR" sz="4000" dirty="0" smtClean="0"/>
            <a:t>www.erasmusplus.fr</a:t>
          </a:r>
          <a:endParaRPr lang="fr-FR" sz="4000" dirty="0"/>
        </a:p>
      </dgm:t>
    </dgm:pt>
    <dgm:pt modelId="{284F14CD-6315-4244-A034-8A771D74D873}" type="sibTrans" cxnId="{B9C1C009-A961-4C82-8397-40BA2C9B71BD}">
      <dgm:prSet/>
      <dgm:spPr/>
      <dgm:t>
        <a:bodyPr/>
        <a:lstStyle/>
        <a:p>
          <a:endParaRPr lang="fr-FR"/>
        </a:p>
      </dgm:t>
    </dgm:pt>
    <dgm:pt modelId="{029DEF6E-C77F-43B1-BAE8-FAE4B24535DB}" type="parTrans" cxnId="{B9C1C009-A961-4C82-8397-40BA2C9B71BD}">
      <dgm:prSet/>
      <dgm:spPr/>
      <dgm:t>
        <a:bodyPr/>
        <a:lstStyle/>
        <a:p>
          <a:endParaRPr lang="fr-FR"/>
        </a:p>
      </dgm:t>
    </dgm:pt>
    <dgm:pt modelId="{8B815115-469C-48E4-AFAC-BAAEE12E4F4A}">
      <dgm:prSet/>
      <dgm:spPr/>
      <dgm:t>
        <a:bodyPr/>
        <a:lstStyle/>
        <a:p>
          <a:r>
            <a:rPr lang="fr-FR" dirty="0" smtClean="0"/>
            <a:t>Le réseau des développeurs</a:t>
          </a:r>
          <a:endParaRPr lang="fr-FR" dirty="0"/>
        </a:p>
      </dgm:t>
    </dgm:pt>
    <dgm:pt modelId="{4195595D-CB4E-4179-BEE0-BD053C85AF89}" type="parTrans" cxnId="{E313E8B0-1926-41F1-B8F6-60AB509048AE}">
      <dgm:prSet/>
      <dgm:spPr/>
      <dgm:t>
        <a:bodyPr/>
        <a:lstStyle/>
        <a:p>
          <a:endParaRPr lang="fr-FR"/>
        </a:p>
      </dgm:t>
    </dgm:pt>
    <dgm:pt modelId="{3D02DCCE-34A7-4408-8C81-CED10C8D3263}" type="sibTrans" cxnId="{E313E8B0-1926-41F1-B8F6-60AB509048AE}">
      <dgm:prSet/>
      <dgm:spPr/>
      <dgm:t>
        <a:bodyPr/>
        <a:lstStyle/>
        <a:p>
          <a:endParaRPr lang="fr-FR"/>
        </a:p>
      </dgm:t>
    </dgm:pt>
    <dgm:pt modelId="{AAD17494-0B9A-4F6E-83CE-C61DECA5D003}" type="pres">
      <dgm:prSet presAssocID="{5EEE1902-8301-4BC0-A3E4-EA9EE9ADCEFE}" presName="linear" presStyleCnt="0">
        <dgm:presLayoutVars>
          <dgm:dir/>
          <dgm:resizeHandles val="exact"/>
        </dgm:presLayoutVars>
      </dgm:prSet>
      <dgm:spPr/>
      <dgm:t>
        <a:bodyPr/>
        <a:lstStyle/>
        <a:p>
          <a:endParaRPr lang="fr-FR"/>
        </a:p>
      </dgm:t>
    </dgm:pt>
    <dgm:pt modelId="{A05D4BE4-B386-4E3A-89C1-DD68E57F9C1C}" type="pres">
      <dgm:prSet presAssocID="{4D767737-DD86-4952-85E9-AB0886757EAA}" presName="comp" presStyleCnt="0"/>
      <dgm:spPr/>
    </dgm:pt>
    <dgm:pt modelId="{83E354F7-64D4-4BF1-B59B-93EFECDC62DE}" type="pres">
      <dgm:prSet presAssocID="{4D767737-DD86-4952-85E9-AB0886757EAA}" presName="box" presStyleLbl="node1" presStyleIdx="0" presStyleCnt="4" custLinFactNeighborY="7935"/>
      <dgm:spPr/>
      <dgm:t>
        <a:bodyPr/>
        <a:lstStyle/>
        <a:p>
          <a:endParaRPr lang="fr-FR"/>
        </a:p>
      </dgm:t>
    </dgm:pt>
    <dgm:pt modelId="{DB82BD4A-681D-4124-8209-EEB8CA1C366F}" type="pres">
      <dgm:prSet presAssocID="{4D767737-DD86-4952-85E9-AB0886757EAA}" presName="img" presStyleLbl="fgImgPlace1" presStyleIdx="0" presStyleCnt="4" custLinFactNeighborX="-1118" custLinFactNeighborY="9122"/>
      <dgm:spPr>
        <a:blipFill rotWithShape="1">
          <a:blip xmlns:r="http://schemas.openxmlformats.org/officeDocument/2006/relationships" r:embed="rId1">
            <a:extLst>
              <a:ext uri="{28A0092B-C50C-407E-A947-70E740481C1C}">
                <a14:useLocalDpi xmlns:a14="http://schemas.microsoft.com/office/drawing/2010/main" xmlns=""/>
              </a:ext>
            </a:extLst>
          </a:blip>
          <a:stretch>
            <a:fillRect/>
          </a:stretch>
        </a:blipFill>
      </dgm:spPr>
      <dgm:t>
        <a:bodyPr/>
        <a:lstStyle/>
        <a:p>
          <a:endParaRPr lang="fr-FR"/>
        </a:p>
      </dgm:t>
    </dgm:pt>
    <dgm:pt modelId="{B1B5D26B-41EE-4196-A63C-003A9C646C0F}" type="pres">
      <dgm:prSet presAssocID="{4D767737-DD86-4952-85E9-AB0886757EAA}" presName="text" presStyleLbl="node1" presStyleIdx="0" presStyleCnt="4">
        <dgm:presLayoutVars>
          <dgm:bulletEnabled val="1"/>
        </dgm:presLayoutVars>
      </dgm:prSet>
      <dgm:spPr/>
      <dgm:t>
        <a:bodyPr/>
        <a:lstStyle/>
        <a:p>
          <a:endParaRPr lang="fr-FR"/>
        </a:p>
      </dgm:t>
    </dgm:pt>
    <dgm:pt modelId="{949F8D5A-29FB-47D8-B991-45BA64A0A9C5}" type="pres">
      <dgm:prSet presAssocID="{284F14CD-6315-4244-A034-8A771D74D873}" presName="spacer" presStyleCnt="0"/>
      <dgm:spPr/>
    </dgm:pt>
    <dgm:pt modelId="{6859FA0A-7429-47D8-9BC4-8FF91D358998}" type="pres">
      <dgm:prSet presAssocID="{E25FFD15-3372-4C0F-AA3A-0B9633CC741E}" presName="comp" presStyleCnt="0"/>
      <dgm:spPr/>
    </dgm:pt>
    <dgm:pt modelId="{014B70C8-767D-46B9-8484-8C0683AD65A6}" type="pres">
      <dgm:prSet presAssocID="{E25FFD15-3372-4C0F-AA3A-0B9633CC741E}" presName="box" presStyleLbl="node1" presStyleIdx="1" presStyleCnt="4" custLinFactNeighborY="4601"/>
      <dgm:spPr/>
      <dgm:t>
        <a:bodyPr/>
        <a:lstStyle/>
        <a:p>
          <a:endParaRPr lang="fr-FR"/>
        </a:p>
      </dgm:t>
    </dgm:pt>
    <dgm:pt modelId="{E8352CDC-CE62-45DC-9208-92132E7D18FC}" type="pres">
      <dgm:prSet presAssocID="{E25FFD15-3372-4C0F-AA3A-0B9633CC741E}" presName="img" presStyleLbl="fgImgPlace1" presStyleIdx="1" presStyleCnt="4"/>
      <dgm:spPr>
        <a:blipFill rotWithShape="1">
          <a:blip xmlns:r="http://schemas.openxmlformats.org/officeDocument/2006/relationships" r:embed="rId2"/>
          <a:stretch>
            <a:fillRect/>
          </a:stretch>
        </a:blipFill>
      </dgm:spPr>
      <dgm:t>
        <a:bodyPr/>
        <a:lstStyle/>
        <a:p>
          <a:endParaRPr lang="fr-FR"/>
        </a:p>
      </dgm:t>
    </dgm:pt>
    <dgm:pt modelId="{C8CC50E6-6E91-4D66-BA31-034472B27D59}" type="pres">
      <dgm:prSet presAssocID="{E25FFD15-3372-4C0F-AA3A-0B9633CC741E}" presName="text" presStyleLbl="node1" presStyleIdx="1" presStyleCnt="4">
        <dgm:presLayoutVars>
          <dgm:bulletEnabled val="1"/>
        </dgm:presLayoutVars>
      </dgm:prSet>
      <dgm:spPr/>
      <dgm:t>
        <a:bodyPr/>
        <a:lstStyle/>
        <a:p>
          <a:endParaRPr lang="fr-FR"/>
        </a:p>
      </dgm:t>
    </dgm:pt>
    <dgm:pt modelId="{8C6F935E-8B91-4315-9658-47839186637C}" type="pres">
      <dgm:prSet presAssocID="{A5D31B83-16A7-4FDD-88A4-2989E7087285}" presName="spacer" presStyleCnt="0"/>
      <dgm:spPr/>
    </dgm:pt>
    <dgm:pt modelId="{DED940C8-4DBC-4ADA-B72C-E29E3234CFED}" type="pres">
      <dgm:prSet presAssocID="{60CF69B4-CB2C-470E-80C2-3C7A79B26C9D}" presName="comp" presStyleCnt="0"/>
      <dgm:spPr/>
    </dgm:pt>
    <dgm:pt modelId="{FD3FD23E-C7B6-40B0-82D9-F997EEB0FAAF}" type="pres">
      <dgm:prSet presAssocID="{60CF69B4-CB2C-470E-80C2-3C7A79B26C9D}" presName="box" presStyleLbl="node1" presStyleIdx="2" presStyleCnt="4"/>
      <dgm:spPr/>
      <dgm:t>
        <a:bodyPr/>
        <a:lstStyle/>
        <a:p>
          <a:endParaRPr lang="fr-FR"/>
        </a:p>
      </dgm:t>
    </dgm:pt>
    <dgm:pt modelId="{8C28BFAE-97D1-44D3-AEB2-E1D39ACDABE8}" type="pres">
      <dgm:prSet presAssocID="{60CF69B4-CB2C-470E-80C2-3C7A79B26C9D}" presName="img" presStyleLbl="fgImgPlace1" presStyleIdx="2" presStyleCnt="4"/>
      <dgm:spPr>
        <a:blipFill rotWithShape="1">
          <a:blip xmlns:r="http://schemas.openxmlformats.org/officeDocument/2006/relationships" r:embed="rId3">
            <a:extLst>
              <a:ext uri="{28A0092B-C50C-407E-A947-70E740481C1C}">
                <a14:useLocalDpi xmlns:a14="http://schemas.microsoft.com/office/drawing/2010/main" xmlns=""/>
              </a:ext>
            </a:extLst>
          </a:blip>
          <a:stretch>
            <a:fillRect/>
          </a:stretch>
        </a:blipFill>
      </dgm:spPr>
      <dgm:t>
        <a:bodyPr/>
        <a:lstStyle/>
        <a:p>
          <a:endParaRPr lang="fr-FR"/>
        </a:p>
      </dgm:t>
    </dgm:pt>
    <dgm:pt modelId="{6261B5DC-CF81-42A3-B448-D35A02323FEB}" type="pres">
      <dgm:prSet presAssocID="{60CF69B4-CB2C-470E-80C2-3C7A79B26C9D}" presName="text" presStyleLbl="node1" presStyleIdx="2" presStyleCnt="4">
        <dgm:presLayoutVars>
          <dgm:bulletEnabled val="1"/>
        </dgm:presLayoutVars>
      </dgm:prSet>
      <dgm:spPr/>
      <dgm:t>
        <a:bodyPr/>
        <a:lstStyle/>
        <a:p>
          <a:endParaRPr lang="fr-FR"/>
        </a:p>
      </dgm:t>
    </dgm:pt>
    <dgm:pt modelId="{E7CE16FC-36EB-497C-AC8C-CF140FD8C5AE}" type="pres">
      <dgm:prSet presAssocID="{E4F7CDC3-5E37-45C2-BB33-8CCBFD0964C1}" presName="spacer" presStyleCnt="0"/>
      <dgm:spPr/>
    </dgm:pt>
    <dgm:pt modelId="{A985A1A8-C8C6-445D-A007-ECCC04F71FEA}" type="pres">
      <dgm:prSet presAssocID="{8B815115-469C-48E4-AFAC-BAAEE12E4F4A}" presName="comp" presStyleCnt="0"/>
      <dgm:spPr/>
    </dgm:pt>
    <dgm:pt modelId="{397DA853-CBB2-43FA-834F-43E9EA9A2E90}" type="pres">
      <dgm:prSet presAssocID="{8B815115-469C-48E4-AFAC-BAAEE12E4F4A}" presName="box" presStyleLbl="node1" presStyleIdx="3" presStyleCnt="4"/>
      <dgm:spPr/>
      <dgm:t>
        <a:bodyPr/>
        <a:lstStyle/>
        <a:p>
          <a:endParaRPr lang="fr-FR"/>
        </a:p>
      </dgm:t>
    </dgm:pt>
    <dgm:pt modelId="{5A012625-497C-4B90-99CB-FCF56766C7C4}" type="pres">
      <dgm:prSet presAssocID="{8B815115-469C-48E4-AFAC-BAAEE12E4F4A}" presName="img" presStyleLbl="fgImgPlace1" presStyleIdx="3" presStyleCnt="4" custScaleY="122784"/>
      <dgm:spPr>
        <a:blipFill rotWithShape="1">
          <a:blip xmlns:r="http://schemas.openxmlformats.org/officeDocument/2006/relationships" r:embed="rId4" cstate="screen">
            <a:extLst>
              <a:ext uri="{28A0092B-C50C-407E-A947-70E740481C1C}">
                <a14:useLocalDpi xmlns:a14="http://schemas.microsoft.com/office/drawing/2010/main" xmlns=""/>
              </a:ext>
            </a:extLst>
          </a:blip>
          <a:stretch>
            <a:fillRect/>
          </a:stretch>
        </a:blipFill>
      </dgm:spPr>
      <dgm:t>
        <a:bodyPr/>
        <a:lstStyle/>
        <a:p>
          <a:endParaRPr lang="fr-FR"/>
        </a:p>
      </dgm:t>
    </dgm:pt>
    <dgm:pt modelId="{1274A6C6-C633-4E49-BB93-BB3C049BEB82}" type="pres">
      <dgm:prSet presAssocID="{8B815115-469C-48E4-AFAC-BAAEE12E4F4A}" presName="text" presStyleLbl="node1" presStyleIdx="3" presStyleCnt="4">
        <dgm:presLayoutVars>
          <dgm:bulletEnabled val="1"/>
        </dgm:presLayoutVars>
      </dgm:prSet>
      <dgm:spPr/>
      <dgm:t>
        <a:bodyPr/>
        <a:lstStyle/>
        <a:p>
          <a:endParaRPr lang="fr-FR"/>
        </a:p>
      </dgm:t>
    </dgm:pt>
  </dgm:ptLst>
  <dgm:cxnLst>
    <dgm:cxn modelId="{7298D0CF-0EE8-40C9-873C-18C094A9569B}" type="presOf" srcId="{60CF69B4-CB2C-470E-80C2-3C7A79B26C9D}" destId="{FD3FD23E-C7B6-40B0-82D9-F997EEB0FAAF}" srcOrd="0" destOrd="0" presId="urn:microsoft.com/office/officeart/2005/8/layout/vList4#3"/>
    <dgm:cxn modelId="{5B2A956F-0F03-4ABA-9A58-437E1F2B483D}" srcId="{5EEE1902-8301-4BC0-A3E4-EA9EE9ADCEFE}" destId="{60CF69B4-CB2C-470E-80C2-3C7A79B26C9D}" srcOrd="2" destOrd="0" parTransId="{DC95EE0E-1A0A-460C-9C63-2241D65A9012}" sibTransId="{E4F7CDC3-5E37-45C2-BB33-8CCBFD0964C1}"/>
    <dgm:cxn modelId="{F75248D3-D82E-4467-AF91-B546726163BB}" type="presOf" srcId="{60CF69B4-CB2C-470E-80C2-3C7A79B26C9D}" destId="{6261B5DC-CF81-42A3-B448-D35A02323FEB}" srcOrd="1" destOrd="0" presId="urn:microsoft.com/office/officeart/2005/8/layout/vList4#3"/>
    <dgm:cxn modelId="{951D7A6C-D716-40D5-A9DD-FD6B8FCA1F3E}" type="presOf" srcId="{8B815115-469C-48E4-AFAC-BAAEE12E4F4A}" destId="{397DA853-CBB2-43FA-834F-43E9EA9A2E90}" srcOrd="0" destOrd="0" presId="urn:microsoft.com/office/officeart/2005/8/layout/vList4#3"/>
    <dgm:cxn modelId="{B3615B1B-4184-46B7-8EF8-C93A7BD3502F}" type="presOf" srcId="{8B815115-469C-48E4-AFAC-BAAEE12E4F4A}" destId="{1274A6C6-C633-4E49-BB93-BB3C049BEB82}" srcOrd="1" destOrd="0" presId="urn:microsoft.com/office/officeart/2005/8/layout/vList4#3"/>
    <dgm:cxn modelId="{22952A8B-4F1A-4C91-8353-162054344892}" type="presOf" srcId="{4D767737-DD86-4952-85E9-AB0886757EAA}" destId="{B1B5D26B-41EE-4196-A63C-003A9C646C0F}" srcOrd="1" destOrd="0" presId="urn:microsoft.com/office/officeart/2005/8/layout/vList4#3"/>
    <dgm:cxn modelId="{3A9E4F04-AA17-4784-9C3D-BEB6B75240E2}" type="presOf" srcId="{E25FFD15-3372-4C0F-AA3A-0B9633CC741E}" destId="{014B70C8-767D-46B9-8484-8C0683AD65A6}" srcOrd="0" destOrd="0" presId="urn:microsoft.com/office/officeart/2005/8/layout/vList4#3"/>
    <dgm:cxn modelId="{AA58B4C4-D40E-49A3-B28E-E2FBB0008E58}" type="presOf" srcId="{E25FFD15-3372-4C0F-AA3A-0B9633CC741E}" destId="{C8CC50E6-6E91-4D66-BA31-034472B27D59}" srcOrd="1" destOrd="0" presId="urn:microsoft.com/office/officeart/2005/8/layout/vList4#3"/>
    <dgm:cxn modelId="{E313E8B0-1926-41F1-B8F6-60AB509048AE}" srcId="{5EEE1902-8301-4BC0-A3E4-EA9EE9ADCEFE}" destId="{8B815115-469C-48E4-AFAC-BAAEE12E4F4A}" srcOrd="3" destOrd="0" parTransId="{4195595D-CB4E-4179-BEE0-BD053C85AF89}" sibTransId="{3D02DCCE-34A7-4408-8C81-CED10C8D3263}"/>
    <dgm:cxn modelId="{175E49EE-E6F8-4281-AC30-4EE81CFFF0D9}" type="presOf" srcId="{5EEE1902-8301-4BC0-A3E4-EA9EE9ADCEFE}" destId="{AAD17494-0B9A-4F6E-83CE-C61DECA5D003}" srcOrd="0" destOrd="0" presId="urn:microsoft.com/office/officeart/2005/8/layout/vList4#3"/>
    <dgm:cxn modelId="{FC69AECD-98B0-4C91-BC14-54D9EA5538A5}" srcId="{5EEE1902-8301-4BC0-A3E4-EA9EE9ADCEFE}" destId="{E25FFD15-3372-4C0F-AA3A-0B9633CC741E}" srcOrd="1" destOrd="0" parTransId="{F25889D5-8F57-4EAD-94D4-687E9B5250C1}" sibTransId="{A5D31B83-16A7-4FDD-88A4-2989E7087285}"/>
    <dgm:cxn modelId="{B9C1C009-A961-4C82-8397-40BA2C9B71BD}" srcId="{5EEE1902-8301-4BC0-A3E4-EA9EE9ADCEFE}" destId="{4D767737-DD86-4952-85E9-AB0886757EAA}" srcOrd="0" destOrd="0" parTransId="{029DEF6E-C77F-43B1-BAE8-FAE4B24535DB}" sibTransId="{284F14CD-6315-4244-A034-8A771D74D873}"/>
    <dgm:cxn modelId="{FBBB6E7F-46E3-4635-ACC9-C946235737DE}" type="presOf" srcId="{4D767737-DD86-4952-85E9-AB0886757EAA}" destId="{83E354F7-64D4-4BF1-B59B-93EFECDC62DE}" srcOrd="0" destOrd="0" presId="urn:microsoft.com/office/officeart/2005/8/layout/vList4#3"/>
    <dgm:cxn modelId="{DB6BD0F9-59C6-44DD-8EB9-62BB70F7261F}" type="presParOf" srcId="{AAD17494-0B9A-4F6E-83CE-C61DECA5D003}" destId="{A05D4BE4-B386-4E3A-89C1-DD68E57F9C1C}" srcOrd="0" destOrd="0" presId="urn:microsoft.com/office/officeart/2005/8/layout/vList4#3"/>
    <dgm:cxn modelId="{AB5A7A4B-E014-4690-8208-E06270D59626}" type="presParOf" srcId="{A05D4BE4-B386-4E3A-89C1-DD68E57F9C1C}" destId="{83E354F7-64D4-4BF1-B59B-93EFECDC62DE}" srcOrd="0" destOrd="0" presId="urn:microsoft.com/office/officeart/2005/8/layout/vList4#3"/>
    <dgm:cxn modelId="{9D7D9FAB-E4EC-4CD3-911D-7FC23ED2E94B}" type="presParOf" srcId="{A05D4BE4-B386-4E3A-89C1-DD68E57F9C1C}" destId="{DB82BD4A-681D-4124-8209-EEB8CA1C366F}" srcOrd="1" destOrd="0" presId="urn:microsoft.com/office/officeart/2005/8/layout/vList4#3"/>
    <dgm:cxn modelId="{CB763AA5-1C81-476A-BD6A-D6045518DD18}" type="presParOf" srcId="{A05D4BE4-B386-4E3A-89C1-DD68E57F9C1C}" destId="{B1B5D26B-41EE-4196-A63C-003A9C646C0F}" srcOrd="2" destOrd="0" presId="urn:microsoft.com/office/officeart/2005/8/layout/vList4#3"/>
    <dgm:cxn modelId="{876E1595-E21C-4EE2-A2A7-62F58C18E8CF}" type="presParOf" srcId="{AAD17494-0B9A-4F6E-83CE-C61DECA5D003}" destId="{949F8D5A-29FB-47D8-B991-45BA64A0A9C5}" srcOrd="1" destOrd="0" presId="urn:microsoft.com/office/officeart/2005/8/layout/vList4#3"/>
    <dgm:cxn modelId="{CE3AA20D-922E-4411-A62F-C32303D7DF7B}" type="presParOf" srcId="{AAD17494-0B9A-4F6E-83CE-C61DECA5D003}" destId="{6859FA0A-7429-47D8-9BC4-8FF91D358998}" srcOrd="2" destOrd="0" presId="urn:microsoft.com/office/officeart/2005/8/layout/vList4#3"/>
    <dgm:cxn modelId="{30596543-F832-4171-9ED9-1C00EDAB0B42}" type="presParOf" srcId="{6859FA0A-7429-47D8-9BC4-8FF91D358998}" destId="{014B70C8-767D-46B9-8484-8C0683AD65A6}" srcOrd="0" destOrd="0" presId="urn:microsoft.com/office/officeart/2005/8/layout/vList4#3"/>
    <dgm:cxn modelId="{BBCCBA71-3262-4794-B8F2-A9ECB7A722AE}" type="presParOf" srcId="{6859FA0A-7429-47D8-9BC4-8FF91D358998}" destId="{E8352CDC-CE62-45DC-9208-92132E7D18FC}" srcOrd="1" destOrd="0" presId="urn:microsoft.com/office/officeart/2005/8/layout/vList4#3"/>
    <dgm:cxn modelId="{5083E94B-DD4F-4AA1-81E5-5F0F9D0138DE}" type="presParOf" srcId="{6859FA0A-7429-47D8-9BC4-8FF91D358998}" destId="{C8CC50E6-6E91-4D66-BA31-034472B27D59}" srcOrd="2" destOrd="0" presId="urn:microsoft.com/office/officeart/2005/8/layout/vList4#3"/>
    <dgm:cxn modelId="{75E2CCB6-2959-41AB-B664-AB3BD9079916}" type="presParOf" srcId="{AAD17494-0B9A-4F6E-83CE-C61DECA5D003}" destId="{8C6F935E-8B91-4315-9658-47839186637C}" srcOrd="3" destOrd="0" presId="urn:microsoft.com/office/officeart/2005/8/layout/vList4#3"/>
    <dgm:cxn modelId="{3E0BFE02-2F1D-42EA-9FDE-0C6C307D7A89}" type="presParOf" srcId="{AAD17494-0B9A-4F6E-83CE-C61DECA5D003}" destId="{DED940C8-4DBC-4ADA-B72C-E29E3234CFED}" srcOrd="4" destOrd="0" presId="urn:microsoft.com/office/officeart/2005/8/layout/vList4#3"/>
    <dgm:cxn modelId="{6828CB76-A7A5-408C-8043-BD64A049F187}" type="presParOf" srcId="{DED940C8-4DBC-4ADA-B72C-E29E3234CFED}" destId="{FD3FD23E-C7B6-40B0-82D9-F997EEB0FAAF}" srcOrd="0" destOrd="0" presId="urn:microsoft.com/office/officeart/2005/8/layout/vList4#3"/>
    <dgm:cxn modelId="{2149E171-8B14-473B-94CA-8F12CBB04262}" type="presParOf" srcId="{DED940C8-4DBC-4ADA-B72C-E29E3234CFED}" destId="{8C28BFAE-97D1-44D3-AEB2-E1D39ACDABE8}" srcOrd="1" destOrd="0" presId="urn:microsoft.com/office/officeart/2005/8/layout/vList4#3"/>
    <dgm:cxn modelId="{B6D58D64-29E6-432C-A6CE-7EA4DC76592C}" type="presParOf" srcId="{DED940C8-4DBC-4ADA-B72C-E29E3234CFED}" destId="{6261B5DC-CF81-42A3-B448-D35A02323FEB}" srcOrd="2" destOrd="0" presId="urn:microsoft.com/office/officeart/2005/8/layout/vList4#3"/>
    <dgm:cxn modelId="{13240661-8C9A-4C13-B50A-7ED6A2C0D61A}" type="presParOf" srcId="{AAD17494-0B9A-4F6E-83CE-C61DECA5D003}" destId="{E7CE16FC-36EB-497C-AC8C-CF140FD8C5AE}" srcOrd="5" destOrd="0" presId="urn:microsoft.com/office/officeart/2005/8/layout/vList4#3"/>
    <dgm:cxn modelId="{3B722434-AD03-4E08-A0E5-A726F810BE1D}" type="presParOf" srcId="{AAD17494-0B9A-4F6E-83CE-C61DECA5D003}" destId="{A985A1A8-C8C6-445D-A007-ECCC04F71FEA}" srcOrd="6" destOrd="0" presId="urn:microsoft.com/office/officeart/2005/8/layout/vList4#3"/>
    <dgm:cxn modelId="{64E8558A-5EAA-4404-9CBD-CF4BE08C5857}" type="presParOf" srcId="{A985A1A8-C8C6-445D-A007-ECCC04F71FEA}" destId="{397DA853-CBB2-43FA-834F-43E9EA9A2E90}" srcOrd="0" destOrd="0" presId="urn:microsoft.com/office/officeart/2005/8/layout/vList4#3"/>
    <dgm:cxn modelId="{53B6BFC6-B5F9-41DF-9DB7-D82B8958AB4B}" type="presParOf" srcId="{A985A1A8-C8C6-445D-A007-ECCC04F71FEA}" destId="{5A012625-497C-4B90-99CB-FCF56766C7C4}" srcOrd="1" destOrd="0" presId="urn:microsoft.com/office/officeart/2005/8/layout/vList4#3"/>
    <dgm:cxn modelId="{0E901F1F-4CCF-45CB-A574-72B623DB9B42}" type="presParOf" srcId="{A985A1A8-C8C6-445D-A007-ECCC04F71FEA}" destId="{1274A6C6-C633-4E49-BB93-BB3C049BEB82}" srcOrd="2" destOrd="0" presId="urn:microsoft.com/office/officeart/2005/8/layout/vList4#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F8326F-5A88-448C-9F31-7068AE6D5039}"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fr-FR"/>
        </a:p>
      </dgm:t>
    </dgm:pt>
    <dgm:pt modelId="{34A193D7-E2F1-44A7-9CC9-A94B03EBCF45}">
      <dgm:prSet phldrT="[Texte]" custT="1"/>
      <dgm:spPr/>
      <dgm:t>
        <a:bodyPr/>
        <a:lstStyle/>
        <a:p>
          <a:r>
            <a:rPr lang="fr-FR" sz="3200" b="1" u="none" dirty="0" smtClean="0">
              <a:effectLst>
                <a:outerShdw blurRad="38100" dist="38100" dir="2700000" algn="tl">
                  <a:srgbClr val="000000">
                    <a:alpha val="43137"/>
                  </a:srgbClr>
                </a:outerShdw>
              </a:effectLst>
            </a:rPr>
            <a:t>Erasmus +</a:t>
          </a:r>
          <a:endParaRPr lang="fr-FR" sz="3200" b="1" u="none" dirty="0">
            <a:effectLst>
              <a:outerShdw blurRad="38100" dist="38100" dir="2700000" algn="tl">
                <a:srgbClr val="000000">
                  <a:alpha val="43137"/>
                </a:srgbClr>
              </a:outerShdw>
            </a:effectLst>
          </a:endParaRPr>
        </a:p>
      </dgm:t>
    </dgm:pt>
    <dgm:pt modelId="{9A9399AB-5660-4A25-9979-B542D1ECADCE}" type="parTrans" cxnId="{AFFF81BC-D183-4FED-9FC5-CF9467C6F3B9}">
      <dgm:prSet/>
      <dgm:spPr/>
      <dgm:t>
        <a:bodyPr/>
        <a:lstStyle/>
        <a:p>
          <a:endParaRPr lang="fr-FR"/>
        </a:p>
      </dgm:t>
    </dgm:pt>
    <dgm:pt modelId="{A3AF6D06-189D-4762-A79A-CFEC875DED4D}" type="sibTrans" cxnId="{AFFF81BC-D183-4FED-9FC5-CF9467C6F3B9}">
      <dgm:prSet/>
      <dgm:spPr/>
      <dgm:t>
        <a:bodyPr/>
        <a:lstStyle/>
        <a:p>
          <a:endParaRPr lang="fr-FR"/>
        </a:p>
      </dgm:t>
    </dgm:pt>
    <dgm:pt modelId="{204F0A19-444D-4C35-B8D7-E7027331537C}">
      <dgm:prSet phldrT="[Texte]" custT="1"/>
      <dgm:spPr/>
      <dgm:t>
        <a:bodyPr/>
        <a:lstStyle/>
        <a:p>
          <a:r>
            <a:rPr lang="fr-FR" sz="1800" b="1" u="none" dirty="0" smtClean="0">
              <a:effectLst>
                <a:outerShdw blurRad="38100" dist="38100" dir="2700000" algn="tl">
                  <a:srgbClr val="000000">
                    <a:alpha val="43137"/>
                  </a:srgbClr>
                </a:outerShdw>
              </a:effectLst>
            </a:rPr>
            <a:t>Action clé 1 :</a:t>
          </a:r>
        </a:p>
        <a:p>
          <a:r>
            <a:rPr lang="fr-FR" sz="1800" b="1" dirty="0" smtClean="0">
              <a:effectLst/>
            </a:rPr>
            <a:t>MOBILITÉ </a:t>
          </a:r>
        </a:p>
        <a:p>
          <a:r>
            <a:rPr lang="fr-FR" sz="1800" b="1" dirty="0" smtClean="0">
              <a:effectLst/>
            </a:rPr>
            <a:t>d’apprentissage (63%)</a:t>
          </a:r>
          <a:endParaRPr lang="fr-FR" sz="1800" dirty="0"/>
        </a:p>
      </dgm:t>
    </dgm:pt>
    <dgm:pt modelId="{331C4675-D77F-4FCE-AA1E-8CA383967EBB}" type="parTrans" cxnId="{1E78FFB7-F9EE-4166-8306-73B92776F4C1}">
      <dgm:prSet/>
      <dgm:spPr/>
      <dgm:t>
        <a:bodyPr/>
        <a:lstStyle/>
        <a:p>
          <a:endParaRPr lang="fr-FR"/>
        </a:p>
      </dgm:t>
    </dgm:pt>
    <dgm:pt modelId="{30AB5C90-DA0F-4719-A051-1DF39E3A4A1D}" type="sibTrans" cxnId="{1E78FFB7-F9EE-4166-8306-73B92776F4C1}">
      <dgm:prSet/>
      <dgm:spPr/>
      <dgm:t>
        <a:bodyPr/>
        <a:lstStyle/>
        <a:p>
          <a:endParaRPr lang="fr-FR"/>
        </a:p>
      </dgm:t>
    </dgm:pt>
    <dgm:pt modelId="{9E000D0A-B165-4165-8A0B-D7835277336E}">
      <dgm:prSet phldrT="[Texte]" custT="1"/>
      <dgm:spPr/>
      <dgm:t>
        <a:bodyPr/>
        <a:lstStyle/>
        <a:p>
          <a:r>
            <a:rPr lang="fr-FR" sz="1800" b="1" dirty="0" smtClean="0">
              <a:effectLst>
                <a:outerShdw blurRad="38100" dist="38100" dir="2700000" algn="tl">
                  <a:srgbClr val="000000">
                    <a:alpha val="43137"/>
                  </a:srgbClr>
                </a:outerShdw>
              </a:effectLst>
            </a:rPr>
            <a:t>Action clé 2 :</a:t>
          </a:r>
        </a:p>
        <a:p>
          <a:r>
            <a:rPr lang="fr-FR" sz="1800" b="1" dirty="0" smtClean="0">
              <a:effectLst/>
            </a:rPr>
            <a:t>COOPÉRATION POUR L’INNOVATION ET LES BONNES PRATIQUES (28%)</a:t>
          </a:r>
          <a:endParaRPr lang="fr-FR" sz="1800" dirty="0"/>
        </a:p>
      </dgm:t>
    </dgm:pt>
    <dgm:pt modelId="{3F2E5599-25E3-468A-8D10-1B0EE8BAA260}" type="parTrans" cxnId="{ABEE98AB-1E8E-470B-A154-903D020E44CA}">
      <dgm:prSet/>
      <dgm:spPr/>
      <dgm:t>
        <a:bodyPr/>
        <a:lstStyle/>
        <a:p>
          <a:endParaRPr lang="fr-FR"/>
        </a:p>
      </dgm:t>
    </dgm:pt>
    <dgm:pt modelId="{AA8B74E2-3906-4851-9911-EE55DABB6960}" type="sibTrans" cxnId="{ABEE98AB-1E8E-470B-A154-903D020E44CA}">
      <dgm:prSet/>
      <dgm:spPr/>
      <dgm:t>
        <a:bodyPr/>
        <a:lstStyle/>
        <a:p>
          <a:endParaRPr lang="fr-FR"/>
        </a:p>
      </dgm:t>
    </dgm:pt>
    <dgm:pt modelId="{6291A190-CDE0-4553-A4B4-D835C4097901}">
      <dgm:prSet phldrT="[Texte]" custT="1"/>
      <dgm:spPr/>
      <dgm:t>
        <a:bodyPr/>
        <a:lstStyle/>
        <a:p>
          <a:r>
            <a:rPr lang="fr-FR" sz="1800" b="1" dirty="0" smtClean="0">
              <a:effectLst>
                <a:outerShdw blurRad="38100" dist="38100" dir="2700000" algn="tl">
                  <a:srgbClr val="000000">
                    <a:alpha val="43137"/>
                  </a:srgbClr>
                </a:outerShdw>
              </a:effectLst>
            </a:rPr>
            <a:t>Action clé 3 :</a:t>
          </a:r>
        </a:p>
        <a:p>
          <a:r>
            <a:rPr lang="fr-FR" sz="1800" b="1" dirty="0" smtClean="0">
              <a:effectLst/>
            </a:rPr>
            <a:t>SOUTIEN AUX REFORMES POLITIQUES (4,3%)</a:t>
          </a:r>
          <a:endParaRPr lang="fr-FR" sz="1800" dirty="0"/>
        </a:p>
      </dgm:t>
    </dgm:pt>
    <dgm:pt modelId="{62E67AB6-3B1C-4155-B89C-FAFF4465A23B}" type="parTrans" cxnId="{57FC3A53-B66B-40D6-BFDE-340F7B9E05DA}">
      <dgm:prSet/>
      <dgm:spPr/>
      <dgm:t>
        <a:bodyPr/>
        <a:lstStyle/>
        <a:p>
          <a:endParaRPr lang="fr-FR"/>
        </a:p>
      </dgm:t>
    </dgm:pt>
    <dgm:pt modelId="{78A13720-F0B8-423D-A8C7-45E7A02458DF}" type="sibTrans" cxnId="{57FC3A53-B66B-40D6-BFDE-340F7B9E05DA}">
      <dgm:prSet/>
      <dgm:spPr/>
      <dgm:t>
        <a:bodyPr/>
        <a:lstStyle/>
        <a:p>
          <a:endParaRPr lang="fr-FR"/>
        </a:p>
      </dgm:t>
    </dgm:pt>
    <dgm:pt modelId="{B948DA9B-1995-4A68-AD1E-630605134E00}" type="pres">
      <dgm:prSet presAssocID="{CFF8326F-5A88-448C-9F31-7068AE6D5039}" presName="composite" presStyleCnt="0">
        <dgm:presLayoutVars>
          <dgm:chMax val="1"/>
          <dgm:dir/>
          <dgm:resizeHandles val="exact"/>
        </dgm:presLayoutVars>
      </dgm:prSet>
      <dgm:spPr/>
      <dgm:t>
        <a:bodyPr/>
        <a:lstStyle/>
        <a:p>
          <a:endParaRPr lang="fr-FR"/>
        </a:p>
      </dgm:t>
    </dgm:pt>
    <dgm:pt modelId="{853A2F67-5E60-43AB-A1C9-BCD1D34A8515}" type="pres">
      <dgm:prSet presAssocID="{34A193D7-E2F1-44A7-9CC9-A94B03EBCF45}" presName="roof" presStyleLbl="dkBgShp" presStyleIdx="0" presStyleCnt="2" custLinFactNeighborX="10858" custLinFactNeighborY="9999"/>
      <dgm:spPr/>
      <dgm:t>
        <a:bodyPr/>
        <a:lstStyle/>
        <a:p>
          <a:endParaRPr lang="fr-FR"/>
        </a:p>
      </dgm:t>
    </dgm:pt>
    <dgm:pt modelId="{7071DECC-4B3F-486F-B9DB-6AC3D04338F5}" type="pres">
      <dgm:prSet presAssocID="{34A193D7-E2F1-44A7-9CC9-A94B03EBCF45}" presName="pillars" presStyleCnt="0"/>
      <dgm:spPr/>
      <dgm:t>
        <a:bodyPr/>
        <a:lstStyle/>
        <a:p>
          <a:endParaRPr lang="fr-FR"/>
        </a:p>
      </dgm:t>
    </dgm:pt>
    <dgm:pt modelId="{C2D1A6FE-5099-47C1-A573-F63DA1A54B35}" type="pres">
      <dgm:prSet presAssocID="{34A193D7-E2F1-44A7-9CC9-A94B03EBCF45}" presName="pillar1" presStyleLbl="node1" presStyleIdx="0" presStyleCnt="3">
        <dgm:presLayoutVars>
          <dgm:bulletEnabled val="1"/>
        </dgm:presLayoutVars>
      </dgm:prSet>
      <dgm:spPr/>
      <dgm:t>
        <a:bodyPr/>
        <a:lstStyle/>
        <a:p>
          <a:endParaRPr lang="fr-FR"/>
        </a:p>
      </dgm:t>
    </dgm:pt>
    <dgm:pt modelId="{916A658A-09B6-45DF-8A75-7A248D6DCC3B}" type="pres">
      <dgm:prSet presAssocID="{9E000D0A-B165-4165-8A0B-D7835277336E}" presName="pillarX" presStyleLbl="node1" presStyleIdx="1" presStyleCnt="3">
        <dgm:presLayoutVars>
          <dgm:bulletEnabled val="1"/>
        </dgm:presLayoutVars>
      </dgm:prSet>
      <dgm:spPr/>
      <dgm:t>
        <a:bodyPr/>
        <a:lstStyle/>
        <a:p>
          <a:endParaRPr lang="fr-FR"/>
        </a:p>
      </dgm:t>
    </dgm:pt>
    <dgm:pt modelId="{D980E393-8131-4B75-938E-6C5A922E21E1}" type="pres">
      <dgm:prSet presAssocID="{6291A190-CDE0-4553-A4B4-D835C4097901}" presName="pillarX" presStyleLbl="node1" presStyleIdx="2" presStyleCnt="3">
        <dgm:presLayoutVars>
          <dgm:bulletEnabled val="1"/>
        </dgm:presLayoutVars>
      </dgm:prSet>
      <dgm:spPr/>
      <dgm:t>
        <a:bodyPr/>
        <a:lstStyle/>
        <a:p>
          <a:endParaRPr lang="fr-FR"/>
        </a:p>
      </dgm:t>
    </dgm:pt>
    <dgm:pt modelId="{1A3528DF-D02B-4681-B7B9-E04621285B95}" type="pres">
      <dgm:prSet presAssocID="{34A193D7-E2F1-44A7-9CC9-A94B03EBCF45}" presName="base" presStyleLbl="dkBgShp" presStyleIdx="1" presStyleCnt="2"/>
      <dgm:spPr/>
      <dgm:t>
        <a:bodyPr/>
        <a:lstStyle/>
        <a:p>
          <a:endParaRPr lang="fr-FR"/>
        </a:p>
      </dgm:t>
    </dgm:pt>
  </dgm:ptLst>
  <dgm:cxnLst>
    <dgm:cxn modelId="{ABEE98AB-1E8E-470B-A154-903D020E44CA}" srcId="{34A193D7-E2F1-44A7-9CC9-A94B03EBCF45}" destId="{9E000D0A-B165-4165-8A0B-D7835277336E}" srcOrd="1" destOrd="0" parTransId="{3F2E5599-25E3-468A-8D10-1B0EE8BAA260}" sibTransId="{AA8B74E2-3906-4851-9911-EE55DABB6960}"/>
    <dgm:cxn modelId="{AFFF81BC-D183-4FED-9FC5-CF9467C6F3B9}" srcId="{CFF8326F-5A88-448C-9F31-7068AE6D5039}" destId="{34A193D7-E2F1-44A7-9CC9-A94B03EBCF45}" srcOrd="0" destOrd="0" parTransId="{9A9399AB-5660-4A25-9979-B542D1ECADCE}" sibTransId="{A3AF6D06-189D-4762-A79A-CFEC875DED4D}"/>
    <dgm:cxn modelId="{2EAB18EB-6485-4E12-87BC-DC81D3C4AFE3}" type="presOf" srcId="{34A193D7-E2F1-44A7-9CC9-A94B03EBCF45}" destId="{853A2F67-5E60-43AB-A1C9-BCD1D34A8515}" srcOrd="0" destOrd="0" presId="urn:microsoft.com/office/officeart/2005/8/layout/hList3"/>
    <dgm:cxn modelId="{1E78FFB7-F9EE-4166-8306-73B92776F4C1}" srcId="{34A193D7-E2F1-44A7-9CC9-A94B03EBCF45}" destId="{204F0A19-444D-4C35-B8D7-E7027331537C}" srcOrd="0" destOrd="0" parTransId="{331C4675-D77F-4FCE-AA1E-8CA383967EBB}" sibTransId="{30AB5C90-DA0F-4719-A051-1DF39E3A4A1D}"/>
    <dgm:cxn modelId="{D590A104-F308-491B-8882-FD025A8025C5}" type="presOf" srcId="{9E000D0A-B165-4165-8A0B-D7835277336E}" destId="{916A658A-09B6-45DF-8A75-7A248D6DCC3B}" srcOrd="0" destOrd="0" presId="urn:microsoft.com/office/officeart/2005/8/layout/hList3"/>
    <dgm:cxn modelId="{F578A288-C1C2-4F50-B044-46F966E13EC2}" type="presOf" srcId="{6291A190-CDE0-4553-A4B4-D835C4097901}" destId="{D980E393-8131-4B75-938E-6C5A922E21E1}" srcOrd="0" destOrd="0" presId="urn:microsoft.com/office/officeart/2005/8/layout/hList3"/>
    <dgm:cxn modelId="{0008BB7A-E0EF-4361-9942-963FD2EB6F79}" type="presOf" srcId="{204F0A19-444D-4C35-B8D7-E7027331537C}" destId="{C2D1A6FE-5099-47C1-A573-F63DA1A54B35}" srcOrd="0" destOrd="0" presId="urn:microsoft.com/office/officeart/2005/8/layout/hList3"/>
    <dgm:cxn modelId="{57FC3A53-B66B-40D6-BFDE-340F7B9E05DA}" srcId="{34A193D7-E2F1-44A7-9CC9-A94B03EBCF45}" destId="{6291A190-CDE0-4553-A4B4-D835C4097901}" srcOrd="2" destOrd="0" parTransId="{62E67AB6-3B1C-4155-B89C-FAFF4465A23B}" sibTransId="{78A13720-F0B8-423D-A8C7-45E7A02458DF}"/>
    <dgm:cxn modelId="{409D7EE5-C33E-4883-A2FE-493F0DFFB1B8}" type="presOf" srcId="{CFF8326F-5A88-448C-9F31-7068AE6D5039}" destId="{B948DA9B-1995-4A68-AD1E-630605134E00}" srcOrd="0" destOrd="0" presId="urn:microsoft.com/office/officeart/2005/8/layout/hList3"/>
    <dgm:cxn modelId="{1FF5D326-DE75-4F77-A94B-00ED12C885B1}" type="presParOf" srcId="{B948DA9B-1995-4A68-AD1E-630605134E00}" destId="{853A2F67-5E60-43AB-A1C9-BCD1D34A8515}" srcOrd="0" destOrd="0" presId="urn:microsoft.com/office/officeart/2005/8/layout/hList3"/>
    <dgm:cxn modelId="{8BDF20F2-5B98-42ED-856C-74127DE61D00}" type="presParOf" srcId="{B948DA9B-1995-4A68-AD1E-630605134E00}" destId="{7071DECC-4B3F-486F-B9DB-6AC3D04338F5}" srcOrd="1" destOrd="0" presId="urn:microsoft.com/office/officeart/2005/8/layout/hList3"/>
    <dgm:cxn modelId="{7A560DF7-5018-4FB7-96DE-4E732FE3DA3D}" type="presParOf" srcId="{7071DECC-4B3F-486F-B9DB-6AC3D04338F5}" destId="{C2D1A6FE-5099-47C1-A573-F63DA1A54B35}" srcOrd="0" destOrd="0" presId="urn:microsoft.com/office/officeart/2005/8/layout/hList3"/>
    <dgm:cxn modelId="{446054D8-3215-44EC-A667-25857B90206B}" type="presParOf" srcId="{7071DECC-4B3F-486F-B9DB-6AC3D04338F5}" destId="{916A658A-09B6-45DF-8A75-7A248D6DCC3B}" srcOrd="1" destOrd="0" presId="urn:microsoft.com/office/officeart/2005/8/layout/hList3"/>
    <dgm:cxn modelId="{5748D478-DAB2-41F2-9FF2-A2E813BB93C0}" type="presParOf" srcId="{7071DECC-4B3F-486F-B9DB-6AC3D04338F5}" destId="{D980E393-8131-4B75-938E-6C5A922E21E1}" srcOrd="2" destOrd="0" presId="urn:microsoft.com/office/officeart/2005/8/layout/hList3"/>
    <dgm:cxn modelId="{459FE14F-E01A-45C3-9034-3FCFE56C593E}" type="presParOf" srcId="{B948DA9B-1995-4A68-AD1E-630605134E00}" destId="{1A3528DF-D02B-4681-B7B9-E04621285B95}"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EE1902-8301-4BC0-A3E4-EA9EE9ADCEFE}" type="doc">
      <dgm:prSet loTypeId="urn:microsoft.com/office/officeart/2005/8/layout/vList4#1" loCatId="picture" qsTypeId="urn:microsoft.com/office/officeart/2005/8/quickstyle/simple1" qsCatId="simple" csTypeId="urn:microsoft.com/office/officeart/2005/8/colors/colorful1#2" csCatId="colorful" phldr="1"/>
      <dgm:spPr/>
      <dgm:t>
        <a:bodyPr/>
        <a:lstStyle/>
        <a:p>
          <a:endParaRPr lang="fr-FR"/>
        </a:p>
      </dgm:t>
    </dgm:pt>
    <dgm:pt modelId="{E25FFD15-3372-4C0F-AA3A-0B9633CC741E}">
      <dgm:prSet phldrT="[Texte]" custT="1"/>
      <dgm:spPr/>
      <dgm:t>
        <a:bodyPr/>
        <a:lstStyle/>
        <a:p>
          <a:r>
            <a:rPr lang="fr-FR" sz="2600" dirty="0" smtClean="0"/>
            <a:t>4 millions de personnes en mobilité</a:t>
          </a:r>
        </a:p>
        <a:p>
          <a:r>
            <a:rPr lang="fr-FR" sz="1800" dirty="0" smtClean="0"/>
            <a:t>Dont 800 000 enseignants, formateurs, professeurs, travailleurs jeunesse</a:t>
          </a:r>
          <a:endParaRPr lang="fr-FR" sz="1800" dirty="0"/>
        </a:p>
      </dgm:t>
    </dgm:pt>
    <dgm:pt modelId="{F25889D5-8F57-4EAD-94D4-687E9B5250C1}" type="parTrans" cxnId="{FC69AECD-98B0-4C91-BC14-54D9EA5538A5}">
      <dgm:prSet/>
      <dgm:spPr/>
      <dgm:t>
        <a:bodyPr/>
        <a:lstStyle/>
        <a:p>
          <a:endParaRPr lang="fr-FR"/>
        </a:p>
      </dgm:t>
    </dgm:pt>
    <dgm:pt modelId="{A5D31B83-16A7-4FDD-88A4-2989E7087285}" type="sibTrans" cxnId="{FC69AECD-98B0-4C91-BC14-54D9EA5538A5}">
      <dgm:prSet/>
      <dgm:spPr/>
      <dgm:t>
        <a:bodyPr/>
        <a:lstStyle/>
        <a:p>
          <a:endParaRPr lang="fr-FR"/>
        </a:p>
      </dgm:t>
    </dgm:pt>
    <dgm:pt modelId="{60CF69B4-CB2C-470E-80C2-3C7A79B26C9D}">
      <dgm:prSet phldrT="[Texte]"/>
      <dgm:spPr/>
      <dgm:t>
        <a:bodyPr/>
        <a:lstStyle/>
        <a:p>
          <a:r>
            <a:rPr lang="fr-FR" dirty="0" smtClean="0"/>
            <a:t>125 000 institutions impliquées dans 25.000 partenariats stratégiques</a:t>
          </a:r>
          <a:endParaRPr lang="fr-FR" dirty="0"/>
        </a:p>
      </dgm:t>
    </dgm:pt>
    <dgm:pt modelId="{DC95EE0E-1A0A-460C-9C63-2241D65A9012}" type="parTrans" cxnId="{5B2A956F-0F03-4ABA-9A58-437E1F2B483D}">
      <dgm:prSet/>
      <dgm:spPr/>
      <dgm:t>
        <a:bodyPr/>
        <a:lstStyle/>
        <a:p>
          <a:endParaRPr lang="fr-FR"/>
        </a:p>
      </dgm:t>
    </dgm:pt>
    <dgm:pt modelId="{E4F7CDC3-5E37-45C2-BB33-8CCBFD0964C1}" type="sibTrans" cxnId="{5B2A956F-0F03-4ABA-9A58-437E1F2B483D}">
      <dgm:prSet/>
      <dgm:spPr/>
      <dgm:t>
        <a:bodyPr/>
        <a:lstStyle/>
        <a:p>
          <a:endParaRPr lang="fr-FR"/>
        </a:p>
      </dgm:t>
    </dgm:pt>
    <dgm:pt modelId="{4D767737-DD86-4952-85E9-AB0886757EAA}">
      <dgm:prSet phldrT="[Texte]"/>
      <dgm:spPr/>
      <dgm:t>
        <a:bodyPr/>
        <a:lstStyle/>
        <a:p>
          <a:r>
            <a:rPr lang="fr-FR" dirty="0" smtClean="0"/>
            <a:t>14,7 milliards € pour 7 ans (hors dimension internationale)</a:t>
          </a:r>
        </a:p>
        <a:p>
          <a:r>
            <a:rPr lang="fr-FR" dirty="0" smtClean="0"/>
            <a:t>+ 40% d’augmentation</a:t>
          </a:r>
          <a:endParaRPr lang="fr-FR" dirty="0"/>
        </a:p>
      </dgm:t>
    </dgm:pt>
    <dgm:pt modelId="{284F14CD-6315-4244-A034-8A771D74D873}" type="sibTrans" cxnId="{B9C1C009-A961-4C82-8397-40BA2C9B71BD}">
      <dgm:prSet/>
      <dgm:spPr/>
      <dgm:t>
        <a:bodyPr/>
        <a:lstStyle/>
        <a:p>
          <a:endParaRPr lang="fr-FR"/>
        </a:p>
      </dgm:t>
    </dgm:pt>
    <dgm:pt modelId="{029DEF6E-C77F-43B1-BAE8-FAE4B24535DB}" type="parTrans" cxnId="{B9C1C009-A961-4C82-8397-40BA2C9B71BD}">
      <dgm:prSet/>
      <dgm:spPr/>
      <dgm:t>
        <a:bodyPr/>
        <a:lstStyle/>
        <a:p>
          <a:endParaRPr lang="fr-FR"/>
        </a:p>
      </dgm:t>
    </dgm:pt>
    <dgm:pt modelId="{AAD17494-0B9A-4F6E-83CE-C61DECA5D003}" type="pres">
      <dgm:prSet presAssocID="{5EEE1902-8301-4BC0-A3E4-EA9EE9ADCEFE}" presName="linear" presStyleCnt="0">
        <dgm:presLayoutVars>
          <dgm:dir/>
          <dgm:resizeHandles val="exact"/>
        </dgm:presLayoutVars>
      </dgm:prSet>
      <dgm:spPr/>
      <dgm:t>
        <a:bodyPr/>
        <a:lstStyle/>
        <a:p>
          <a:endParaRPr lang="fr-FR"/>
        </a:p>
      </dgm:t>
    </dgm:pt>
    <dgm:pt modelId="{A05D4BE4-B386-4E3A-89C1-DD68E57F9C1C}" type="pres">
      <dgm:prSet presAssocID="{4D767737-DD86-4952-85E9-AB0886757EAA}" presName="comp" presStyleCnt="0"/>
      <dgm:spPr/>
    </dgm:pt>
    <dgm:pt modelId="{83E354F7-64D4-4BF1-B59B-93EFECDC62DE}" type="pres">
      <dgm:prSet presAssocID="{4D767737-DD86-4952-85E9-AB0886757EAA}" presName="box" presStyleLbl="node1" presStyleIdx="0" presStyleCnt="3" custLinFactNeighborX="-5229" custLinFactNeighborY="-14643"/>
      <dgm:spPr/>
      <dgm:t>
        <a:bodyPr/>
        <a:lstStyle/>
        <a:p>
          <a:endParaRPr lang="fr-FR"/>
        </a:p>
      </dgm:t>
    </dgm:pt>
    <dgm:pt modelId="{DB82BD4A-681D-4124-8209-EEB8CA1C366F}" type="pres">
      <dgm:prSet presAssocID="{4D767737-DD86-4952-85E9-AB0886757EAA}" presName="img" presStyleLbl="fgImgPlace1" presStyleIdx="0" presStyleCnt="3" custLinFactNeighborX="-1118" custLinFactNeighborY="9122"/>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fr-FR"/>
        </a:p>
      </dgm:t>
    </dgm:pt>
    <dgm:pt modelId="{B1B5D26B-41EE-4196-A63C-003A9C646C0F}" type="pres">
      <dgm:prSet presAssocID="{4D767737-DD86-4952-85E9-AB0886757EAA}" presName="text" presStyleLbl="node1" presStyleIdx="0" presStyleCnt="3">
        <dgm:presLayoutVars>
          <dgm:bulletEnabled val="1"/>
        </dgm:presLayoutVars>
      </dgm:prSet>
      <dgm:spPr/>
      <dgm:t>
        <a:bodyPr/>
        <a:lstStyle/>
        <a:p>
          <a:endParaRPr lang="fr-FR"/>
        </a:p>
      </dgm:t>
    </dgm:pt>
    <dgm:pt modelId="{949F8D5A-29FB-47D8-B991-45BA64A0A9C5}" type="pres">
      <dgm:prSet presAssocID="{284F14CD-6315-4244-A034-8A771D74D873}" presName="spacer" presStyleCnt="0"/>
      <dgm:spPr/>
    </dgm:pt>
    <dgm:pt modelId="{6859FA0A-7429-47D8-9BC4-8FF91D358998}" type="pres">
      <dgm:prSet presAssocID="{E25FFD15-3372-4C0F-AA3A-0B9633CC741E}" presName="comp" presStyleCnt="0"/>
      <dgm:spPr/>
    </dgm:pt>
    <dgm:pt modelId="{014B70C8-767D-46B9-8484-8C0683AD65A6}" type="pres">
      <dgm:prSet presAssocID="{E25FFD15-3372-4C0F-AA3A-0B9633CC741E}" presName="box" presStyleLbl="node1" presStyleIdx="1" presStyleCnt="3"/>
      <dgm:spPr/>
      <dgm:t>
        <a:bodyPr/>
        <a:lstStyle/>
        <a:p>
          <a:endParaRPr lang="fr-FR"/>
        </a:p>
      </dgm:t>
    </dgm:pt>
    <dgm:pt modelId="{E8352CDC-CE62-45DC-9208-92132E7D18FC}" type="pres">
      <dgm:prSet presAssocID="{E25FFD15-3372-4C0F-AA3A-0B9633CC741E}"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fr-FR"/>
        </a:p>
      </dgm:t>
    </dgm:pt>
    <dgm:pt modelId="{C8CC50E6-6E91-4D66-BA31-034472B27D59}" type="pres">
      <dgm:prSet presAssocID="{E25FFD15-3372-4C0F-AA3A-0B9633CC741E}" presName="text" presStyleLbl="node1" presStyleIdx="1" presStyleCnt="3">
        <dgm:presLayoutVars>
          <dgm:bulletEnabled val="1"/>
        </dgm:presLayoutVars>
      </dgm:prSet>
      <dgm:spPr/>
      <dgm:t>
        <a:bodyPr/>
        <a:lstStyle/>
        <a:p>
          <a:endParaRPr lang="fr-FR"/>
        </a:p>
      </dgm:t>
    </dgm:pt>
    <dgm:pt modelId="{8C6F935E-8B91-4315-9658-47839186637C}" type="pres">
      <dgm:prSet presAssocID="{A5D31B83-16A7-4FDD-88A4-2989E7087285}" presName="spacer" presStyleCnt="0"/>
      <dgm:spPr/>
    </dgm:pt>
    <dgm:pt modelId="{DED940C8-4DBC-4ADA-B72C-E29E3234CFED}" type="pres">
      <dgm:prSet presAssocID="{60CF69B4-CB2C-470E-80C2-3C7A79B26C9D}" presName="comp" presStyleCnt="0"/>
      <dgm:spPr/>
    </dgm:pt>
    <dgm:pt modelId="{FD3FD23E-C7B6-40B0-82D9-F997EEB0FAAF}" type="pres">
      <dgm:prSet presAssocID="{60CF69B4-CB2C-470E-80C2-3C7A79B26C9D}" presName="box" presStyleLbl="node1" presStyleIdx="2" presStyleCnt="3"/>
      <dgm:spPr/>
      <dgm:t>
        <a:bodyPr/>
        <a:lstStyle/>
        <a:p>
          <a:endParaRPr lang="fr-FR"/>
        </a:p>
      </dgm:t>
    </dgm:pt>
    <dgm:pt modelId="{8C28BFAE-97D1-44D3-AEB2-E1D39ACDABE8}" type="pres">
      <dgm:prSet presAssocID="{60CF69B4-CB2C-470E-80C2-3C7A79B26C9D}" presName="img" presStyleLbl="fgImgPlace1" presStyleIdx="2" presStyleCnt="3"/>
      <dgm:spPr>
        <a:blipFill rotWithShape="1">
          <a:blip xmlns:r="http://schemas.openxmlformats.org/officeDocument/2006/relationships" r:embed="rId3"/>
          <a:stretch>
            <a:fillRect/>
          </a:stretch>
        </a:blipFill>
      </dgm:spPr>
    </dgm:pt>
    <dgm:pt modelId="{6261B5DC-CF81-42A3-B448-D35A02323FEB}" type="pres">
      <dgm:prSet presAssocID="{60CF69B4-CB2C-470E-80C2-3C7A79B26C9D}" presName="text" presStyleLbl="node1" presStyleIdx="2" presStyleCnt="3">
        <dgm:presLayoutVars>
          <dgm:bulletEnabled val="1"/>
        </dgm:presLayoutVars>
      </dgm:prSet>
      <dgm:spPr/>
      <dgm:t>
        <a:bodyPr/>
        <a:lstStyle/>
        <a:p>
          <a:endParaRPr lang="fr-FR"/>
        </a:p>
      </dgm:t>
    </dgm:pt>
  </dgm:ptLst>
  <dgm:cxnLst>
    <dgm:cxn modelId="{4E22DEBC-8A30-4E53-8567-A23DA1F436FB}" type="presOf" srcId="{E25FFD15-3372-4C0F-AA3A-0B9633CC741E}" destId="{014B70C8-767D-46B9-8484-8C0683AD65A6}" srcOrd="0" destOrd="0" presId="urn:microsoft.com/office/officeart/2005/8/layout/vList4#1"/>
    <dgm:cxn modelId="{B9C1C009-A961-4C82-8397-40BA2C9B71BD}" srcId="{5EEE1902-8301-4BC0-A3E4-EA9EE9ADCEFE}" destId="{4D767737-DD86-4952-85E9-AB0886757EAA}" srcOrd="0" destOrd="0" parTransId="{029DEF6E-C77F-43B1-BAE8-FAE4B24535DB}" sibTransId="{284F14CD-6315-4244-A034-8A771D74D873}"/>
    <dgm:cxn modelId="{04B15ADC-77CB-4613-80EA-C22DA11474DA}" type="presOf" srcId="{60CF69B4-CB2C-470E-80C2-3C7A79B26C9D}" destId="{FD3FD23E-C7B6-40B0-82D9-F997EEB0FAAF}" srcOrd="0" destOrd="0" presId="urn:microsoft.com/office/officeart/2005/8/layout/vList4#1"/>
    <dgm:cxn modelId="{A55D177B-3143-4818-A3AB-07711EEF5123}" type="presOf" srcId="{E25FFD15-3372-4C0F-AA3A-0B9633CC741E}" destId="{C8CC50E6-6E91-4D66-BA31-034472B27D59}" srcOrd="1" destOrd="0" presId="urn:microsoft.com/office/officeart/2005/8/layout/vList4#1"/>
    <dgm:cxn modelId="{4481586C-4846-48B4-AEED-329AD02173D9}" type="presOf" srcId="{4D767737-DD86-4952-85E9-AB0886757EAA}" destId="{83E354F7-64D4-4BF1-B59B-93EFECDC62DE}" srcOrd="0" destOrd="0" presId="urn:microsoft.com/office/officeart/2005/8/layout/vList4#1"/>
    <dgm:cxn modelId="{5B2A956F-0F03-4ABA-9A58-437E1F2B483D}" srcId="{5EEE1902-8301-4BC0-A3E4-EA9EE9ADCEFE}" destId="{60CF69B4-CB2C-470E-80C2-3C7A79B26C9D}" srcOrd="2" destOrd="0" parTransId="{DC95EE0E-1A0A-460C-9C63-2241D65A9012}" sibTransId="{E4F7CDC3-5E37-45C2-BB33-8CCBFD0964C1}"/>
    <dgm:cxn modelId="{FC69AECD-98B0-4C91-BC14-54D9EA5538A5}" srcId="{5EEE1902-8301-4BC0-A3E4-EA9EE9ADCEFE}" destId="{E25FFD15-3372-4C0F-AA3A-0B9633CC741E}" srcOrd="1" destOrd="0" parTransId="{F25889D5-8F57-4EAD-94D4-687E9B5250C1}" sibTransId="{A5D31B83-16A7-4FDD-88A4-2989E7087285}"/>
    <dgm:cxn modelId="{E22542BB-E60A-475E-8DEB-C7B873843A45}" type="presOf" srcId="{4D767737-DD86-4952-85E9-AB0886757EAA}" destId="{B1B5D26B-41EE-4196-A63C-003A9C646C0F}" srcOrd="1" destOrd="0" presId="urn:microsoft.com/office/officeart/2005/8/layout/vList4#1"/>
    <dgm:cxn modelId="{672061F3-09FF-4322-B9F3-797665E4D19E}" type="presOf" srcId="{60CF69B4-CB2C-470E-80C2-3C7A79B26C9D}" destId="{6261B5DC-CF81-42A3-B448-D35A02323FEB}" srcOrd="1" destOrd="0" presId="urn:microsoft.com/office/officeart/2005/8/layout/vList4#1"/>
    <dgm:cxn modelId="{0D91480B-411D-4BC2-94B9-3E5624450FD4}" type="presOf" srcId="{5EEE1902-8301-4BC0-A3E4-EA9EE9ADCEFE}" destId="{AAD17494-0B9A-4F6E-83CE-C61DECA5D003}" srcOrd="0" destOrd="0" presId="urn:microsoft.com/office/officeart/2005/8/layout/vList4#1"/>
    <dgm:cxn modelId="{D375A389-F302-4DD7-A079-CB4DDFEE509C}" type="presParOf" srcId="{AAD17494-0B9A-4F6E-83CE-C61DECA5D003}" destId="{A05D4BE4-B386-4E3A-89C1-DD68E57F9C1C}" srcOrd="0" destOrd="0" presId="urn:microsoft.com/office/officeart/2005/8/layout/vList4#1"/>
    <dgm:cxn modelId="{296B53DD-A691-4978-9566-657B55ADE269}" type="presParOf" srcId="{A05D4BE4-B386-4E3A-89C1-DD68E57F9C1C}" destId="{83E354F7-64D4-4BF1-B59B-93EFECDC62DE}" srcOrd="0" destOrd="0" presId="urn:microsoft.com/office/officeart/2005/8/layout/vList4#1"/>
    <dgm:cxn modelId="{A0642AFC-5A4E-4EC4-9BCD-B945D10C1E3E}" type="presParOf" srcId="{A05D4BE4-B386-4E3A-89C1-DD68E57F9C1C}" destId="{DB82BD4A-681D-4124-8209-EEB8CA1C366F}" srcOrd="1" destOrd="0" presId="urn:microsoft.com/office/officeart/2005/8/layout/vList4#1"/>
    <dgm:cxn modelId="{EEBA5225-FEDD-40FF-9FE3-E6DB5616CF9E}" type="presParOf" srcId="{A05D4BE4-B386-4E3A-89C1-DD68E57F9C1C}" destId="{B1B5D26B-41EE-4196-A63C-003A9C646C0F}" srcOrd="2" destOrd="0" presId="urn:microsoft.com/office/officeart/2005/8/layout/vList4#1"/>
    <dgm:cxn modelId="{937464DC-B264-4804-BA82-FCE77B4C22FC}" type="presParOf" srcId="{AAD17494-0B9A-4F6E-83CE-C61DECA5D003}" destId="{949F8D5A-29FB-47D8-B991-45BA64A0A9C5}" srcOrd="1" destOrd="0" presId="urn:microsoft.com/office/officeart/2005/8/layout/vList4#1"/>
    <dgm:cxn modelId="{4213C86B-E5F3-4445-BC00-643282F4624D}" type="presParOf" srcId="{AAD17494-0B9A-4F6E-83CE-C61DECA5D003}" destId="{6859FA0A-7429-47D8-9BC4-8FF91D358998}" srcOrd="2" destOrd="0" presId="urn:microsoft.com/office/officeart/2005/8/layout/vList4#1"/>
    <dgm:cxn modelId="{DBBCC3A5-B77B-4B36-AC57-4A86FBDFDE03}" type="presParOf" srcId="{6859FA0A-7429-47D8-9BC4-8FF91D358998}" destId="{014B70C8-767D-46B9-8484-8C0683AD65A6}" srcOrd="0" destOrd="0" presId="urn:microsoft.com/office/officeart/2005/8/layout/vList4#1"/>
    <dgm:cxn modelId="{31CA93A8-660E-4E17-AE5B-E12C76D200F2}" type="presParOf" srcId="{6859FA0A-7429-47D8-9BC4-8FF91D358998}" destId="{E8352CDC-CE62-45DC-9208-92132E7D18FC}" srcOrd="1" destOrd="0" presId="urn:microsoft.com/office/officeart/2005/8/layout/vList4#1"/>
    <dgm:cxn modelId="{26908A16-FBBF-45EA-9497-73261325164F}" type="presParOf" srcId="{6859FA0A-7429-47D8-9BC4-8FF91D358998}" destId="{C8CC50E6-6E91-4D66-BA31-034472B27D59}" srcOrd="2" destOrd="0" presId="urn:microsoft.com/office/officeart/2005/8/layout/vList4#1"/>
    <dgm:cxn modelId="{3828D3F7-8DF7-4D16-974D-13844A91BB32}" type="presParOf" srcId="{AAD17494-0B9A-4F6E-83CE-C61DECA5D003}" destId="{8C6F935E-8B91-4315-9658-47839186637C}" srcOrd="3" destOrd="0" presId="urn:microsoft.com/office/officeart/2005/8/layout/vList4#1"/>
    <dgm:cxn modelId="{F89D8C18-27BC-4547-8FA7-1F21E2B2C498}" type="presParOf" srcId="{AAD17494-0B9A-4F6E-83CE-C61DECA5D003}" destId="{DED940C8-4DBC-4ADA-B72C-E29E3234CFED}" srcOrd="4" destOrd="0" presId="urn:microsoft.com/office/officeart/2005/8/layout/vList4#1"/>
    <dgm:cxn modelId="{B6E74DD1-DD4B-4C0A-8925-AFD6377E6176}" type="presParOf" srcId="{DED940C8-4DBC-4ADA-B72C-E29E3234CFED}" destId="{FD3FD23E-C7B6-40B0-82D9-F997EEB0FAAF}" srcOrd="0" destOrd="0" presId="urn:microsoft.com/office/officeart/2005/8/layout/vList4#1"/>
    <dgm:cxn modelId="{44B66341-A873-44A1-B9A1-0089762B348F}" type="presParOf" srcId="{DED940C8-4DBC-4ADA-B72C-E29E3234CFED}" destId="{8C28BFAE-97D1-44D3-AEB2-E1D39ACDABE8}" srcOrd="1" destOrd="0" presId="urn:microsoft.com/office/officeart/2005/8/layout/vList4#1"/>
    <dgm:cxn modelId="{5C200768-B7CF-4D61-BB81-BF1C85E5F17F}" type="presParOf" srcId="{DED940C8-4DBC-4ADA-B72C-E29E3234CFED}" destId="{6261B5DC-CF81-42A3-B448-D35A02323FEB}"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EE1902-8301-4BC0-A3E4-EA9EE9ADCEFE}" type="doc">
      <dgm:prSet loTypeId="urn:microsoft.com/office/officeart/2005/8/layout/vList4#2" loCatId="picture" qsTypeId="urn:microsoft.com/office/officeart/2005/8/quickstyle/simple1" qsCatId="simple" csTypeId="urn:microsoft.com/office/officeart/2005/8/colors/colorful1#3" csCatId="colorful" phldr="1"/>
      <dgm:spPr/>
      <dgm:t>
        <a:bodyPr/>
        <a:lstStyle/>
        <a:p>
          <a:endParaRPr lang="fr-FR"/>
        </a:p>
      </dgm:t>
    </dgm:pt>
    <dgm:pt modelId="{E25FFD15-3372-4C0F-AA3A-0B9633CC741E}">
      <dgm:prSet phldrT="[Texte]" custT="1"/>
      <dgm:spPr/>
      <dgm:t>
        <a:bodyPr/>
        <a:lstStyle/>
        <a:p>
          <a:r>
            <a:rPr lang="fr-FR" sz="4000" dirty="0" smtClean="0"/>
            <a:t>L’impact</a:t>
          </a:r>
          <a:endParaRPr lang="fr-FR" sz="4000" dirty="0"/>
        </a:p>
      </dgm:t>
    </dgm:pt>
    <dgm:pt modelId="{F25889D5-8F57-4EAD-94D4-687E9B5250C1}" type="parTrans" cxnId="{FC69AECD-98B0-4C91-BC14-54D9EA5538A5}">
      <dgm:prSet/>
      <dgm:spPr/>
      <dgm:t>
        <a:bodyPr/>
        <a:lstStyle/>
        <a:p>
          <a:endParaRPr lang="fr-FR"/>
        </a:p>
      </dgm:t>
    </dgm:pt>
    <dgm:pt modelId="{A5D31B83-16A7-4FDD-88A4-2989E7087285}" type="sibTrans" cxnId="{FC69AECD-98B0-4C91-BC14-54D9EA5538A5}">
      <dgm:prSet/>
      <dgm:spPr/>
      <dgm:t>
        <a:bodyPr/>
        <a:lstStyle/>
        <a:p>
          <a:endParaRPr lang="fr-FR"/>
        </a:p>
      </dgm:t>
    </dgm:pt>
    <dgm:pt modelId="{60CF69B4-CB2C-470E-80C2-3C7A79B26C9D}">
      <dgm:prSet phldrT="[Texte]" custT="1"/>
      <dgm:spPr/>
      <dgm:t>
        <a:bodyPr/>
        <a:lstStyle/>
        <a:p>
          <a:r>
            <a:rPr lang="fr-FR" sz="4000" dirty="0" smtClean="0"/>
            <a:t>La diffusion</a:t>
          </a:r>
          <a:endParaRPr lang="fr-FR" sz="4000" dirty="0"/>
        </a:p>
      </dgm:t>
    </dgm:pt>
    <dgm:pt modelId="{DC95EE0E-1A0A-460C-9C63-2241D65A9012}" type="parTrans" cxnId="{5B2A956F-0F03-4ABA-9A58-437E1F2B483D}">
      <dgm:prSet/>
      <dgm:spPr/>
      <dgm:t>
        <a:bodyPr/>
        <a:lstStyle/>
        <a:p>
          <a:endParaRPr lang="fr-FR"/>
        </a:p>
      </dgm:t>
    </dgm:pt>
    <dgm:pt modelId="{E4F7CDC3-5E37-45C2-BB33-8CCBFD0964C1}" type="sibTrans" cxnId="{5B2A956F-0F03-4ABA-9A58-437E1F2B483D}">
      <dgm:prSet/>
      <dgm:spPr/>
      <dgm:t>
        <a:bodyPr/>
        <a:lstStyle/>
        <a:p>
          <a:endParaRPr lang="fr-FR"/>
        </a:p>
      </dgm:t>
    </dgm:pt>
    <dgm:pt modelId="{4D767737-DD86-4952-85E9-AB0886757EAA}">
      <dgm:prSet phldrT="[Texte]" custT="1"/>
      <dgm:spPr/>
      <dgm:t>
        <a:bodyPr/>
        <a:lstStyle/>
        <a:p>
          <a:r>
            <a:rPr lang="fr-FR" sz="4000" dirty="0" smtClean="0"/>
            <a:t>La qualité des mobilités</a:t>
          </a:r>
        </a:p>
      </dgm:t>
    </dgm:pt>
    <dgm:pt modelId="{284F14CD-6315-4244-A034-8A771D74D873}" type="sibTrans" cxnId="{B9C1C009-A961-4C82-8397-40BA2C9B71BD}">
      <dgm:prSet/>
      <dgm:spPr/>
      <dgm:t>
        <a:bodyPr/>
        <a:lstStyle/>
        <a:p>
          <a:endParaRPr lang="fr-FR"/>
        </a:p>
      </dgm:t>
    </dgm:pt>
    <dgm:pt modelId="{029DEF6E-C77F-43B1-BAE8-FAE4B24535DB}" type="parTrans" cxnId="{B9C1C009-A961-4C82-8397-40BA2C9B71BD}">
      <dgm:prSet/>
      <dgm:spPr/>
      <dgm:t>
        <a:bodyPr/>
        <a:lstStyle/>
        <a:p>
          <a:endParaRPr lang="fr-FR"/>
        </a:p>
      </dgm:t>
    </dgm:pt>
    <dgm:pt modelId="{AAD17494-0B9A-4F6E-83CE-C61DECA5D003}" type="pres">
      <dgm:prSet presAssocID="{5EEE1902-8301-4BC0-A3E4-EA9EE9ADCEFE}" presName="linear" presStyleCnt="0">
        <dgm:presLayoutVars>
          <dgm:dir/>
          <dgm:resizeHandles val="exact"/>
        </dgm:presLayoutVars>
      </dgm:prSet>
      <dgm:spPr/>
      <dgm:t>
        <a:bodyPr/>
        <a:lstStyle/>
        <a:p>
          <a:endParaRPr lang="fr-FR"/>
        </a:p>
      </dgm:t>
    </dgm:pt>
    <dgm:pt modelId="{A05D4BE4-B386-4E3A-89C1-DD68E57F9C1C}" type="pres">
      <dgm:prSet presAssocID="{4D767737-DD86-4952-85E9-AB0886757EAA}" presName="comp" presStyleCnt="0"/>
      <dgm:spPr/>
    </dgm:pt>
    <dgm:pt modelId="{83E354F7-64D4-4BF1-B59B-93EFECDC62DE}" type="pres">
      <dgm:prSet presAssocID="{4D767737-DD86-4952-85E9-AB0886757EAA}" presName="box" presStyleLbl="node1" presStyleIdx="0" presStyleCnt="3" custScaleY="104011" custLinFactNeighborY="7935"/>
      <dgm:spPr/>
      <dgm:t>
        <a:bodyPr/>
        <a:lstStyle/>
        <a:p>
          <a:endParaRPr lang="fr-FR"/>
        </a:p>
      </dgm:t>
    </dgm:pt>
    <dgm:pt modelId="{DB82BD4A-681D-4124-8209-EEB8CA1C366F}" type="pres">
      <dgm:prSet presAssocID="{4D767737-DD86-4952-85E9-AB0886757EAA}" presName="img" presStyleLbl="fgImgPlace1" presStyleIdx="0" presStyleCnt="3" custLinFactNeighborX="-1118" custLinFactNeighborY="9122"/>
      <dgm:spPr>
        <a:blipFill rotWithShape="1">
          <a:blip xmlns:r="http://schemas.openxmlformats.org/officeDocument/2006/relationships" r:embed="rId1" cstate="screen">
            <a:extLst>
              <a:ext uri="{28A0092B-C50C-407E-A947-70E740481C1C}">
                <a14:useLocalDpi xmlns:a14="http://schemas.microsoft.com/office/drawing/2010/main" xmlns=""/>
              </a:ext>
            </a:extLst>
          </a:blip>
          <a:stretch>
            <a:fillRect/>
          </a:stretch>
        </a:blipFill>
      </dgm:spPr>
      <dgm:t>
        <a:bodyPr/>
        <a:lstStyle/>
        <a:p>
          <a:endParaRPr lang="fr-FR"/>
        </a:p>
      </dgm:t>
    </dgm:pt>
    <dgm:pt modelId="{B1B5D26B-41EE-4196-A63C-003A9C646C0F}" type="pres">
      <dgm:prSet presAssocID="{4D767737-DD86-4952-85E9-AB0886757EAA}" presName="text" presStyleLbl="node1" presStyleIdx="0" presStyleCnt="3">
        <dgm:presLayoutVars>
          <dgm:bulletEnabled val="1"/>
        </dgm:presLayoutVars>
      </dgm:prSet>
      <dgm:spPr/>
      <dgm:t>
        <a:bodyPr/>
        <a:lstStyle/>
        <a:p>
          <a:endParaRPr lang="fr-FR"/>
        </a:p>
      </dgm:t>
    </dgm:pt>
    <dgm:pt modelId="{949F8D5A-29FB-47D8-B991-45BA64A0A9C5}" type="pres">
      <dgm:prSet presAssocID="{284F14CD-6315-4244-A034-8A771D74D873}" presName="spacer" presStyleCnt="0"/>
      <dgm:spPr/>
    </dgm:pt>
    <dgm:pt modelId="{6859FA0A-7429-47D8-9BC4-8FF91D358998}" type="pres">
      <dgm:prSet presAssocID="{E25FFD15-3372-4C0F-AA3A-0B9633CC741E}" presName="comp" presStyleCnt="0"/>
      <dgm:spPr/>
    </dgm:pt>
    <dgm:pt modelId="{014B70C8-767D-46B9-8484-8C0683AD65A6}" type="pres">
      <dgm:prSet presAssocID="{E25FFD15-3372-4C0F-AA3A-0B9633CC741E}" presName="box" presStyleLbl="node1" presStyleIdx="1" presStyleCnt="3" custLinFactNeighborY="4601"/>
      <dgm:spPr/>
      <dgm:t>
        <a:bodyPr/>
        <a:lstStyle/>
        <a:p>
          <a:endParaRPr lang="fr-FR"/>
        </a:p>
      </dgm:t>
    </dgm:pt>
    <dgm:pt modelId="{E8352CDC-CE62-45DC-9208-92132E7D18FC}" type="pres">
      <dgm:prSet presAssocID="{E25FFD15-3372-4C0F-AA3A-0B9633CC741E}" presName="img" presStyleLbl="fgImgPlace1" presStyleIdx="1" presStyleCnt="3"/>
      <dgm:spPr>
        <a:blipFill rotWithShape="1">
          <a:blip xmlns:r="http://schemas.openxmlformats.org/officeDocument/2006/relationships" r:embed="rId2" cstate="screen">
            <a:extLst>
              <a:ext uri="{28A0092B-C50C-407E-A947-70E740481C1C}">
                <a14:useLocalDpi xmlns:a14="http://schemas.microsoft.com/office/drawing/2010/main" xmlns=""/>
              </a:ext>
            </a:extLst>
          </a:blip>
          <a:stretch>
            <a:fillRect/>
          </a:stretch>
        </a:blipFill>
      </dgm:spPr>
      <dgm:t>
        <a:bodyPr/>
        <a:lstStyle/>
        <a:p>
          <a:endParaRPr lang="fr-FR"/>
        </a:p>
      </dgm:t>
    </dgm:pt>
    <dgm:pt modelId="{C8CC50E6-6E91-4D66-BA31-034472B27D59}" type="pres">
      <dgm:prSet presAssocID="{E25FFD15-3372-4C0F-AA3A-0B9633CC741E}" presName="text" presStyleLbl="node1" presStyleIdx="1" presStyleCnt="3">
        <dgm:presLayoutVars>
          <dgm:bulletEnabled val="1"/>
        </dgm:presLayoutVars>
      </dgm:prSet>
      <dgm:spPr/>
      <dgm:t>
        <a:bodyPr/>
        <a:lstStyle/>
        <a:p>
          <a:endParaRPr lang="fr-FR"/>
        </a:p>
      </dgm:t>
    </dgm:pt>
    <dgm:pt modelId="{8C6F935E-8B91-4315-9658-47839186637C}" type="pres">
      <dgm:prSet presAssocID="{A5D31B83-16A7-4FDD-88A4-2989E7087285}" presName="spacer" presStyleCnt="0"/>
      <dgm:spPr/>
    </dgm:pt>
    <dgm:pt modelId="{DED940C8-4DBC-4ADA-B72C-E29E3234CFED}" type="pres">
      <dgm:prSet presAssocID="{60CF69B4-CB2C-470E-80C2-3C7A79B26C9D}" presName="comp" presStyleCnt="0"/>
      <dgm:spPr/>
    </dgm:pt>
    <dgm:pt modelId="{FD3FD23E-C7B6-40B0-82D9-F997EEB0FAAF}" type="pres">
      <dgm:prSet presAssocID="{60CF69B4-CB2C-470E-80C2-3C7A79B26C9D}" presName="box" presStyleLbl="node1" presStyleIdx="2" presStyleCnt="3"/>
      <dgm:spPr/>
      <dgm:t>
        <a:bodyPr/>
        <a:lstStyle/>
        <a:p>
          <a:endParaRPr lang="fr-FR"/>
        </a:p>
      </dgm:t>
    </dgm:pt>
    <dgm:pt modelId="{8C28BFAE-97D1-44D3-AEB2-E1D39ACDABE8}" type="pres">
      <dgm:prSet presAssocID="{60CF69B4-CB2C-470E-80C2-3C7A79B26C9D}" presName="img" presStyleLbl="fgImgPlace1" presStyleIdx="2" presStyleCnt="3"/>
      <dgm:spPr>
        <a:blipFill rotWithShape="1">
          <a:blip xmlns:r="http://schemas.openxmlformats.org/officeDocument/2006/relationships" r:embed="rId3" cstate="screen">
            <a:extLst>
              <a:ext uri="{28A0092B-C50C-407E-A947-70E740481C1C}">
                <a14:useLocalDpi xmlns:a14="http://schemas.microsoft.com/office/drawing/2010/main" xmlns=""/>
              </a:ext>
            </a:extLst>
          </a:blip>
          <a:stretch>
            <a:fillRect/>
          </a:stretch>
        </a:blipFill>
      </dgm:spPr>
      <dgm:t>
        <a:bodyPr/>
        <a:lstStyle/>
        <a:p>
          <a:endParaRPr lang="fr-FR"/>
        </a:p>
      </dgm:t>
    </dgm:pt>
    <dgm:pt modelId="{6261B5DC-CF81-42A3-B448-D35A02323FEB}" type="pres">
      <dgm:prSet presAssocID="{60CF69B4-CB2C-470E-80C2-3C7A79B26C9D}" presName="text" presStyleLbl="node1" presStyleIdx="2" presStyleCnt="3">
        <dgm:presLayoutVars>
          <dgm:bulletEnabled val="1"/>
        </dgm:presLayoutVars>
      </dgm:prSet>
      <dgm:spPr/>
      <dgm:t>
        <a:bodyPr/>
        <a:lstStyle/>
        <a:p>
          <a:endParaRPr lang="fr-FR"/>
        </a:p>
      </dgm:t>
    </dgm:pt>
  </dgm:ptLst>
  <dgm:cxnLst>
    <dgm:cxn modelId="{B9C1C009-A961-4C82-8397-40BA2C9B71BD}" srcId="{5EEE1902-8301-4BC0-A3E4-EA9EE9ADCEFE}" destId="{4D767737-DD86-4952-85E9-AB0886757EAA}" srcOrd="0" destOrd="0" parTransId="{029DEF6E-C77F-43B1-BAE8-FAE4B24535DB}" sibTransId="{284F14CD-6315-4244-A034-8A771D74D873}"/>
    <dgm:cxn modelId="{FC94C2D2-9F08-4620-9522-EE05552C394E}" type="presOf" srcId="{E25FFD15-3372-4C0F-AA3A-0B9633CC741E}" destId="{014B70C8-767D-46B9-8484-8C0683AD65A6}" srcOrd="0" destOrd="0" presId="urn:microsoft.com/office/officeart/2005/8/layout/vList4#2"/>
    <dgm:cxn modelId="{650EBF34-F831-4C69-830B-A5623B7D08D8}" type="presOf" srcId="{4D767737-DD86-4952-85E9-AB0886757EAA}" destId="{83E354F7-64D4-4BF1-B59B-93EFECDC62DE}" srcOrd="0" destOrd="0" presId="urn:microsoft.com/office/officeart/2005/8/layout/vList4#2"/>
    <dgm:cxn modelId="{624E7E06-D320-4757-AA9B-ACA7B8610E50}" type="presOf" srcId="{E25FFD15-3372-4C0F-AA3A-0B9633CC741E}" destId="{C8CC50E6-6E91-4D66-BA31-034472B27D59}" srcOrd="1" destOrd="0" presId="urn:microsoft.com/office/officeart/2005/8/layout/vList4#2"/>
    <dgm:cxn modelId="{1F0F2F87-F826-4220-B071-B134B871E317}" type="presOf" srcId="{60CF69B4-CB2C-470E-80C2-3C7A79B26C9D}" destId="{6261B5DC-CF81-42A3-B448-D35A02323FEB}" srcOrd="1" destOrd="0" presId="urn:microsoft.com/office/officeart/2005/8/layout/vList4#2"/>
    <dgm:cxn modelId="{3955C285-BFF4-4B2A-A34E-AB7669F1F5AC}" type="presOf" srcId="{5EEE1902-8301-4BC0-A3E4-EA9EE9ADCEFE}" destId="{AAD17494-0B9A-4F6E-83CE-C61DECA5D003}" srcOrd="0" destOrd="0" presId="urn:microsoft.com/office/officeart/2005/8/layout/vList4#2"/>
    <dgm:cxn modelId="{5B2A956F-0F03-4ABA-9A58-437E1F2B483D}" srcId="{5EEE1902-8301-4BC0-A3E4-EA9EE9ADCEFE}" destId="{60CF69B4-CB2C-470E-80C2-3C7A79B26C9D}" srcOrd="2" destOrd="0" parTransId="{DC95EE0E-1A0A-460C-9C63-2241D65A9012}" sibTransId="{E4F7CDC3-5E37-45C2-BB33-8CCBFD0964C1}"/>
    <dgm:cxn modelId="{FC69AECD-98B0-4C91-BC14-54D9EA5538A5}" srcId="{5EEE1902-8301-4BC0-A3E4-EA9EE9ADCEFE}" destId="{E25FFD15-3372-4C0F-AA3A-0B9633CC741E}" srcOrd="1" destOrd="0" parTransId="{F25889D5-8F57-4EAD-94D4-687E9B5250C1}" sibTransId="{A5D31B83-16A7-4FDD-88A4-2989E7087285}"/>
    <dgm:cxn modelId="{DE7BF307-F750-42B6-A8FA-A9792E83A477}" type="presOf" srcId="{60CF69B4-CB2C-470E-80C2-3C7A79B26C9D}" destId="{FD3FD23E-C7B6-40B0-82D9-F997EEB0FAAF}" srcOrd="0" destOrd="0" presId="urn:microsoft.com/office/officeart/2005/8/layout/vList4#2"/>
    <dgm:cxn modelId="{9994717E-7FA5-4925-9A4F-44CDB2B3D722}" type="presOf" srcId="{4D767737-DD86-4952-85E9-AB0886757EAA}" destId="{B1B5D26B-41EE-4196-A63C-003A9C646C0F}" srcOrd="1" destOrd="0" presId="urn:microsoft.com/office/officeart/2005/8/layout/vList4#2"/>
    <dgm:cxn modelId="{893EFEEB-6A71-469C-8A1F-C67DF4AC4D9F}" type="presParOf" srcId="{AAD17494-0B9A-4F6E-83CE-C61DECA5D003}" destId="{A05D4BE4-B386-4E3A-89C1-DD68E57F9C1C}" srcOrd="0" destOrd="0" presId="urn:microsoft.com/office/officeart/2005/8/layout/vList4#2"/>
    <dgm:cxn modelId="{08C657FD-3357-4A86-B928-5A33A7C28FA3}" type="presParOf" srcId="{A05D4BE4-B386-4E3A-89C1-DD68E57F9C1C}" destId="{83E354F7-64D4-4BF1-B59B-93EFECDC62DE}" srcOrd="0" destOrd="0" presId="urn:microsoft.com/office/officeart/2005/8/layout/vList4#2"/>
    <dgm:cxn modelId="{AB5360A3-B6B9-4228-88F2-EDEF5E77F2B0}" type="presParOf" srcId="{A05D4BE4-B386-4E3A-89C1-DD68E57F9C1C}" destId="{DB82BD4A-681D-4124-8209-EEB8CA1C366F}" srcOrd="1" destOrd="0" presId="urn:microsoft.com/office/officeart/2005/8/layout/vList4#2"/>
    <dgm:cxn modelId="{5B7C60BB-2742-44B9-BC46-06216E555F99}" type="presParOf" srcId="{A05D4BE4-B386-4E3A-89C1-DD68E57F9C1C}" destId="{B1B5D26B-41EE-4196-A63C-003A9C646C0F}" srcOrd="2" destOrd="0" presId="urn:microsoft.com/office/officeart/2005/8/layout/vList4#2"/>
    <dgm:cxn modelId="{87CED16F-5FA8-4B16-A843-97E7A5F1AFD4}" type="presParOf" srcId="{AAD17494-0B9A-4F6E-83CE-C61DECA5D003}" destId="{949F8D5A-29FB-47D8-B991-45BA64A0A9C5}" srcOrd="1" destOrd="0" presId="urn:microsoft.com/office/officeart/2005/8/layout/vList4#2"/>
    <dgm:cxn modelId="{1F1AE2B8-F59B-4BE0-A118-A9D1E354D3AA}" type="presParOf" srcId="{AAD17494-0B9A-4F6E-83CE-C61DECA5D003}" destId="{6859FA0A-7429-47D8-9BC4-8FF91D358998}" srcOrd="2" destOrd="0" presId="urn:microsoft.com/office/officeart/2005/8/layout/vList4#2"/>
    <dgm:cxn modelId="{505CA7EC-31FB-49EE-84F1-B8CC2E46A63A}" type="presParOf" srcId="{6859FA0A-7429-47D8-9BC4-8FF91D358998}" destId="{014B70C8-767D-46B9-8484-8C0683AD65A6}" srcOrd="0" destOrd="0" presId="urn:microsoft.com/office/officeart/2005/8/layout/vList4#2"/>
    <dgm:cxn modelId="{6CA12B9C-910B-4931-B455-6CB98878D7B9}" type="presParOf" srcId="{6859FA0A-7429-47D8-9BC4-8FF91D358998}" destId="{E8352CDC-CE62-45DC-9208-92132E7D18FC}" srcOrd="1" destOrd="0" presId="urn:microsoft.com/office/officeart/2005/8/layout/vList4#2"/>
    <dgm:cxn modelId="{2CB34E11-3088-4245-828E-0489B73058E5}" type="presParOf" srcId="{6859FA0A-7429-47D8-9BC4-8FF91D358998}" destId="{C8CC50E6-6E91-4D66-BA31-034472B27D59}" srcOrd="2" destOrd="0" presId="urn:microsoft.com/office/officeart/2005/8/layout/vList4#2"/>
    <dgm:cxn modelId="{9AA18DDB-6730-4535-B765-04545560F8FC}" type="presParOf" srcId="{AAD17494-0B9A-4F6E-83CE-C61DECA5D003}" destId="{8C6F935E-8B91-4315-9658-47839186637C}" srcOrd="3" destOrd="0" presId="urn:microsoft.com/office/officeart/2005/8/layout/vList4#2"/>
    <dgm:cxn modelId="{71B912F6-9BDA-4B20-91A5-8F102CBADBD1}" type="presParOf" srcId="{AAD17494-0B9A-4F6E-83CE-C61DECA5D003}" destId="{DED940C8-4DBC-4ADA-B72C-E29E3234CFED}" srcOrd="4" destOrd="0" presId="urn:microsoft.com/office/officeart/2005/8/layout/vList4#2"/>
    <dgm:cxn modelId="{26C74A7F-6BFC-4FFB-9740-5F14ADAD4CB1}" type="presParOf" srcId="{DED940C8-4DBC-4ADA-B72C-E29E3234CFED}" destId="{FD3FD23E-C7B6-40B0-82D9-F997EEB0FAAF}" srcOrd="0" destOrd="0" presId="urn:microsoft.com/office/officeart/2005/8/layout/vList4#2"/>
    <dgm:cxn modelId="{0B244AA5-8B0A-4CE4-BA70-F093D46533D5}" type="presParOf" srcId="{DED940C8-4DBC-4ADA-B72C-E29E3234CFED}" destId="{8C28BFAE-97D1-44D3-AEB2-E1D39ACDABE8}" srcOrd="1" destOrd="0" presId="urn:microsoft.com/office/officeart/2005/8/layout/vList4#2"/>
    <dgm:cxn modelId="{5F27611F-EB65-4E9A-B9B2-197422148828}" type="presParOf" srcId="{DED940C8-4DBC-4ADA-B72C-E29E3234CFED}" destId="{6261B5DC-CF81-42A3-B448-D35A02323FEB}"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F0E85EB-1AB8-453D-9D65-016986012902}" type="doc">
      <dgm:prSet loTypeId="urn:microsoft.com/office/officeart/2005/8/layout/arrow2" loCatId="process" qsTypeId="urn:microsoft.com/office/officeart/2005/8/quickstyle/simple1" qsCatId="simple" csTypeId="urn:microsoft.com/office/officeart/2005/8/colors/accent1_2" csCatId="accent1" phldr="1"/>
      <dgm:spPr/>
    </dgm:pt>
    <dgm:pt modelId="{81EA73DE-0702-43C7-B343-2619434579B7}">
      <dgm:prSet phldrT="[Texte]" custT="1"/>
      <dgm:spPr/>
      <dgm:t>
        <a:bodyPr/>
        <a:lstStyle/>
        <a:p>
          <a:r>
            <a:rPr lang="fr-FR" sz="2400" b="1" dirty="0" smtClean="0"/>
            <a:t>MATERNELLE</a:t>
          </a:r>
          <a:endParaRPr lang="fr-FR" sz="2400" b="1" dirty="0"/>
        </a:p>
      </dgm:t>
    </dgm:pt>
    <dgm:pt modelId="{B5A6BD5F-3C1D-4F18-B216-91C4C66BC5FA}" type="parTrans" cxnId="{711BEDFA-7300-4E41-B295-AAAD2F0D8F76}">
      <dgm:prSet/>
      <dgm:spPr/>
      <dgm:t>
        <a:bodyPr/>
        <a:lstStyle/>
        <a:p>
          <a:endParaRPr lang="fr-FR"/>
        </a:p>
      </dgm:t>
    </dgm:pt>
    <dgm:pt modelId="{BD6B24BD-0D91-4792-8D70-BDF7860CA5C1}" type="sibTrans" cxnId="{711BEDFA-7300-4E41-B295-AAAD2F0D8F76}">
      <dgm:prSet/>
      <dgm:spPr/>
      <dgm:t>
        <a:bodyPr/>
        <a:lstStyle/>
        <a:p>
          <a:endParaRPr lang="fr-FR"/>
        </a:p>
      </dgm:t>
    </dgm:pt>
    <dgm:pt modelId="{76EC049F-E1A4-4973-8787-6C6592F1DF56}">
      <dgm:prSet phldrT="[Texte]" custT="1"/>
      <dgm:spPr/>
      <dgm:t>
        <a:bodyPr/>
        <a:lstStyle/>
        <a:p>
          <a:pPr algn="ctr"/>
          <a:r>
            <a:rPr lang="fr-FR" sz="2400" b="1" dirty="0" smtClean="0"/>
            <a:t>LYCEE NIVEAU IV</a:t>
          </a:r>
          <a:endParaRPr lang="fr-FR" sz="2400" b="1" dirty="0"/>
        </a:p>
      </dgm:t>
    </dgm:pt>
    <dgm:pt modelId="{E53177A2-6A82-43EB-83C1-B8ABCAF29435}" type="parTrans" cxnId="{3767ECD4-9986-405B-A124-308AB6915F6A}">
      <dgm:prSet/>
      <dgm:spPr/>
      <dgm:t>
        <a:bodyPr/>
        <a:lstStyle/>
        <a:p>
          <a:endParaRPr lang="fr-FR"/>
        </a:p>
      </dgm:t>
    </dgm:pt>
    <dgm:pt modelId="{EAD07C68-EEEE-4419-95B8-4CA22A1DE840}" type="sibTrans" cxnId="{3767ECD4-9986-405B-A124-308AB6915F6A}">
      <dgm:prSet/>
      <dgm:spPr/>
      <dgm:t>
        <a:bodyPr/>
        <a:lstStyle/>
        <a:p>
          <a:endParaRPr lang="fr-FR"/>
        </a:p>
      </dgm:t>
    </dgm:pt>
    <dgm:pt modelId="{104AA56E-EAC9-4C29-B091-31FE1ECB70B9}" type="pres">
      <dgm:prSet presAssocID="{8F0E85EB-1AB8-453D-9D65-016986012902}" presName="arrowDiagram" presStyleCnt="0">
        <dgm:presLayoutVars>
          <dgm:chMax val="5"/>
          <dgm:dir/>
          <dgm:resizeHandles val="exact"/>
        </dgm:presLayoutVars>
      </dgm:prSet>
      <dgm:spPr/>
    </dgm:pt>
    <dgm:pt modelId="{A40CA350-1683-4CC9-97C8-F74CF60B6809}" type="pres">
      <dgm:prSet presAssocID="{8F0E85EB-1AB8-453D-9D65-016986012902}" presName="arrow" presStyleLbl="bgShp" presStyleIdx="0" presStyleCnt="1" custLinFactNeighborY="-6783"/>
      <dgm:spPr/>
    </dgm:pt>
    <dgm:pt modelId="{0BE6DD06-24EC-44FB-A805-BC67F8531B1E}" type="pres">
      <dgm:prSet presAssocID="{8F0E85EB-1AB8-453D-9D65-016986012902}" presName="arrowDiagram2" presStyleCnt="0"/>
      <dgm:spPr/>
    </dgm:pt>
    <dgm:pt modelId="{5C662475-9096-4949-A2DD-421E9E854FBA}" type="pres">
      <dgm:prSet presAssocID="{81EA73DE-0702-43C7-B343-2619434579B7}" presName="bullet2a" presStyleLbl="node1" presStyleIdx="0" presStyleCnt="2" custLinFactX="-158449" custLinFactY="100000" custLinFactNeighborX="-200000" custLinFactNeighborY="114388"/>
      <dgm:spPr/>
    </dgm:pt>
    <dgm:pt modelId="{87E46C69-1643-4D1F-9DC5-FCA320C7B6B3}" type="pres">
      <dgm:prSet presAssocID="{81EA73DE-0702-43C7-B343-2619434579B7}" presName="textBox2a" presStyleLbl="revTx" presStyleIdx="0" presStyleCnt="2" custAng="10800000" custFlipVert="1" custScaleY="27964" custLinFactNeighborX="-44553" custLinFactNeighborY="6738">
        <dgm:presLayoutVars>
          <dgm:bulletEnabled val="1"/>
        </dgm:presLayoutVars>
      </dgm:prSet>
      <dgm:spPr/>
      <dgm:t>
        <a:bodyPr/>
        <a:lstStyle/>
        <a:p>
          <a:endParaRPr lang="fr-FR"/>
        </a:p>
      </dgm:t>
    </dgm:pt>
    <dgm:pt modelId="{04B270C3-9A6A-4500-A7AC-9776FEFA53ED}" type="pres">
      <dgm:prSet presAssocID="{76EC049F-E1A4-4973-8787-6C6592F1DF56}" presName="bullet2b" presStyleLbl="node1" presStyleIdx="1" presStyleCnt="2" custLinFactX="200000" custLinFactY="-49149" custLinFactNeighborX="204482" custLinFactNeighborY="-100000"/>
      <dgm:spPr/>
    </dgm:pt>
    <dgm:pt modelId="{E121B2A7-8D33-4931-87D6-09A4851FC373}" type="pres">
      <dgm:prSet presAssocID="{76EC049F-E1A4-4973-8787-6C6592F1DF56}" presName="textBox2b" presStyleLbl="revTx" presStyleIdx="1" presStyleCnt="2" custAng="10800000" custFlipVert="1" custScaleX="142270" custScaleY="14352" custLinFactNeighborX="22066" custLinFactNeighborY="-52267">
        <dgm:presLayoutVars>
          <dgm:bulletEnabled val="1"/>
        </dgm:presLayoutVars>
      </dgm:prSet>
      <dgm:spPr/>
      <dgm:t>
        <a:bodyPr/>
        <a:lstStyle/>
        <a:p>
          <a:endParaRPr lang="fr-FR"/>
        </a:p>
      </dgm:t>
    </dgm:pt>
  </dgm:ptLst>
  <dgm:cxnLst>
    <dgm:cxn modelId="{711BEDFA-7300-4E41-B295-AAAD2F0D8F76}" srcId="{8F0E85EB-1AB8-453D-9D65-016986012902}" destId="{81EA73DE-0702-43C7-B343-2619434579B7}" srcOrd="0" destOrd="0" parTransId="{B5A6BD5F-3C1D-4F18-B216-91C4C66BC5FA}" sibTransId="{BD6B24BD-0D91-4792-8D70-BDF7860CA5C1}"/>
    <dgm:cxn modelId="{71289988-9B39-4962-B43F-8A26B555116E}" type="presOf" srcId="{76EC049F-E1A4-4973-8787-6C6592F1DF56}" destId="{E121B2A7-8D33-4931-87D6-09A4851FC373}" srcOrd="0" destOrd="0" presId="urn:microsoft.com/office/officeart/2005/8/layout/arrow2"/>
    <dgm:cxn modelId="{95C71105-DBDB-4DEE-995A-0F07F710C901}" type="presOf" srcId="{81EA73DE-0702-43C7-B343-2619434579B7}" destId="{87E46C69-1643-4D1F-9DC5-FCA320C7B6B3}" srcOrd="0" destOrd="0" presId="urn:microsoft.com/office/officeart/2005/8/layout/arrow2"/>
    <dgm:cxn modelId="{6A317D53-B8F1-4CB1-BC5D-2BC9EBA6605F}" type="presOf" srcId="{8F0E85EB-1AB8-453D-9D65-016986012902}" destId="{104AA56E-EAC9-4C29-B091-31FE1ECB70B9}" srcOrd="0" destOrd="0" presId="urn:microsoft.com/office/officeart/2005/8/layout/arrow2"/>
    <dgm:cxn modelId="{3767ECD4-9986-405B-A124-308AB6915F6A}" srcId="{8F0E85EB-1AB8-453D-9D65-016986012902}" destId="{76EC049F-E1A4-4973-8787-6C6592F1DF56}" srcOrd="1" destOrd="0" parTransId="{E53177A2-6A82-43EB-83C1-B8ABCAF29435}" sibTransId="{EAD07C68-EEEE-4419-95B8-4CA22A1DE840}"/>
    <dgm:cxn modelId="{3E4D9682-F934-4B4A-BEAF-E352EE3C37EC}" type="presParOf" srcId="{104AA56E-EAC9-4C29-B091-31FE1ECB70B9}" destId="{A40CA350-1683-4CC9-97C8-F74CF60B6809}" srcOrd="0" destOrd="0" presId="urn:microsoft.com/office/officeart/2005/8/layout/arrow2"/>
    <dgm:cxn modelId="{4E4E839A-A03D-44E4-B471-15846AD91BFA}" type="presParOf" srcId="{104AA56E-EAC9-4C29-B091-31FE1ECB70B9}" destId="{0BE6DD06-24EC-44FB-A805-BC67F8531B1E}" srcOrd="1" destOrd="0" presId="urn:microsoft.com/office/officeart/2005/8/layout/arrow2"/>
    <dgm:cxn modelId="{729061D1-49D2-455A-9C37-11C093D5A5A4}" type="presParOf" srcId="{0BE6DD06-24EC-44FB-A805-BC67F8531B1E}" destId="{5C662475-9096-4949-A2DD-421E9E854FBA}" srcOrd="0" destOrd="0" presId="urn:microsoft.com/office/officeart/2005/8/layout/arrow2"/>
    <dgm:cxn modelId="{C245CB6F-7686-4F3B-9BBF-A8F8A4A48958}" type="presParOf" srcId="{0BE6DD06-24EC-44FB-A805-BC67F8531B1E}" destId="{87E46C69-1643-4D1F-9DC5-FCA320C7B6B3}" srcOrd="1" destOrd="0" presId="urn:microsoft.com/office/officeart/2005/8/layout/arrow2"/>
    <dgm:cxn modelId="{B52F4A20-6029-47A4-AF3E-E4A23404EC7C}" type="presParOf" srcId="{0BE6DD06-24EC-44FB-A805-BC67F8531B1E}" destId="{04B270C3-9A6A-4500-A7AC-9776FEFA53ED}" srcOrd="2" destOrd="0" presId="urn:microsoft.com/office/officeart/2005/8/layout/arrow2"/>
    <dgm:cxn modelId="{0594F0AB-B8ED-48DE-AA38-2B75E0F54338}" type="presParOf" srcId="{0BE6DD06-24EC-44FB-A805-BC67F8531B1E}" destId="{E121B2A7-8D33-4931-87D6-09A4851FC373}" srcOrd="3"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CCEFF00-C4E5-4FEB-9E5C-B2632B9C1D73}"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fr-FR"/>
        </a:p>
      </dgm:t>
    </dgm:pt>
    <dgm:pt modelId="{3251EE6E-F4ED-490E-A10A-267CDBF245B0}">
      <dgm:prSet phldrT="[Texte]" custT="1"/>
      <dgm:spPr/>
      <dgm:t>
        <a:bodyPr/>
        <a:lstStyle/>
        <a:p>
          <a:r>
            <a:rPr lang="fr-FR" sz="2000" b="1" dirty="0" smtClean="0"/>
            <a:t>AC2 - Coopérer avec d’autres acteurs de l’éducation et de la formation en Europe et dans le monde</a:t>
          </a:r>
          <a:endParaRPr lang="fr-FR" sz="2000" b="1" dirty="0"/>
        </a:p>
      </dgm:t>
    </dgm:pt>
    <dgm:pt modelId="{75BE2380-DC35-4DC8-82C2-16AE72D202A6}" type="parTrans" cxnId="{CD3DC6C4-ECB5-4CFB-BC60-D4ABA5117B9F}">
      <dgm:prSet/>
      <dgm:spPr/>
      <dgm:t>
        <a:bodyPr/>
        <a:lstStyle/>
        <a:p>
          <a:endParaRPr lang="fr-FR"/>
        </a:p>
      </dgm:t>
    </dgm:pt>
    <dgm:pt modelId="{251D8DE5-CCD3-4DBE-AE0D-E7F1FF0FCA9F}" type="sibTrans" cxnId="{CD3DC6C4-ECB5-4CFB-BC60-D4ABA5117B9F}">
      <dgm:prSet/>
      <dgm:spPr/>
      <dgm:t>
        <a:bodyPr/>
        <a:lstStyle/>
        <a:p>
          <a:endParaRPr lang="fr-FR"/>
        </a:p>
      </dgm:t>
    </dgm:pt>
    <dgm:pt modelId="{B35F3F52-BF6A-49A8-8EA9-2441B98382D6}">
      <dgm:prSet phldrT="[Texte]" custT="1"/>
      <dgm:spPr>
        <a:solidFill>
          <a:schemeClr val="accent5">
            <a:alpha val="90000"/>
          </a:schemeClr>
        </a:solidFill>
      </dgm:spPr>
      <dgm:t>
        <a:bodyPr/>
        <a:lstStyle/>
        <a:p>
          <a:r>
            <a:rPr lang="fr-FR" sz="1600" b="1" dirty="0" smtClean="0"/>
            <a:t>Partenariats Stratégiques pour l’innovation </a:t>
          </a:r>
        </a:p>
        <a:p>
          <a:r>
            <a:rPr lang="fr-FR" sz="1600" dirty="0" smtClean="0"/>
            <a:t> (projets de 1 à 3 ans)</a:t>
          </a:r>
        </a:p>
      </dgm:t>
    </dgm:pt>
    <dgm:pt modelId="{BFACCAE8-B381-45E4-BCD6-6835AF926A89}" type="parTrans" cxnId="{52ED846C-7828-4964-BC66-54D183F9F1EE}">
      <dgm:prSet/>
      <dgm:spPr/>
      <dgm:t>
        <a:bodyPr/>
        <a:lstStyle/>
        <a:p>
          <a:endParaRPr lang="fr-FR"/>
        </a:p>
      </dgm:t>
    </dgm:pt>
    <dgm:pt modelId="{4AAD85C3-C7EC-43E2-8F61-74B4D35AF818}" type="sibTrans" cxnId="{52ED846C-7828-4964-BC66-54D183F9F1EE}">
      <dgm:prSet/>
      <dgm:spPr/>
      <dgm:t>
        <a:bodyPr/>
        <a:lstStyle/>
        <a:p>
          <a:endParaRPr lang="fr-FR"/>
        </a:p>
      </dgm:t>
    </dgm:pt>
    <dgm:pt modelId="{C1DEEA4C-41ED-460F-A875-71D0DD9978BF}">
      <dgm:prSet phldrT="[Texte]" custT="1"/>
      <dgm:spPr/>
      <dgm:t>
        <a:bodyPr/>
        <a:lstStyle/>
        <a:p>
          <a:pPr algn="ctr"/>
          <a:r>
            <a:rPr lang="fr-FR" sz="2000" b="1" dirty="0" smtClean="0"/>
            <a:t>AC1 - Organiser la mobilité des personnels de l’enseignement scolaire</a:t>
          </a:r>
          <a:endParaRPr lang="fr-FR" sz="2000" b="1" dirty="0"/>
        </a:p>
      </dgm:t>
    </dgm:pt>
    <dgm:pt modelId="{74E0BE56-98BF-4325-9C5D-6D2B44C77610}" type="parTrans" cxnId="{1BD012C9-274C-4273-BF20-24CD14ADF7DE}">
      <dgm:prSet/>
      <dgm:spPr/>
      <dgm:t>
        <a:bodyPr/>
        <a:lstStyle/>
        <a:p>
          <a:endParaRPr lang="fr-FR"/>
        </a:p>
      </dgm:t>
    </dgm:pt>
    <dgm:pt modelId="{FD125E2D-93DA-4B29-94FE-36E95117C8CF}" type="sibTrans" cxnId="{1BD012C9-274C-4273-BF20-24CD14ADF7DE}">
      <dgm:prSet/>
      <dgm:spPr/>
      <dgm:t>
        <a:bodyPr/>
        <a:lstStyle/>
        <a:p>
          <a:endParaRPr lang="fr-FR"/>
        </a:p>
      </dgm:t>
    </dgm:pt>
    <dgm:pt modelId="{FBE395D3-EB83-4B96-AAD1-E15C68097F0C}">
      <dgm:prSet custT="1"/>
      <dgm:spPr>
        <a:solidFill>
          <a:schemeClr val="accent5">
            <a:alpha val="90000"/>
          </a:schemeClr>
        </a:solidFill>
        <a:ln>
          <a:solidFill>
            <a:schemeClr val="accent1"/>
          </a:solidFill>
        </a:ln>
      </dgm:spPr>
      <dgm:t>
        <a:bodyPr/>
        <a:lstStyle/>
        <a:p>
          <a:r>
            <a:rPr lang="fr-FR" sz="1600" b="1" dirty="0" smtClean="0"/>
            <a:t>Partenariats Stratégiques d’échange de pratiques</a:t>
          </a:r>
        </a:p>
        <a:p>
          <a:r>
            <a:rPr lang="fr-FR" sz="1600" dirty="0" smtClean="0"/>
            <a:t>(projets de 1 à 3 ans)</a:t>
          </a:r>
        </a:p>
        <a:p>
          <a:r>
            <a:rPr lang="fr-FR" sz="1600" dirty="0" smtClean="0"/>
            <a:t>Incluant: </a:t>
          </a:r>
        </a:p>
        <a:p>
          <a:r>
            <a:rPr lang="fr-FR" sz="1600" dirty="0" smtClean="0"/>
            <a:t>- Les projets entre établissements scolaires uniquement (« </a:t>
          </a:r>
          <a:r>
            <a:rPr lang="fr-FR" sz="1600" b="1" dirty="0" smtClean="0"/>
            <a:t>SCHOOL ONLY</a:t>
          </a:r>
          <a:r>
            <a:rPr lang="fr-FR" sz="1600" dirty="0" smtClean="0"/>
            <a:t> »)</a:t>
          </a:r>
        </a:p>
        <a:p>
          <a:r>
            <a:rPr lang="fr-FR" sz="1600" dirty="0" smtClean="0"/>
            <a:t>- Les projets portés par une collectivité (« projets </a:t>
          </a:r>
          <a:r>
            <a:rPr lang="fr-FR" sz="1600" b="1" dirty="0" smtClean="0"/>
            <a:t>REGIO</a:t>
          </a:r>
          <a:r>
            <a:rPr lang="fr-FR" sz="1600" dirty="0" smtClean="0"/>
            <a:t> ») </a:t>
          </a:r>
        </a:p>
      </dgm:t>
    </dgm:pt>
    <dgm:pt modelId="{AD74553E-65D3-480F-B5E6-FDAA3BA9121E}" type="parTrans" cxnId="{09CF5BBC-0C55-4C05-8DF4-0D35A1C2722A}">
      <dgm:prSet/>
      <dgm:spPr/>
      <dgm:t>
        <a:bodyPr/>
        <a:lstStyle/>
        <a:p>
          <a:endParaRPr lang="fr-FR"/>
        </a:p>
      </dgm:t>
    </dgm:pt>
    <dgm:pt modelId="{E5538C40-8B13-4783-9708-C2BD30BE6DC2}" type="sibTrans" cxnId="{09CF5BBC-0C55-4C05-8DF4-0D35A1C2722A}">
      <dgm:prSet/>
      <dgm:spPr/>
      <dgm:t>
        <a:bodyPr/>
        <a:lstStyle/>
        <a:p>
          <a:endParaRPr lang="fr-FR"/>
        </a:p>
      </dgm:t>
    </dgm:pt>
    <dgm:pt modelId="{17BAF3DC-A0DE-4533-9DEF-A887C78543D8}">
      <dgm:prSet custT="1"/>
      <dgm:spPr>
        <a:solidFill>
          <a:schemeClr val="accent5">
            <a:alpha val="90000"/>
          </a:schemeClr>
        </a:solidFill>
      </dgm:spPr>
      <dgm:t>
        <a:bodyPr/>
        <a:lstStyle/>
        <a:p>
          <a:r>
            <a:rPr lang="fr-FR" sz="1800" i="1" dirty="0" smtClean="0"/>
            <a:t>Missions d’enseignement</a:t>
          </a:r>
        </a:p>
        <a:p>
          <a:r>
            <a:rPr lang="fr-FR" sz="1800" dirty="0" smtClean="0"/>
            <a:t>(2 jours à 2 mois)</a:t>
          </a:r>
          <a:endParaRPr lang="fr-FR" sz="1800" dirty="0"/>
        </a:p>
      </dgm:t>
    </dgm:pt>
    <dgm:pt modelId="{E4A6CA2C-1496-4D60-85DF-690A09659C1F}" type="parTrans" cxnId="{B6895300-86AB-4C1B-9226-1677B36C8282}">
      <dgm:prSet/>
      <dgm:spPr/>
      <dgm:t>
        <a:bodyPr/>
        <a:lstStyle/>
        <a:p>
          <a:endParaRPr lang="fr-FR"/>
        </a:p>
      </dgm:t>
    </dgm:pt>
    <dgm:pt modelId="{8635842B-2D4C-4013-8F54-9E9BB04F3349}" type="sibTrans" cxnId="{B6895300-86AB-4C1B-9226-1677B36C8282}">
      <dgm:prSet/>
      <dgm:spPr/>
      <dgm:t>
        <a:bodyPr/>
        <a:lstStyle/>
        <a:p>
          <a:endParaRPr lang="fr-FR"/>
        </a:p>
      </dgm:t>
    </dgm:pt>
    <dgm:pt modelId="{DBAEA95A-D3F2-41A8-8029-5F93E8027F2E}">
      <dgm:prSet custT="1"/>
      <dgm:spPr>
        <a:solidFill>
          <a:schemeClr val="accent5">
            <a:alpha val="90000"/>
          </a:schemeClr>
        </a:solidFill>
      </dgm:spPr>
      <dgm:t>
        <a:bodyPr/>
        <a:lstStyle/>
        <a:p>
          <a:r>
            <a:rPr lang="fr-FR" sz="1800" i="1" dirty="0" smtClean="0"/>
            <a:t>Activités de formation</a:t>
          </a:r>
        </a:p>
        <a:p>
          <a:r>
            <a:rPr lang="fr-FR" sz="1800" i="1" dirty="0" smtClean="0"/>
            <a:t>(Périodes de stages d’observation, cours structurés, séminaire de formation, …)</a:t>
          </a:r>
        </a:p>
        <a:p>
          <a:r>
            <a:rPr lang="fr-FR" sz="1800" dirty="0" smtClean="0"/>
            <a:t>(2 jours à 2 mois)</a:t>
          </a:r>
          <a:endParaRPr lang="fr-FR" sz="1800" dirty="0"/>
        </a:p>
      </dgm:t>
    </dgm:pt>
    <dgm:pt modelId="{E9F4C205-88E0-40DF-9A89-BC14CDF3B409}" type="parTrans" cxnId="{402352FB-034D-4051-8BE7-FA61FD9A82F9}">
      <dgm:prSet/>
      <dgm:spPr/>
      <dgm:t>
        <a:bodyPr/>
        <a:lstStyle/>
        <a:p>
          <a:endParaRPr lang="fr-FR"/>
        </a:p>
      </dgm:t>
    </dgm:pt>
    <dgm:pt modelId="{2F5D2327-BF70-412F-AA69-53B327FF303F}" type="sibTrans" cxnId="{402352FB-034D-4051-8BE7-FA61FD9A82F9}">
      <dgm:prSet/>
      <dgm:spPr/>
      <dgm:t>
        <a:bodyPr/>
        <a:lstStyle/>
        <a:p>
          <a:endParaRPr lang="fr-FR"/>
        </a:p>
      </dgm:t>
    </dgm:pt>
    <dgm:pt modelId="{827292CC-8EC4-49F4-95E9-E82BA562C351}" type="pres">
      <dgm:prSet presAssocID="{CCCEFF00-C4E5-4FEB-9E5C-B2632B9C1D73}" presName="diagram" presStyleCnt="0">
        <dgm:presLayoutVars>
          <dgm:chPref val="1"/>
          <dgm:dir/>
          <dgm:animOne val="branch"/>
          <dgm:animLvl val="lvl"/>
          <dgm:resizeHandles/>
        </dgm:presLayoutVars>
      </dgm:prSet>
      <dgm:spPr/>
      <dgm:t>
        <a:bodyPr/>
        <a:lstStyle/>
        <a:p>
          <a:endParaRPr lang="fr-FR"/>
        </a:p>
      </dgm:t>
    </dgm:pt>
    <dgm:pt modelId="{D60B4FEE-FD29-4685-AF22-78D8FF36A16B}" type="pres">
      <dgm:prSet presAssocID="{C1DEEA4C-41ED-460F-A875-71D0DD9978BF}" presName="root" presStyleCnt="0"/>
      <dgm:spPr/>
      <dgm:t>
        <a:bodyPr/>
        <a:lstStyle/>
        <a:p>
          <a:endParaRPr lang="fr-FR"/>
        </a:p>
      </dgm:t>
    </dgm:pt>
    <dgm:pt modelId="{46E3072E-3856-43BE-993B-78B36A171F22}" type="pres">
      <dgm:prSet presAssocID="{C1DEEA4C-41ED-460F-A875-71D0DD9978BF}" presName="rootComposite" presStyleCnt="0"/>
      <dgm:spPr/>
      <dgm:t>
        <a:bodyPr/>
        <a:lstStyle/>
        <a:p>
          <a:endParaRPr lang="fr-FR"/>
        </a:p>
      </dgm:t>
    </dgm:pt>
    <dgm:pt modelId="{1679C161-F56C-4244-9BD3-5D3F1908D5AA}" type="pres">
      <dgm:prSet presAssocID="{C1DEEA4C-41ED-460F-A875-71D0DD9978BF}" presName="rootText" presStyleLbl="node1" presStyleIdx="0" presStyleCnt="2" custScaleX="185274" custScaleY="197389"/>
      <dgm:spPr/>
      <dgm:t>
        <a:bodyPr/>
        <a:lstStyle/>
        <a:p>
          <a:endParaRPr lang="fr-FR"/>
        </a:p>
      </dgm:t>
    </dgm:pt>
    <dgm:pt modelId="{A9852E44-8817-4F0B-AE86-A6C9AA71EB41}" type="pres">
      <dgm:prSet presAssocID="{C1DEEA4C-41ED-460F-A875-71D0DD9978BF}" presName="rootConnector" presStyleLbl="node1" presStyleIdx="0" presStyleCnt="2"/>
      <dgm:spPr/>
      <dgm:t>
        <a:bodyPr/>
        <a:lstStyle/>
        <a:p>
          <a:endParaRPr lang="fr-FR"/>
        </a:p>
      </dgm:t>
    </dgm:pt>
    <dgm:pt modelId="{7CE5425F-A425-49AD-873A-A9120C4ED822}" type="pres">
      <dgm:prSet presAssocID="{C1DEEA4C-41ED-460F-A875-71D0DD9978BF}" presName="childShape" presStyleCnt="0"/>
      <dgm:spPr/>
      <dgm:t>
        <a:bodyPr/>
        <a:lstStyle/>
        <a:p>
          <a:endParaRPr lang="fr-FR"/>
        </a:p>
      </dgm:t>
    </dgm:pt>
    <dgm:pt modelId="{6EFAEFF7-429A-48D0-B928-DC2BA411C549}" type="pres">
      <dgm:prSet presAssocID="{E4A6CA2C-1496-4D60-85DF-690A09659C1F}" presName="Name13" presStyleLbl="parChTrans1D2" presStyleIdx="0" presStyleCnt="4"/>
      <dgm:spPr/>
      <dgm:t>
        <a:bodyPr/>
        <a:lstStyle/>
        <a:p>
          <a:endParaRPr lang="fr-FR"/>
        </a:p>
      </dgm:t>
    </dgm:pt>
    <dgm:pt modelId="{93B8D506-0F05-499A-BB19-EC22331DC553}" type="pres">
      <dgm:prSet presAssocID="{17BAF3DC-A0DE-4533-9DEF-A887C78543D8}" presName="childText" presStyleLbl="bgAcc1" presStyleIdx="0" presStyleCnt="4" custScaleX="178223" custScaleY="146410">
        <dgm:presLayoutVars>
          <dgm:bulletEnabled val="1"/>
        </dgm:presLayoutVars>
      </dgm:prSet>
      <dgm:spPr/>
      <dgm:t>
        <a:bodyPr/>
        <a:lstStyle/>
        <a:p>
          <a:endParaRPr lang="fr-FR"/>
        </a:p>
      </dgm:t>
    </dgm:pt>
    <dgm:pt modelId="{F35E18DE-BB75-4623-BBE7-C50FAA844CD4}" type="pres">
      <dgm:prSet presAssocID="{E9F4C205-88E0-40DF-9A89-BC14CDF3B409}" presName="Name13" presStyleLbl="parChTrans1D2" presStyleIdx="1" presStyleCnt="4"/>
      <dgm:spPr/>
      <dgm:t>
        <a:bodyPr/>
        <a:lstStyle/>
        <a:p>
          <a:endParaRPr lang="fr-FR"/>
        </a:p>
      </dgm:t>
    </dgm:pt>
    <dgm:pt modelId="{D3705BBF-33D2-485A-83EF-DBE42815F506}" type="pres">
      <dgm:prSet presAssocID="{DBAEA95A-D3F2-41A8-8029-5F93E8027F2E}" presName="childText" presStyleLbl="bgAcc1" presStyleIdx="1" presStyleCnt="4" custScaleX="176006" custScaleY="288529" custLinFactNeighborX="3324">
        <dgm:presLayoutVars>
          <dgm:bulletEnabled val="1"/>
        </dgm:presLayoutVars>
      </dgm:prSet>
      <dgm:spPr/>
      <dgm:t>
        <a:bodyPr/>
        <a:lstStyle/>
        <a:p>
          <a:endParaRPr lang="fr-FR"/>
        </a:p>
      </dgm:t>
    </dgm:pt>
    <dgm:pt modelId="{4E641264-2D0F-490B-947A-5785D2A4F26C}" type="pres">
      <dgm:prSet presAssocID="{3251EE6E-F4ED-490E-A10A-267CDBF245B0}" presName="root" presStyleCnt="0"/>
      <dgm:spPr/>
      <dgm:t>
        <a:bodyPr/>
        <a:lstStyle/>
        <a:p>
          <a:endParaRPr lang="fr-FR"/>
        </a:p>
      </dgm:t>
    </dgm:pt>
    <dgm:pt modelId="{14E3049A-7F48-4860-B6CC-E27CF997F61B}" type="pres">
      <dgm:prSet presAssocID="{3251EE6E-F4ED-490E-A10A-267CDBF245B0}" presName="rootComposite" presStyleCnt="0"/>
      <dgm:spPr/>
      <dgm:t>
        <a:bodyPr/>
        <a:lstStyle/>
        <a:p>
          <a:endParaRPr lang="fr-FR"/>
        </a:p>
      </dgm:t>
    </dgm:pt>
    <dgm:pt modelId="{8A323744-8CA0-4DE2-A6AC-0107B4DE5A39}" type="pres">
      <dgm:prSet presAssocID="{3251EE6E-F4ED-490E-A10A-267CDBF245B0}" presName="rootText" presStyleLbl="node1" presStyleIdx="1" presStyleCnt="2" custScaleX="262180" custScaleY="165981" custLinFactNeighborX="5629" custLinFactNeighborY="-387"/>
      <dgm:spPr/>
      <dgm:t>
        <a:bodyPr/>
        <a:lstStyle/>
        <a:p>
          <a:endParaRPr lang="fr-FR"/>
        </a:p>
      </dgm:t>
    </dgm:pt>
    <dgm:pt modelId="{43AED31F-4F5B-4544-9241-B0D8F32F41EA}" type="pres">
      <dgm:prSet presAssocID="{3251EE6E-F4ED-490E-A10A-267CDBF245B0}" presName="rootConnector" presStyleLbl="node1" presStyleIdx="1" presStyleCnt="2"/>
      <dgm:spPr/>
      <dgm:t>
        <a:bodyPr/>
        <a:lstStyle/>
        <a:p>
          <a:endParaRPr lang="fr-FR"/>
        </a:p>
      </dgm:t>
    </dgm:pt>
    <dgm:pt modelId="{9F732C09-678A-48D4-91CE-E2CEE583E399}" type="pres">
      <dgm:prSet presAssocID="{3251EE6E-F4ED-490E-A10A-267CDBF245B0}" presName="childShape" presStyleCnt="0"/>
      <dgm:spPr/>
      <dgm:t>
        <a:bodyPr/>
        <a:lstStyle/>
        <a:p>
          <a:endParaRPr lang="fr-FR"/>
        </a:p>
      </dgm:t>
    </dgm:pt>
    <dgm:pt modelId="{DC8EA446-0FD6-40DF-9948-E3DFCDB35715}" type="pres">
      <dgm:prSet presAssocID="{BFACCAE8-B381-45E4-BCD6-6835AF926A89}" presName="Name13" presStyleLbl="parChTrans1D2" presStyleIdx="2" presStyleCnt="4"/>
      <dgm:spPr/>
      <dgm:t>
        <a:bodyPr/>
        <a:lstStyle/>
        <a:p>
          <a:endParaRPr lang="fr-FR"/>
        </a:p>
      </dgm:t>
    </dgm:pt>
    <dgm:pt modelId="{98BA01CE-C1D5-4EA4-8259-A30207C759E7}" type="pres">
      <dgm:prSet presAssocID="{B35F3F52-BF6A-49A8-8EA9-2441B98382D6}" presName="childText" presStyleLbl="bgAcc1" presStyleIdx="2" presStyleCnt="4" custScaleX="300172" custScaleY="121825">
        <dgm:presLayoutVars>
          <dgm:bulletEnabled val="1"/>
        </dgm:presLayoutVars>
      </dgm:prSet>
      <dgm:spPr/>
      <dgm:t>
        <a:bodyPr/>
        <a:lstStyle/>
        <a:p>
          <a:endParaRPr lang="fr-FR"/>
        </a:p>
      </dgm:t>
    </dgm:pt>
    <dgm:pt modelId="{A5960961-A6C1-461C-98F3-B24A61C8F66B}" type="pres">
      <dgm:prSet presAssocID="{AD74553E-65D3-480F-B5E6-FDAA3BA9121E}" presName="Name13" presStyleLbl="parChTrans1D2" presStyleIdx="3" presStyleCnt="4"/>
      <dgm:spPr/>
      <dgm:t>
        <a:bodyPr/>
        <a:lstStyle/>
        <a:p>
          <a:endParaRPr lang="fr-FR"/>
        </a:p>
      </dgm:t>
    </dgm:pt>
    <dgm:pt modelId="{3B944A6D-BB07-4D01-8205-C355FEF56E1D}" type="pres">
      <dgm:prSet presAssocID="{FBE395D3-EB83-4B96-AAD1-E15C68097F0C}" presName="childText" presStyleLbl="bgAcc1" presStyleIdx="3" presStyleCnt="4" custScaleX="310059" custScaleY="298398">
        <dgm:presLayoutVars>
          <dgm:bulletEnabled val="1"/>
        </dgm:presLayoutVars>
      </dgm:prSet>
      <dgm:spPr/>
      <dgm:t>
        <a:bodyPr/>
        <a:lstStyle/>
        <a:p>
          <a:endParaRPr lang="fr-FR"/>
        </a:p>
      </dgm:t>
    </dgm:pt>
  </dgm:ptLst>
  <dgm:cxnLst>
    <dgm:cxn modelId="{CC3BCF29-31BA-4EB0-B93B-7AD88BCCFD08}" type="presOf" srcId="{CCCEFF00-C4E5-4FEB-9E5C-B2632B9C1D73}" destId="{827292CC-8EC4-49F4-95E9-E82BA562C351}" srcOrd="0" destOrd="0" presId="urn:microsoft.com/office/officeart/2005/8/layout/hierarchy3"/>
    <dgm:cxn modelId="{1C20CFBD-FD1A-4B4C-ACE2-C0AF5849C20E}" type="presOf" srcId="{FBE395D3-EB83-4B96-AAD1-E15C68097F0C}" destId="{3B944A6D-BB07-4D01-8205-C355FEF56E1D}" srcOrd="0" destOrd="0" presId="urn:microsoft.com/office/officeart/2005/8/layout/hierarchy3"/>
    <dgm:cxn modelId="{C8220296-D7DD-4AD8-BBB9-BC0C20EB52B2}" type="presOf" srcId="{BFACCAE8-B381-45E4-BCD6-6835AF926A89}" destId="{DC8EA446-0FD6-40DF-9948-E3DFCDB35715}" srcOrd="0" destOrd="0" presId="urn:microsoft.com/office/officeart/2005/8/layout/hierarchy3"/>
    <dgm:cxn modelId="{1BD012C9-274C-4273-BF20-24CD14ADF7DE}" srcId="{CCCEFF00-C4E5-4FEB-9E5C-B2632B9C1D73}" destId="{C1DEEA4C-41ED-460F-A875-71D0DD9978BF}" srcOrd="0" destOrd="0" parTransId="{74E0BE56-98BF-4325-9C5D-6D2B44C77610}" sibTransId="{FD125E2D-93DA-4B29-94FE-36E95117C8CF}"/>
    <dgm:cxn modelId="{1580EBB6-BC50-445B-95E8-52770FC774F6}" type="presOf" srcId="{E9F4C205-88E0-40DF-9A89-BC14CDF3B409}" destId="{F35E18DE-BB75-4623-BBE7-C50FAA844CD4}" srcOrd="0" destOrd="0" presId="urn:microsoft.com/office/officeart/2005/8/layout/hierarchy3"/>
    <dgm:cxn modelId="{01C145AC-5D17-4231-B80B-8F782B3E582C}" type="presOf" srcId="{B35F3F52-BF6A-49A8-8EA9-2441B98382D6}" destId="{98BA01CE-C1D5-4EA4-8259-A30207C759E7}" srcOrd="0" destOrd="0" presId="urn:microsoft.com/office/officeart/2005/8/layout/hierarchy3"/>
    <dgm:cxn modelId="{09CF5BBC-0C55-4C05-8DF4-0D35A1C2722A}" srcId="{3251EE6E-F4ED-490E-A10A-267CDBF245B0}" destId="{FBE395D3-EB83-4B96-AAD1-E15C68097F0C}" srcOrd="1" destOrd="0" parTransId="{AD74553E-65D3-480F-B5E6-FDAA3BA9121E}" sibTransId="{E5538C40-8B13-4783-9708-C2BD30BE6DC2}"/>
    <dgm:cxn modelId="{5DF3A6C3-8E5A-4877-B161-195CBA175840}" type="presOf" srcId="{3251EE6E-F4ED-490E-A10A-267CDBF245B0}" destId="{43AED31F-4F5B-4544-9241-B0D8F32F41EA}" srcOrd="1" destOrd="0" presId="urn:microsoft.com/office/officeart/2005/8/layout/hierarchy3"/>
    <dgm:cxn modelId="{A1D4A92D-E571-4813-A2D0-EC4C0F44C0FA}" type="presOf" srcId="{DBAEA95A-D3F2-41A8-8029-5F93E8027F2E}" destId="{D3705BBF-33D2-485A-83EF-DBE42815F506}" srcOrd="0" destOrd="0" presId="urn:microsoft.com/office/officeart/2005/8/layout/hierarchy3"/>
    <dgm:cxn modelId="{DAE6B92E-51BE-41EC-8AD6-411275E2A18D}" type="presOf" srcId="{C1DEEA4C-41ED-460F-A875-71D0DD9978BF}" destId="{1679C161-F56C-4244-9BD3-5D3F1908D5AA}" srcOrd="0" destOrd="0" presId="urn:microsoft.com/office/officeart/2005/8/layout/hierarchy3"/>
    <dgm:cxn modelId="{B6895300-86AB-4C1B-9226-1677B36C8282}" srcId="{C1DEEA4C-41ED-460F-A875-71D0DD9978BF}" destId="{17BAF3DC-A0DE-4533-9DEF-A887C78543D8}" srcOrd="0" destOrd="0" parTransId="{E4A6CA2C-1496-4D60-85DF-690A09659C1F}" sibTransId="{8635842B-2D4C-4013-8F54-9E9BB04F3349}"/>
    <dgm:cxn modelId="{402352FB-034D-4051-8BE7-FA61FD9A82F9}" srcId="{C1DEEA4C-41ED-460F-A875-71D0DD9978BF}" destId="{DBAEA95A-D3F2-41A8-8029-5F93E8027F2E}" srcOrd="1" destOrd="0" parTransId="{E9F4C205-88E0-40DF-9A89-BC14CDF3B409}" sibTransId="{2F5D2327-BF70-412F-AA69-53B327FF303F}"/>
    <dgm:cxn modelId="{8FF4A58B-6FD5-4CD8-B6B7-CB64EB01884E}" type="presOf" srcId="{E4A6CA2C-1496-4D60-85DF-690A09659C1F}" destId="{6EFAEFF7-429A-48D0-B928-DC2BA411C549}" srcOrd="0" destOrd="0" presId="urn:microsoft.com/office/officeart/2005/8/layout/hierarchy3"/>
    <dgm:cxn modelId="{C52B9A8A-699A-48DE-974A-27FFBACE3F96}" type="presOf" srcId="{17BAF3DC-A0DE-4533-9DEF-A887C78543D8}" destId="{93B8D506-0F05-499A-BB19-EC22331DC553}" srcOrd="0" destOrd="0" presId="urn:microsoft.com/office/officeart/2005/8/layout/hierarchy3"/>
    <dgm:cxn modelId="{A769E89F-4074-4454-A3B4-1F5A609D84B9}" type="presOf" srcId="{AD74553E-65D3-480F-B5E6-FDAA3BA9121E}" destId="{A5960961-A6C1-461C-98F3-B24A61C8F66B}" srcOrd="0" destOrd="0" presId="urn:microsoft.com/office/officeart/2005/8/layout/hierarchy3"/>
    <dgm:cxn modelId="{CD3DC6C4-ECB5-4CFB-BC60-D4ABA5117B9F}" srcId="{CCCEFF00-C4E5-4FEB-9E5C-B2632B9C1D73}" destId="{3251EE6E-F4ED-490E-A10A-267CDBF245B0}" srcOrd="1" destOrd="0" parTransId="{75BE2380-DC35-4DC8-82C2-16AE72D202A6}" sibTransId="{251D8DE5-CCD3-4DBE-AE0D-E7F1FF0FCA9F}"/>
    <dgm:cxn modelId="{EA85BDCF-6765-4838-A86B-ECC521351558}" type="presOf" srcId="{C1DEEA4C-41ED-460F-A875-71D0DD9978BF}" destId="{A9852E44-8817-4F0B-AE86-A6C9AA71EB41}" srcOrd="1" destOrd="0" presId="urn:microsoft.com/office/officeart/2005/8/layout/hierarchy3"/>
    <dgm:cxn modelId="{52ED846C-7828-4964-BC66-54D183F9F1EE}" srcId="{3251EE6E-F4ED-490E-A10A-267CDBF245B0}" destId="{B35F3F52-BF6A-49A8-8EA9-2441B98382D6}" srcOrd="0" destOrd="0" parTransId="{BFACCAE8-B381-45E4-BCD6-6835AF926A89}" sibTransId="{4AAD85C3-C7EC-43E2-8F61-74B4D35AF818}"/>
    <dgm:cxn modelId="{24200945-48C9-4768-B987-C0EFD8DE1E1D}" type="presOf" srcId="{3251EE6E-F4ED-490E-A10A-267CDBF245B0}" destId="{8A323744-8CA0-4DE2-A6AC-0107B4DE5A39}" srcOrd="0" destOrd="0" presId="urn:microsoft.com/office/officeart/2005/8/layout/hierarchy3"/>
    <dgm:cxn modelId="{F34E1D0C-2334-4A7B-8A54-52C25EE6AD49}" type="presParOf" srcId="{827292CC-8EC4-49F4-95E9-E82BA562C351}" destId="{D60B4FEE-FD29-4685-AF22-78D8FF36A16B}" srcOrd="0" destOrd="0" presId="urn:microsoft.com/office/officeart/2005/8/layout/hierarchy3"/>
    <dgm:cxn modelId="{3E69DAAD-E211-46F2-BD42-72FF888A8083}" type="presParOf" srcId="{D60B4FEE-FD29-4685-AF22-78D8FF36A16B}" destId="{46E3072E-3856-43BE-993B-78B36A171F22}" srcOrd="0" destOrd="0" presId="urn:microsoft.com/office/officeart/2005/8/layout/hierarchy3"/>
    <dgm:cxn modelId="{A5386C68-CA35-4714-856E-AFE3B28CED3B}" type="presParOf" srcId="{46E3072E-3856-43BE-993B-78B36A171F22}" destId="{1679C161-F56C-4244-9BD3-5D3F1908D5AA}" srcOrd="0" destOrd="0" presId="urn:microsoft.com/office/officeart/2005/8/layout/hierarchy3"/>
    <dgm:cxn modelId="{A5A7DE7D-8979-4202-932E-618E5D52E0CF}" type="presParOf" srcId="{46E3072E-3856-43BE-993B-78B36A171F22}" destId="{A9852E44-8817-4F0B-AE86-A6C9AA71EB41}" srcOrd="1" destOrd="0" presId="urn:microsoft.com/office/officeart/2005/8/layout/hierarchy3"/>
    <dgm:cxn modelId="{BFC5A9A0-4364-49CC-A14D-6F3F1A3F0633}" type="presParOf" srcId="{D60B4FEE-FD29-4685-AF22-78D8FF36A16B}" destId="{7CE5425F-A425-49AD-873A-A9120C4ED822}" srcOrd="1" destOrd="0" presId="urn:microsoft.com/office/officeart/2005/8/layout/hierarchy3"/>
    <dgm:cxn modelId="{9BF6B40B-374A-49BD-9C4C-797AE0271920}" type="presParOf" srcId="{7CE5425F-A425-49AD-873A-A9120C4ED822}" destId="{6EFAEFF7-429A-48D0-B928-DC2BA411C549}" srcOrd="0" destOrd="0" presId="urn:microsoft.com/office/officeart/2005/8/layout/hierarchy3"/>
    <dgm:cxn modelId="{6DBC2021-E67B-4F02-8F08-C7C704A895FE}" type="presParOf" srcId="{7CE5425F-A425-49AD-873A-A9120C4ED822}" destId="{93B8D506-0F05-499A-BB19-EC22331DC553}" srcOrd="1" destOrd="0" presId="urn:microsoft.com/office/officeart/2005/8/layout/hierarchy3"/>
    <dgm:cxn modelId="{E4EBF759-5C5D-4526-8D45-45ECB3371C91}" type="presParOf" srcId="{7CE5425F-A425-49AD-873A-A9120C4ED822}" destId="{F35E18DE-BB75-4623-BBE7-C50FAA844CD4}" srcOrd="2" destOrd="0" presId="urn:microsoft.com/office/officeart/2005/8/layout/hierarchy3"/>
    <dgm:cxn modelId="{4B5046EE-D92F-4B05-B2B4-98F5567BDD8A}" type="presParOf" srcId="{7CE5425F-A425-49AD-873A-A9120C4ED822}" destId="{D3705BBF-33D2-485A-83EF-DBE42815F506}" srcOrd="3" destOrd="0" presId="urn:microsoft.com/office/officeart/2005/8/layout/hierarchy3"/>
    <dgm:cxn modelId="{B68F220D-167C-4335-8068-C80F3E570AF6}" type="presParOf" srcId="{827292CC-8EC4-49F4-95E9-E82BA562C351}" destId="{4E641264-2D0F-490B-947A-5785D2A4F26C}" srcOrd="1" destOrd="0" presId="urn:microsoft.com/office/officeart/2005/8/layout/hierarchy3"/>
    <dgm:cxn modelId="{485132DD-E132-4364-949A-916FB12EBF86}" type="presParOf" srcId="{4E641264-2D0F-490B-947A-5785D2A4F26C}" destId="{14E3049A-7F48-4860-B6CC-E27CF997F61B}" srcOrd="0" destOrd="0" presId="urn:microsoft.com/office/officeart/2005/8/layout/hierarchy3"/>
    <dgm:cxn modelId="{7F3E9DCA-5AA4-42C5-8740-2C63DF1D61FA}" type="presParOf" srcId="{14E3049A-7F48-4860-B6CC-E27CF997F61B}" destId="{8A323744-8CA0-4DE2-A6AC-0107B4DE5A39}" srcOrd="0" destOrd="0" presId="urn:microsoft.com/office/officeart/2005/8/layout/hierarchy3"/>
    <dgm:cxn modelId="{CB74F47B-CFC0-4203-8C8D-977578C655A4}" type="presParOf" srcId="{14E3049A-7F48-4860-B6CC-E27CF997F61B}" destId="{43AED31F-4F5B-4544-9241-B0D8F32F41EA}" srcOrd="1" destOrd="0" presId="urn:microsoft.com/office/officeart/2005/8/layout/hierarchy3"/>
    <dgm:cxn modelId="{A31FB3C8-15B9-485B-B15B-EA3225FF9E20}" type="presParOf" srcId="{4E641264-2D0F-490B-947A-5785D2A4F26C}" destId="{9F732C09-678A-48D4-91CE-E2CEE583E399}" srcOrd="1" destOrd="0" presId="urn:microsoft.com/office/officeart/2005/8/layout/hierarchy3"/>
    <dgm:cxn modelId="{23F9F6C8-1488-4BE5-BA6E-7C411FC63016}" type="presParOf" srcId="{9F732C09-678A-48D4-91CE-E2CEE583E399}" destId="{DC8EA446-0FD6-40DF-9948-E3DFCDB35715}" srcOrd="0" destOrd="0" presId="urn:microsoft.com/office/officeart/2005/8/layout/hierarchy3"/>
    <dgm:cxn modelId="{8389148D-16ED-4A82-AB60-7AA107A78D8D}" type="presParOf" srcId="{9F732C09-678A-48D4-91CE-E2CEE583E399}" destId="{98BA01CE-C1D5-4EA4-8259-A30207C759E7}" srcOrd="1" destOrd="0" presId="urn:microsoft.com/office/officeart/2005/8/layout/hierarchy3"/>
    <dgm:cxn modelId="{5B7C66A3-747B-4A42-AD42-9243BBCC3AF1}" type="presParOf" srcId="{9F732C09-678A-48D4-91CE-E2CEE583E399}" destId="{A5960961-A6C1-461C-98F3-B24A61C8F66B}" srcOrd="2" destOrd="0" presId="urn:microsoft.com/office/officeart/2005/8/layout/hierarchy3"/>
    <dgm:cxn modelId="{4FEA2FE4-E0E4-4411-AC1D-6BE342AC109D}" type="presParOf" srcId="{9F732C09-678A-48D4-91CE-E2CEE583E399}" destId="{3B944A6D-BB07-4D01-8205-C355FEF56E1D}" srcOrd="3"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155F72D-6F53-4877-BE1B-411B0B2BB5E4}" type="doc">
      <dgm:prSet loTypeId="urn:microsoft.com/office/officeart/2005/8/layout/default#1" loCatId="list" qsTypeId="urn:microsoft.com/office/officeart/2005/8/quickstyle/simple1" qsCatId="simple" csTypeId="urn:microsoft.com/office/officeart/2005/8/colors/accent1_1" csCatId="accent1" phldr="1"/>
      <dgm:spPr/>
      <dgm:t>
        <a:bodyPr/>
        <a:lstStyle/>
        <a:p>
          <a:endParaRPr lang="fr-FR"/>
        </a:p>
      </dgm:t>
    </dgm:pt>
    <dgm:pt modelId="{207E575B-9007-411E-8AB9-758B21A7A2A4}">
      <dgm:prSet phldrT="[Texte]" custT="1"/>
      <dgm:spPr/>
      <dgm:t>
        <a:bodyPr/>
        <a:lstStyle/>
        <a:p>
          <a:r>
            <a:rPr lang="fr-FR" sz="1600" dirty="0" smtClean="0">
              <a:latin typeface="+mn-lt"/>
            </a:rPr>
            <a:t>Durée : </a:t>
          </a:r>
          <a:r>
            <a:rPr lang="fr-FR" sz="1600" b="1" dirty="0" smtClean="0">
              <a:latin typeface="+mn-lt"/>
            </a:rPr>
            <a:t>de 1 à 3 ans</a:t>
          </a:r>
          <a:endParaRPr lang="fr-FR" sz="1600" b="1" dirty="0" smtClean="0">
            <a:solidFill>
              <a:srgbClr val="FF0000"/>
            </a:solidFill>
            <a:latin typeface="+mn-lt"/>
          </a:endParaRPr>
        </a:p>
        <a:p>
          <a:r>
            <a:rPr lang="fr-FR" sz="1600" b="1" dirty="0" smtClean="0">
              <a:solidFill>
                <a:srgbClr val="C00000"/>
              </a:solidFill>
              <a:latin typeface="+mn-lt"/>
            </a:rPr>
            <a:t>1 seul dépôt par an </a:t>
          </a:r>
          <a:endParaRPr lang="fr-FR" sz="1600" dirty="0">
            <a:solidFill>
              <a:srgbClr val="C00000"/>
            </a:solidFill>
            <a:latin typeface="+mn-lt"/>
          </a:endParaRPr>
        </a:p>
      </dgm:t>
    </dgm:pt>
    <dgm:pt modelId="{0483BF0C-419B-4BD7-99BD-971EDEEE8BE1}" type="parTrans" cxnId="{C4B698C5-34EE-4647-82DD-B3E941D9D2D2}">
      <dgm:prSet/>
      <dgm:spPr/>
      <dgm:t>
        <a:bodyPr/>
        <a:lstStyle/>
        <a:p>
          <a:endParaRPr lang="fr-FR" sz="1600">
            <a:latin typeface="+mn-lt"/>
          </a:endParaRPr>
        </a:p>
      </dgm:t>
    </dgm:pt>
    <dgm:pt modelId="{13DAA252-15B4-4D1F-BF56-72B2BDF3CB7D}" type="sibTrans" cxnId="{C4B698C5-34EE-4647-82DD-B3E941D9D2D2}">
      <dgm:prSet/>
      <dgm:spPr/>
      <dgm:t>
        <a:bodyPr/>
        <a:lstStyle/>
        <a:p>
          <a:endParaRPr lang="fr-FR" sz="1600">
            <a:latin typeface="+mn-lt"/>
          </a:endParaRPr>
        </a:p>
      </dgm:t>
    </dgm:pt>
    <dgm:pt modelId="{7B759FFA-314A-463D-888A-86DAC71C1FFA}">
      <dgm:prSet phldrT="[Texte]" custT="1"/>
      <dgm:spPr/>
      <dgm:t>
        <a:bodyPr/>
        <a:lstStyle/>
        <a:p>
          <a:r>
            <a:rPr lang="fr-FR" sz="1600" b="1" dirty="0" smtClean="0">
              <a:solidFill>
                <a:srgbClr val="C00000"/>
              </a:solidFill>
              <a:latin typeface="+mn-lt"/>
            </a:rPr>
            <a:t>Qui peut participer? </a:t>
          </a:r>
        </a:p>
        <a:p>
          <a:r>
            <a:rPr lang="fr-FR" sz="1600" b="0" dirty="0" smtClean="0">
              <a:solidFill>
                <a:schemeClr val="tx1"/>
              </a:solidFill>
              <a:latin typeface="+mn-lt"/>
            </a:rPr>
            <a:t>Toute organisation </a:t>
          </a:r>
          <a:r>
            <a:rPr lang="fr-FR" sz="1600" dirty="0" smtClean="0">
              <a:latin typeface="+mn-lt"/>
            </a:rPr>
            <a:t>publique ou privée d'un pays participant au programme, active dans le champ de l'éducation des adultes, de l'enseignement supérieur, de la formation professionnelle, de l'éducation scolaire, ou sur tout autre champ y afférant.</a:t>
          </a:r>
          <a:endParaRPr lang="fr-FR" sz="1600" dirty="0">
            <a:latin typeface="+mn-lt"/>
          </a:endParaRPr>
        </a:p>
      </dgm:t>
    </dgm:pt>
    <dgm:pt modelId="{A5603784-6C40-402C-A966-FB08695823C6}" type="parTrans" cxnId="{893E5DC4-D08D-4641-91BC-741D9F2EFC4F}">
      <dgm:prSet/>
      <dgm:spPr/>
      <dgm:t>
        <a:bodyPr/>
        <a:lstStyle/>
        <a:p>
          <a:endParaRPr lang="fr-FR" sz="1600">
            <a:latin typeface="+mn-lt"/>
          </a:endParaRPr>
        </a:p>
      </dgm:t>
    </dgm:pt>
    <dgm:pt modelId="{F7E06649-018D-402A-B56E-91DFF536D28E}" type="sibTrans" cxnId="{893E5DC4-D08D-4641-91BC-741D9F2EFC4F}">
      <dgm:prSet/>
      <dgm:spPr/>
      <dgm:t>
        <a:bodyPr/>
        <a:lstStyle/>
        <a:p>
          <a:endParaRPr lang="fr-FR" sz="1600">
            <a:latin typeface="+mn-lt"/>
          </a:endParaRPr>
        </a:p>
      </dgm:t>
    </dgm:pt>
    <dgm:pt modelId="{82129554-A5DD-461D-822A-A86227B8F219}">
      <dgm:prSet phldrT="[Texte]" custT="1">
        <dgm:style>
          <a:lnRef idx="2">
            <a:schemeClr val="accent1"/>
          </a:lnRef>
          <a:fillRef idx="1">
            <a:schemeClr val="lt1"/>
          </a:fillRef>
          <a:effectRef idx="0">
            <a:schemeClr val="accent1"/>
          </a:effectRef>
          <a:fontRef idx="minor">
            <a:schemeClr val="dk1"/>
          </a:fontRef>
        </dgm:style>
      </dgm:prSet>
      <dgm:spPr/>
      <dgm:t>
        <a:bodyPr/>
        <a:lstStyle/>
        <a:p>
          <a:pPr algn="ctr" rtl="0"/>
          <a:r>
            <a:rPr lang="fr-FR" sz="1600" b="1" dirty="0" smtClean="0">
              <a:solidFill>
                <a:srgbClr val="C00000"/>
              </a:solidFill>
            </a:rPr>
            <a:t>Modalités standard : </a:t>
          </a:r>
        </a:p>
        <a:p>
          <a:pPr algn="ctr" rtl="0"/>
          <a:r>
            <a:rPr lang="fr-FR" sz="1600" b="1" dirty="0" smtClean="0">
              <a:solidFill>
                <a:schemeClr val="tx1"/>
              </a:solidFill>
            </a:rPr>
            <a:t>Minimum 3 pays participant au programme ERASMUS +</a:t>
          </a:r>
        </a:p>
        <a:p>
          <a:pPr algn="l" rtl="0">
            <a:tabLst/>
          </a:pPr>
          <a:r>
            <a:rPr lang="fr-FR" sz="1600" b="0" i="1" dirty="0" smtClean="0"/>
            <a:t>* plus, si nécessaire, de pays partenaires  à conditions qu’ils apportent une plus value (importation d’expertise)</a:t>
          </a:r>
        </a:p>
        <a:p>
          <a:pPr algn="l" rtl="0"/>
          <a:r>
            <a:rPr lang="fr-FR" sz="1600" b="0" i="1" dirty="0" smtClean="0"/>
            <a:t>* Plusieurs partenaires français possibles (si justifié et dans la limite du raisonnable)</a:t>
          </a:r>
          <a:endParaRPr lang="fr-FR" sz="1600" b="0" i="1" dirty="0"/>
        </a:p>
      </dgm:t>
    </dgm:pt>
    <dgm:pt modelId="{033DFEDA-5CE5-4E92-BA60-D32AEB29A9DC}" type="parTrans" cxnId="{0BD6B502-ABF6-4DD8-8539-9CE0A29AE1D7}">
      <dgm:prSet/>
      <dgm:spPr/>
      <dgm:t>
        <a:bodyPr/>
        <a:lstStyle/>
        <a:p>
          <a:endParaRPr lang="fr-FR"/>
        </a:p>
      </dgm:t>
    </dgm:pt>
    <dgm:pt modelId="{5D479B7B-C59D-416D-B29E-18E0702CCED1}" type="sibTrans" cxnId="{0BD6B502-ABF6-4DD8-8539-9CE0A29AE1D7}">
      <dgm:prSet/>
      <dgm:spPr/>
      <dgm:t>
        <a:bodyPr/>
        <a:lstStyle/>
        <a:p>
          <a:endParaRPr lang="fr-FR"/>
        </a:p>
      </dgm:t>
    </dgm:pt>
    <dgm:pt modelId="{7AEDFF54-0C44-472B-934E-1329A7C044AB}" type="pres">
      <dgm:prSet presAssocID="{A155F72D-6F53-4877-BE1B-411B0B2BB5E4}" presName="diagram" presStyleCnt="0">
        <dgm:presLayoutVars>
          <dgm:dir/>
          <dgm:resizeHandles val="exact"/>
        </dgm:presLayoutVars>
      </dgm:prSet>
      <dgm:spPr/>
      <dgm:t>
        <a:bodyPr/>
        <a:lstStyle/>
        <a:p>
          <a:endParaRPr lang="fr-FR"/>
        </a:p>
      </dgm:t>
    </dgm:pt>
    <dgm:pt modelId="{BE7DB910-FAA4-49A6-A035-85C4E99E47AF}" type="pres">
      <dgm:prSet presAssocID="{207E575B-9007-411E-8AB9-758B21A7A2A4}" presName="node" presStyleLbl="node1" presStyleIdx="0" presStyleCnt="3" custScaleX="45405" custScaleY="29016" custLinFactNeighborX="-136" custLinFactNeighborY="-3267">
        <dgm:presLayoutVars>
          <dgm:bulletEnabled val="1"/>
        </dgm:presLayoutVars>
      </dgm:prSet>
      <dgm:spPr/>
      <dgm:t>
        <a:bodyPr/>
        <a:lstStyle/>
        <a:p>
          <a:endParaRPr lang="fr-FR"/>
        </a:p>
      </dgm:t>
    </dgm:pt>
    <dgm:pt modelId="{D9B43F09-42B9-4171-AAC6-C88969FB5D87}" type="pres">
      <dgm:prSet presAssocID="{13DAA252-15B4-4D1F-BF56-72B2BDF3CB7D}" presName="sibTrans" presStyleCnt="0"/>
      <dgm:spPr/>
    </dgm:pt>
    <dgm:pt modelId="{BC6BDF8A-EBE4-48BB-8591-1E079727C7E0}" type="pres">
      <dgm:prSet presAssocID="{7B759FFA-314A-463D-888A-86DAC71C1FFA}" presName="node" presStyleLbl="node1" presStyleIdx="1" presStyleCnt="3" custScaleX="95130" custScaleY="47279" custLinFactNeighborX="-3920" custLinFactNeighborY="-2342">
        <dgm:presLayoutVars>
          <dgm:bulletEnabled val="1"/>
        </dgm:presLayoutVars>
      </dgm:prSet>
      <dgm:spPr/>
      <dgm:t>
        <a:bodyPr/>
        <a:lstStyle/>
        <a:p>
          <a:endParaRPr lang="fr-FR"/>
        </a:p>
      </dgm:t>
    </dgm:pt>
    <dgm:pt modelId="{EC7511DF-7E6E-4EA7-9A96-EDE23F24E1FC}" type="pres">
      <dgm:prSet presAssocID="{F7E06649-018D-402A-B56E-91DFF536D28E}" presName="sibTrans" presStyleCnt="0"/>
      <dgm:spPr/>
    </dgm:pt>
    <dgm:pt modelId="{6F0FF673-D34C-4DFA-917C-DCAF700E7D4B}" type="pres">
      <dgm:prSet presAssocID="{82129554-A5DD-461D-822A-A86227B8F219}" presName="node" presStyleLbl="node1" presStyleIdx="2" presStyleCnt="3" custScaleX="87117" custScaleY="81162" custLinFactNeighborX="-30332" custLinFactNeighborY="-10947">
        <dgm:presLayoutVars>
          <dgm:bulletEnabled val="1"/>
        </dgm:presLayoutVars>
      </dgm:prSet>
      <dgm:spPr/>
      <dgm:t>
        <a:bodyPr/>
        <a:lstStyle/>
        <a:p>
          <a:endParaRPr lang="fr-FR"/>
        </a:p>
      </dgm:t>
    </dgm:pt>
  </dgm:ptLst>
  <dgm:cxnLst>
    <dgm:cxn modelId="{C3EB0EAA-C804-4BAC-915B-A36E0F5FB964}" type="presOf" srcId="{207E575B-9007-411E-8AB9-758B21A7A2A4}" destId="{BE7DB910-FAA4-49A6-A035-85C4E99E47AF}" srcOrd="0" destOrd="0" presId="urn:microsoft.com/office/officeart/2005/8/layout/default#1"/>
    <dgm:cxn modelId="{0FD9CFC7-1E87-4C39-81FC-CCEE4F8C8761}" type="presOf" srcId="{82129554-A5DD-461D-822A-A86227B8F219}" destId="{6F0FF673-D34C-4DFA-917C-DCAF700E7D4B}" srcOrd="0" destOrd="0" presId="urn:microsoft.com/office/officeart/2005/8/layout/default#1"/>
    <dgm:cxn modelId="{0BD6B502-ABF6-4DD8-8539-9CE0A29AE1D7}" srcId="{A155F72D-6F53-4877-BE1B-411B0B2BB5E4}" destId="{82129554-A5DD-461D-822A-A86227B8F219}" srcOrd="2" destOrd="0" parTransId="{033DFEDA-5CE5-4E92-BA60-D32AEB29A9DC}" sibTransId="{5D479B7B-C59D-416D-B29E-18E0702CCED1}"/>
    <dgm:cxn modelId="{94A7D43F-0757-41DE-8973-DA8EB25C3B15}" type="presOf" srcId="{7B759FFA-314A-463D-888A-86DAC71C1FFA}" destId="{BC6BDF8A-EBE4-48BB-8591-1E079727C7E0}" srcOrd="0" destOrd="0" presId="urn:microsoft.com/office/officeart/2005/8/layout/default#1"/>
    <dgm:cxn modelId="{55EEAE2B-38FF-4E8B-A1F0-03918598C696}" type="presOf" srcId="{A155F72D-6F53-4877-BE1B-411B0B2BB5E4}" destId="{7AEDFF54-0C44-472B-934E-1329A7C044AB}" srcOrd="0" destOrd="0" presId="urn:microsoft.com/office/officeart/2005/8/layout/default#1"/>
    <dgm:cxn modelId="{C4B698C5-34EE-4647-82DD-B3E941D9D2D2}" srcId="{A155F72D-6F53-4877-BE1B-411B0B2BB5E4}" destId="{207E575B-9007-411E-8AB9-758B21A7A2A4}" srcOrd="0" destOrd="0" parTransId="{0483BF0C-419B-4BD7-99BD-971EDEEE8BE1}" sibTransId="{13DAA252-15B4-4D1F-BF56-72B2BDF3CB7D}"/>
    <dgm:cxn modelId="{893E5DC4-D08D-4641-91BC-741D9F2EFC4F}" srcId="{A155F72D-6F53-4877-BE1B-411B0B2BB5E4}" destId="{7B759FFA-314A-463D-888A-86DAC71C1FFA}" srcOrd="1" destOrd="0" parTransId="{A5603784-6C40-402C-A966-FB08695823C6}" sibTransId="{F7E06649-018D-402A-B56E-91DFF536D28E}"/>
    <dgm:cxn modelId="{9BBF7180-D5A4-4690-B8C7-E4975DDB1BC4}" type="presParOf" srcId="{7AEDFF54-0C44-472B-934E-1329A7C044AB}" destId="{BE7DB910-FAA4-49A6-A035-85C4E99E47AF}" srcOrd="0" destOrd="0" presId="urn:microsoft.com/office/officeart/2005/8/layout/default#1"/>
    <dgm:cxn modelId="{66447FB2-553F-4FB0-95C4-EACAC4C85CDA}" type="presParOf" srcId="{7AEDFF54-0C44-472B-934E-1329A7C044AB}" destId="{D9B43F09-42B9-4171-AAC6-C88969FB5D87}" srcOrd="1" destOrd="0" presId="urn:microsoft.com/office/officeart/2005/8/layout/default#1"/>
    <dgm:cxn modelId="{C3D68264-C5AD-4F22-A37E-65B5655175AD}" type="presParOf" srcId="{7AEDFF54-0C44-472B-934E-1329A7C044AB}" destId="{BC6BDF8A-EBE4-48BB-8591-1E079727C7E0}" srcOrd="2" destOrd="0" presId="urn:microsoft.com/office/officeart/2005/8/layout/default#1"/>
    <dgm:cxn modelId="{DB5BCABA-2B39-4391-B645-7B7E560AFF23}" type="presParOf" srcId="{7AEDFF54-0C44-472B-934E-1329A7C044AB}" destId="{EC7511DF-7E6E-4EA7-9A96-EDE23F24E1FC}" srcOrd="3" destOrd="0" presId="urn:microsoft.com/office/officeart/2005/8/layout/default#1"/>
    <dgm:cxn modelId="{1923ED72-72A0-4DC4-978D-E0FD61369EEF}" type="presParOf" srcId="{7AEDFF54-0C44-472B-934E-1329A7C044AB}" destId="{6F0FF673-D34C-4DFA-917C-DCAF700E7D4B}" srcOrd="4" destOrd="0" presId="urn:microsoft.com/office/officeart/2005/8/layout/defaul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84389C-542D-4C96-B598-62E24067A58B}" type="doc">
      <dgm:prSet loTypeId="urn:microsoft.com/office/officeart/2005/8/layout/venn1" loCatId="relationship" qsTypeId="urn:microsoft.com/office/officeart/2005/8/quickstyle/simple1" qsCatId="simple" csTypeId="urn:microsoft.com/office/officeart/2005/8/colors/colorful2" csCatId="colorful" phldr="1"/>
      <dgm:spPr/>
    </dgm:pt>
    <dgm:pt modelId="{7CF22A5D-ECAF-4CD0-A4BA-58803AC99E57}">
      <dgm:prSet phldrT="[Texte]" custT="1"/>
      <dgm:spPr/>
      <dgm:t>
        <a:bodyPr/>
        <a:lstStyle/>
        <a:p>
          <a:r>
            <a:rPr lang="fr-FR" sz="2000" b="1" dirty="0" smtClean="0"/>
            <a:t>Etablissement  scolaire français</a:t>
          </a:r>
          <a:endParaRPr lang="fr-FR" sz="2000" b="1" dirty="0"/>
        </a:p>
      </dgm:t>
    </dgm:pt>
    <dgm:pt modelId="{7F921B2E-E372-4103-8B83-89B6149C5BBD}" type="parTrans" cxnId="{5113CFF2-EEAE-48FD-B6DC-F46CC30E9EED}">
      <dgm:prSet/>
      <dgm:spPr/>
      <dgm:t>
        <a:bodyPr/>
        <a:lstStyle/>
        <a:p>
          <a:endParaRPr lang="fr-FR"/>
        </a:p>
      </dgm:t>
    </dgm:pt>
    <dgm:pt modelId="{9728188A-3DF6-48CC-A885-8EA5C13C4A8B}" type="sibTrans" cxnId="{5113CFF2-EEAE-48FD-B6DC-F46CC30E9EED}">
      <dgm:prSet/>
      <dgm:spPr/>
      <dgm:t>
        <a:bodyPr/>
        <a:lstStyle/>
        <a:p>
          <a:endParaRPr lang="fr-FR"/>
        </a:p>
      </dgm:t>
    </dgm:pt>
    <dgm:pt modelId="{62FBC37A-771D-4000-B959-AAEC1AEB5C1D}">
      <dgm:prSet phldrT="[Texte]" custT="1"/>
      <dgm:spPr/>
      <dgm:t>
        <a:bodyPr/>
        <a:lstStyle/>
        <a:p>
          <a:pPr marL="0" indent="0">
            <a:lnSpc>
              <a:spcPct val="100000"/>
            </a:lnSpc>
            <a:spcAft>
              <a:spcPts val="0"/>
            </a:spcAft>
          </a:pPr>
          <a:r>
            <a:rPr lang="fr-FR" sz="2000" b="1" dirty="0" smtClean="0"/>
            <a:t>Université allemande</a:t>
          </a:r>
          <a:endParaRPr lang="fr-FR" sz="2000" b="1" dirty="0"/>
        </a:p>
      </dgm:t>
    </dgm:pt>
    <dgm:pt modelId="{45E0AF70-87B1-4CEE-B0A4-92CAEB2F1DC4}" type="parTrans" cxnId="{0AA70BB1-2C67-4AF5-90B9-419AC1EAF502}">
      <dgm:prSet/>
      <dgm:spPr/>
      <dgm:t>
        <a:bodyPr/>
        <a:lstStyle/>
        <a:p>
          <a:endParaRPr lang="fr-FR"/>
        </a:p>
      </dgm:t>
    </dgm:pt>
    <dgm:pt modelId="{C023E5C3-6DE4-4601-90F3-0D45E16C1B7C}" type="sibTrans" cxnId="{0AA70BB1-2C67-4AF5-90B9-419AC1EAF502}">
      <dgm:prSet/>
      <dgm:spPr/>
      <dgm:t>
        <a:bodyPr/>
        <a:lstStyle/>
        <a:p>
          <a:endParaRPr lang="fr-FR"/>
        </a:p>
      </dgm:t>
    </dgm:pt>
    <dgm:pt modelId="{E25ADB08-77D6-4493-8AC9-C7B498EA368F}">
      <dgm:prSet custT="1"/>
      <dgm:spPr/>
      <dgm:t>
        <a:bodyPr/>
        <a:lstStyle/>
        <a:p>
          <a:pPr marL="0" indent="0" algn="ctr"/>
          <a:r>
            <a:rPr lang="fr-FR" sz="2000" b="1" dirty="0" smtClean="0"/>
            <a:t>Association</a:t>
          </a:r>
        </a:p>
        <a:p>
          <a:pPr marL="0" indent="0" algn="ctr"/>
          <a:r>
            <a:rPr lang="fr-FR" sz="2000" b="1" dirty="0" smtClean="0"/>
            <a:t> islandaise</a:t>
          </a:r>
          <a:endParaRPr lang="fr-FR" sz="2000" b="1" dirty="0"/>
        </a:p>
      </dgm:t>
    </dgm:pt>
    <dgm:pt modelId="{1B4EB74C-AF95-4C6E-A9E6-66AA02177D05}" type="parTrans" cxnId="{3F9C3454-5642-4934-9444-7C97B1885EE0}">
      <dgm:prSet/>
      <dgm:spPr/>
      <dgm:t>
        <a:bodyPr/>
        <a:lstStyle/>
        <a:p>
          <a:endParaRPr lang="fr-FR"/>
        </a:p>
      </dgm:t>
    </dgm:pt>
    <dgm:pt modelId="{F7B2B018-19AB-44FA-AE74-556AECFE696F}" type="sibTrans" cxnId="{3F9C3454-5642-4934-9444-7C97B1885EE0}">
      <dgm:prSet/>
      <dgm:spPr/>
      <dgm:t>
        <a:bodyPr/>
        <a:lstStyle/>
        <a:p>
          <a:endParaRPr lang="fr-FR"/>
        </a:p>
      </dgm:t>
    </dgm:pt>
    <dgm:pt modelId="{E254EF0F-A85B-46C3-B188-76D9F4DD5AA4}" type="pres">
      <dgm:prSet presAssocID="{CF84389C-542D-4C96-B598-62E24067A58B}" presName="compositeShape" presStyleCnt="0">
        <dgm:presLayoutVars>
          <dgm:chMax val="7"/>
          <dgm:dir/>
          <dgm:resizeHandles val="exact"/>
        </dgm:presLayoutVars>
      </dgm:prSet>
      <dgm:spPr/>
    </dgm:pt>
    <dgm:pt modelId="{DB5E764D-F99A-49B6-A087-D5151A7283E0}" type="pres">
      <dgm:prSet presAssocID="{7CF22A5D-ECAF-4CD0-A4BA-58803AC99E57}" presName="circ1" presStyleLbl="vennNode1" presStyleIdx="0" presStyleCnt="3" custLinFactNeighborX="330" custLinFactNeighborY="-499"/>
      <dgm:spPr/>
      <dgm:t>
        <a:bodyPr/>
        <a:lstStyle/>
        <a:p>
          <a:endParaRPr lang="fr-FR"/>
        </a:p>
      </dgm:t>
    </dgm:pt>
    <dgm:pt modelId="{7455F0E0-C2AA-4172-AF20-C3CB537B68E7}" type="pres">
      <dgm:prSet presAssocID="{7CF22A5D-ECAF-4CD0-A4BA-58803AC99E57}" presName="circ1Tx" presStyleLbl="revTx" presStyleIdx="0" presStyleCnt="0">
        <dgm:presLayoutVars>
          <dgm:chMax val="0"/>
          <dgm:chPref val="0"/>
          <dgm:bulletEnabled val="1"/>
        </dgm:presLayoutVars>
      </dgm:prSet>
      <dgm:spPr/>
      <dgm:t>
        <a:bodyPr/>
        <a:lstStyle/>
        <a:p>
          <a:endParaRPr lang="fr-FR"/>
        </a:p>
      </dgm:t>
    </dgm:pt>
    <dgm:pt modelId="{318C6E76-F5E5-43F9-8A0D-83C347EE90AE}" type="pres">
      <dgm:prSet presAssocID="{E25ADB08-77D6-4493-8AC9-C7B498EA368F}" presName="circ2" presStyleLbl="vennNode1" presStyleIdx="1" presStyleCnt="3" custScaleX="100144" custScaleY="92862" custLinFactNeighborX="4764" custLinFactNeighborY="3518"/>
      <dgm:spPr/>
      <dgm:t>
        <a:bodyPr/>
        <a:lstStyle/>
        <a:p>
          <a:endParaRPr lang="fr-FR"/>
        </a:p>
      </dgm:t>
    </dgm:pt>
    <dgm:pt modelId="{5599A4E6-99B4-42D7-9049-60DAF4E0125B}" type="pres">
      <dgm:prSet presAssocID="{E25ADB08-77D6-4493-8AC9-C7B498EA368F}" presName="circ2Tx" presStyleLbl="revTx" presStyleIdx="0" presStyleCnt="0">
        <dgm:presLayoutVars>
          <dgm:chMax val="0"/>
          <dgm:chPref val="0"/>
          <dgm:bulletEnabled val="1"/>
        </dgm:presLayoutVars>
      </dgm:prSet>
      <dgm:spPr/>
      <dgm:t>
        <a:bodyPr/>
        <a:lstStyle/>
        <a:p>
          <a:endParaRPr lang="fr-FR"/>
        </a:p>
      </dgm:t>
    </dgm:pt>
    <dgm:pt modelId="{FDB0BC2D-6E12-433E-B92B-B85182DACED5}" type="pres">
      <dgm:prSet presAssocID="{62FBC37A-771D-4000-B959-AAEC1AEB5C1D}" presName="circ3" presStyleLbl="vennNode1" presStyleIdx="2" presStyleCnt="3" custLinFactNeighborX="-2352" custLinFactNeighborY="2083"/>
      <dgm:spPr/>
      <dgm:t>
        <a:bodyPr/>
        <a:lstStyle/>
        <a:p>
          <a:endParaRPr lang="fr-FR"/>
        </a:p>
      </dgm:t>
    </dgm:pt>
    <dgm:pt modelId="{7652219D-2AA4-419F-9079-2669D169D196}" type="pres">
      <dgm:prSet presAssocID="{62FBC37A-771D-4000-B959-AAEC1AEB5C1D}" presName="circ3Tx" presStyleLbl="revTx" presStyleIdx="0" presStyleCnt="0">
        <dgm:presLayoutVars>
          <dgm:chMax val="0"/>
          <dgm:chPref val="0"/>
          <dgm:bulletEnabled val="1"/>
        </dgm:presLayoutVars>
      </dgm:prSet>
      <dgm:spPr/>
      <dgm:t>
        <a:bodyPr/>
        <a:lstStyle/>
        <a:p>
          <a:endParaRPr lang="fr-FR"/>
        </a:p>
      </dgm:t>
    </dgm:pt>
  </dgm:ptLst>
  <dgm:cxnLst>
    <dgm:cxn modelId="{5113CFF2-EEAE-48FD-B6DC-F46CC30E9EED}" srcId="{CF84389C-542D-4C96-B598-62E24067A58B}" destId="{7CF22A5D-ECAF-4CD0-A4BA-58803AC99E57}" srcOrd="0" destOrd="0" parTransId="{7F921B2E-E372-4103-8B83-89B6149C5BBD}" sibTransId="{9728188A-3DF6-48CC-A885-8EA5C13C4A8B}"/>
    <dgm:cxn modelId="{0AA70BB1-2C67-4AF5-90B9-419AC1EAF502}" srcId="{CF84389C-542D-4C96-B598-62E24067A58B}" destId="{62FBC37A-771D-4000-B959-AAEC1AEB5C1D}" srcOrd="2" destOrd="0" parTransId="{45E0AF70-87B1-4CEE-B0A4-92CAEB2F1DC4}" sibTransId="{C023E5C3-6DE4-4601-90F3-0D45E16C1B7C}"/>
    <dgm:cxn modelId="{3F9C3454-5642-4934-9444-7C97B1885EE0}" srcId="{CF84389C-542D-4C96-B598-62E24067A58B}" destId="{E25ADB08-77D6-4493-8AC9-C7B498EA368F}" srcOrd="1" destOrd="0" parTransId="{1B4EB74C-AF95-4C6E-A9E6-66AA02177D05}" sibTransId="{F7B2B018-19AB-44FA-AE74-556AECFE696F}"/>
    <dgm:cxn modelId="{AA99ACF4-C703-46FD-8028-F68DE04D74DC}" type="presOf" srcId="{62FBC37A-771D-4000-B959-AAEC1AEB5C1D}" destId="{FDB0BC2D-6E12-433E-B92B-B85182DACED5}" srcOrd="0" destOrd="0" presId="urn:microsoft.com/office/officeart/2005/8/layout/venn1"/>
    <dgm:cxn modelId="{C7DADDC9-BE65-44C6-A49F-19F52DB36EA5}" type="presOf" srcId="{7CF22A5D-ECAF-4CD0-A4BA-58803AC99E57}" destId="{DB5E764D-F99A-49B6-A087-D5151A7283E0}" srcOrd="0" destOrd="0" presId="urn:microsoft.com/office/officeart/2005/8/layout/venn1"/>
    <dgm:cxn modelId="{2BF9DCB7-CAE0-4C20-BCCA-E162EF1F7013}" type="presOf" srcId="{CF84389C-542D-4C96-B598-62E24067A58B}" destId="{E254EF0F-A85B-46C3-B188-76D9F4DD5AA4}" srcOrd="0" destOrd="0" presId="urn:microsoft.com/office/officeart/2005/8/layout/venn1"/>
    <dgm:cxn modelId="{53AD5732-CE39-438D-926C-F200347B0372}" type="presOf" srcId="{E25ADB08-77D6-4493-8AC9-C7B498EA368F}" destId="{318C6E76-F5E5-43F9-8A0D-83C347EE90AE}" srcOrd="0" destOrd="0" presId="urn:microsoft.com/office/officeart/2005/8/layout/venn1"/>
    <dgm:cxn modelId="{AA781803-0F4B-4AD5-A5C3-D99C38D77065}" type="presOf" srcId="{7CF22A5D-ECAF-4CD0-A4BA-58803AC99E57}" destId="{7455F0E0-C2AA-4172-AF20-C3CB537B68E7}" srcOrd="1" destOrd="0" presId="urn:microsoft.com/office/officeart/2005/8/layout/venn1"/>
    <dgm:cxn modelId="{EF40E5D7-2C2A-4F23-85EE-A36C2446551E}" type="presOf" srcId="{62FBC37A-771D-4000-B959-AAEC1AEB5C1D}" destId="{7652219D-2AA4-419F-9079-2669D169D196}" srcOrd="1" destOrd="0" presId="urn:microsoft.com/office/officeart/2005/8/layout/venn1"/>
    <dgm:cxn modelId="{780A6E6E-80EC-4E52-AAB7-804EF63091C5}" type="presOf" srcId="{E25ADB08-77D6-4493-8AC9-C7B498EA368F}" destId="{5599A4E6-99B4-42D7-9049-60DAF4E0125B}" srcOrd="1" destOrd="0" presId="urn:microsoft.com/office/officeart/2005/8/layout/venn1"/>
    <dgm:cxn modelId="{FF0CE816-EA2E-4433-A610-6B09C66FA9BC}" type="presParOf" srcId="{E254EF0F-A85B-46C3-B188-76D9F4DD5AA4}" destId="{DB5E764D-F99A-49B6-A087-D5151A7283E0}" srcOrd="0" destOrd="0" presId="urn:microsoft.com/office/officeart/2005/8/layout/venn1"/>
    <dgm:cxn modelId="{23D71B96-C198-44D0-AFE0-405170C6A15C}" type="presParOf" srcId="{E254EF0F-A85B-46C3-B188-76D9F4DD5AA4}" destId="{7455F0E0-C2AA-4172-AF20-C3CB537B68E7}" srcOrd="1" destOrd="0" presId="urn:microsoft.com/office/officeart/2005/8/layout/venn1"/>
    <dgm:cxn modelId="{C00CE695-AEF6-4F49-95C0-8169A1D081EB}" type="presParOf" srcId="{E254EF0F-A85B-46C3-B188-76D9F4DD5AA4}" destId="{318C6E76-F5E5-43F9-8A0D-83C347EE90AE}" srcOrd="2" destOrd="0" presId="urn:microsoft.com/office/officeart/2005/8/layout/venn1"/>
    <dgm:cxn modelId="{FE050D38-A47C-4557-9F46-1275CF85D4D1}" type="presParOf" srcId="{E254EF0F-A85B-46C3-B188-76D9F4DD5AA4}" destId="{5599A4E6-99B4-42D7-9049-60DAF4E0125B}" srcOrd="3" destOrd="0" presId="urn:microsoft.com/office/officeart/2005/8/layout/venn1"/>
    <dgm:cxn modelId="{C32167FC-67A1-4A04-B18E-16077B7C9ACC}" type="presParOf" srcId="{E254EF0F-A85B-46C3-B188-76D9F4DD5AA4}" destId="{FDB0BC2D-6E12-433E-B92B-B85182DACED5}" srcOrd="4" destOrd="0" presId="urn:microsoft.com/office/officeart/2005/8/layout/venn1"/>
    <dgm:cxn modelId="{62351AD6-46A3-476C-B10B-9694C6AE6B35}" type="presParOf" srcId="{E254EF0F-A85B-46C3-B188-76D9F4DD5AA4}" destId="{7652219D-2AA4-419F-9079-2669D169D196}" srcOrd="5" destOrd="0" presId="urn:microsoft.com/office/officeart/2005/8/layout/venn1"/>
  </dgm:cxnLst>
  <dgm:bg>
    <a:noFill/>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155F72D-6F53-4877-BE1B-411B0B2BB5E4}" type="doc">
      <dgm:prSet loTypeId="urn:microsoft.com/office/officeart/2005/8/layout/default#2" loCatId="list" qsTypeId="urn:microsoft.com/office/officeart/2005/8/quickstyle/simple1" qsCatId="simple" csTypeId="urn:microsoft.com/office/officeart/2005/8/colors/accent1_1" csCatId="accent1" phldr="1"/>
      <dgm:spPr/>
      <dgm:t>
        <a:bodyPr/>
        <a:lstStyle/>
        <a:p>
          <a:endParaRPr lang="fr-FR"/>
        </a:p>
      </dgm:t>
    </dgm:pt>
    <dgm:pt modelId="{207E575B-9007-411E-8AB9-758B21A7A2A4}">
      <dgm:prSet phldrT="[Texte]" custT="1"/>
      <dgm:spPr/>
      <dgm:t>
        <a:bodyPr/>
        <a:lstStyle/>
        <a:p>
          <a:r>
            <a:rPr lang="fr-FR" sz="1600" dirty="0" smtClean="0">
              <a:latin typeface="+mn-lt"/>
            </a:rPr>
            <a:t>Durée : </a:t>
          </a:r>
          <a:r>
            <a:rPr lang="fr-FR" sz="1600" b="1" dirty="0" smtClean="0">
              <a:latin typeface="+mn-lt"/>
            </a:rPr>
            <a:t>de 1 à 3 ans</a:t>
          </a:r>
          <a:endParaRPr lang="fr-FR" sz="1600" b="1" dirty="0" smtClean="0">
            <a:solidFill>
              <a:srgbClr val="FF0000"/>
            </a:solidFill>
            <a:latin typeface="+mn-lt"/>
          </a:endParaRPr>
        </a:p>
        <a:p>
          <a:r>
            <a:rPr lang="fr-FR" sz="1600" b="1" dirty="0" smtClean="0">
              <a:solidFill>
                <a:srgbClr val="C00000"/>
              </a:solidFill>
              <a:latin typeface="+mn-lt"/>
            </a:rPr>
            <a:t>1 seul dépôt par an </a:t>
          </a:r>
          <a:endParaRPr lang="fr-FR" sz="1600" dirty="0">
            <a:solidFill>
              <a:srgbClr val="C00000"/>
            </a:solidFill>
            <a:latin typeface="+mn-lt"/>
          </a:endParaRPr>
        </a:p>
      </dgm:t>
    </dgm:pt>
    <dgm:pt modelId="{0483BF0C-419B-4BD7-99BD-971EDEEE8BE1}" type="parTrans" cxnId="{C4B698C5-34EE-4647-82DD-B3E941D9D2D2}">
      <dgm:prSet/>
      <dgm:spPr/>
      <dgm:t>
        <a:bodyPr/>
        <a:lstStyle/>
        <a:p>
          <a:endParaRPr lang="fr-FR" sz="1600">
            <a:latin typeface="+mn-lt"/>
          </a:endParaRPr>
        </a:p>
      </dgm:t>
    </dgm:pt>
    <dgm:pt modelId="{13DAA252-15B4-4D1F-BF56-72B2BDF3CB7D}" type="sibTrans" cxnId="{C4B698C5-34EE-4647-82DD-B3E941D9D2D2}">
      <dgm:prSet/>
      <dgm:spPr/>
      <dgm:t>
        <a:bodyPr/>
        <a:lstStyle/>
        <a:p>
          <a:endParaRPr lang="fr-FR" sz="1600">
            <a:latin typeface="+mn-lt"/>
          </a:endParaRPr>
        </a:p>
      </dgm:t>
    </dgm:pt>
    <dgm:pt modelId="{7B759FFA-314A-463D-888A-86DAC71C1FFA}">
      <dgm:prSet phldrT="[Texte]" custT="1"/>
      <dgm:spPr/>
      <dgm:t>
        <a:bodyPr/>
        <a:lstStyle/>
        <a:p>
          <a:r>
            <a:rPr lang="fr-FR" sz="1600" b="1" dirty="0" smtClean="0">
              <a:solidFill>
                <a:srgbClr val="C00000"/>
              </a:solidFill>
              <a:latin typeface="+mn-lt"/>
            </a:rPr>
            <a:t>Qui peut participer? </a:t>
          </a:r>
        </a:p>
        <a:p>
          <a:r>
            <a:rPr lang="fr-FR" sz="1600" b="0" dirty="0" smtClean="0">
              <a:solidFill>
                <a:schemeClr val="tx1"/>
              </a:solidFill>
              <a:latin typeface="+mn-lt"/>
            </a:rPr>
            <a:t>Toute organisation </a:t>
          </a:r>
          <a:r>
            <a:rPr lang="fr-FR" sz="1600" dirty="0" smtClean="0">
              <a:latin typeface="+mn-lt"/>
            </a:rPr>
            <a:t>publique ou privée d'un pays participant au programme, active dans le champ de l'éducation des adultes, de l'enseignement supérieur, de la formation professionnelle, de l'éducation scolaire, ou sur tout autre champ y afférant.</a:t>
          </a:r>
          <a:endParaRPr lang="fr-FR" sz="1600" dirty="0">
            <a:latin typeface="+mn-lt"/>
          </a:endParaRPr>
        </a:p>
      </dgm:t>
    </dgm:pt>
    <dgm:pt modelId="{A5603784-6C40-402C-A966-FB08695823C6}" type="parTrans" cxnId="{893E5DC4-D08D-4641-91BC-741D9F2EFC4F}">
      <dgm:prSet/>
      <dgm:spPr/>
      <dgm:t>
        <a:bodyPr/>
        <a:lstStyle/>
        <a:p>
          <a:endParaRPr lang="fr-FR" sz="1600">
            <a:latin typeface="+mn-lt"/>
          </a:endParaRPr>
        </a:p>
      </dgm:t>
    </dgm:pt>
    <dgm:pt modelId="{F7E06649-018D-402A-B56E-91DFF536D28E}" type="sibTrans" cxnId="{893E5DC4-D08D-4641-91BC-741D9F2EFC4F}">
      <dgm:prSet/>
      <dgm:spPr/>
      <dgm:t>
        <a:bodyPr/>
        <a:lstStyle/>
        <a:p>
          <a:endParaRPr lang="fr-FR" sz="1600">
            <a:latin typeface="+mn-lt"/>
          </a:endParaRPr>
        </a:p>
      </dgm:t>
    </dgm:pt>
    <dgm:pt modelId="{82129554-A5DD-461D-822A-A86227B8F219}">
      <dgm:prSet phldrT="[Texte]" custT="1">
        <dgm:style>
          <a:lnRef idx="2">
            <a:schemeClr val="accent1"/>
          </a:lnRef>
          <a:fillRef idx="1">
            <a:schemeClr val="lt1"/>
          </a:fillRef>
          <a:effectRef idx="0">
            <a:schemeClr val="accent1"/>
          </a:effectRef>
          <a:fontRef idx="minor">
            <a:schemeClr val="dk1"/>
          </a:fontRef>
        </dgm:style>
      </dgm:prSet>
      <dgm:spPr/>
      <dgm:t>
        <a:bodyPr/>
        <a:lstStyle/>
        <a:p>
          <a:pPr rtl="0"/>
          <a:r>
            <a:rPr lang="fr-FR" sz="1600" b="1" dirty="0" smtClean="0">
              <a:solidFill>
                <a:srgbClr val="C00000"/>
              </a:solidFill>
            </a:rPr>
            <a:t>Modalités standard : </a:t>
          </a:r>
        </a:p>
        <a:p>
          <a:pPr rtl="0"/>
          <a:r>
            <a:rPr lang="fr-FR" sz="1600" b="1" dirty="0" smtClean="0">
              <a:solidFill>
                <a:schemeClr val="tx1"/>
              </a:solidFill>
            </a:rPr>
            <a:t>Minimum 3 pays participants au programme ERASMUS +</a:t>
          </a:r>
        </a:p>
        <a:p>
          <a:pPr rtl="0"/>
          <a:r>
            <a:rPr lang="fr-FR" sz="1600" b="0" i="1" dirty="0" smtClean="0"/>
            <a:t>+ si nécessaire pays partenaires  à conditions qu’ils apportent une plus value (importation d’expertise)</a:t>
          </a:r>
        </a:p>
        <a:p>
          <a:pPr rtl="0"/>
          <a:r>
            <a:rPr lang="fr-FR" sz="1600" b="0" i="1" dirty="0" smtClean="0"/>
            <a:t>Plusieurs partenaires français possibles (si justifié et dans la limite du raisonnable)</a:t>
          </a:r>
          <a:endParaRPr lang="fr-FR" sz="1600" b="0" i="1" dirty="0"/>
        </a:p>
      </dgm:t>
    </dgm:pt>
    <dgm:pt modelId="{033DFEDA-5CE5-4E92-BA60-D32AEB29A9DC}" type="parTrans" cxnId="{0BD6B502-ABF6-4DD8-8539-9CE0A29AE1D7}">
      <dgm:prSet/>
      <dgm:spPr/>
      <dgm:t>
        <a:bodyPr/>
        <a:lstStyle/>
        <a:p>
          <a:endParaRPr lang="fr-FR"/>
        </a:p>
      </dgm:t>
    </dgm:pt>
    <dgm:pt modelId="{5D479B7B-C59D-416D-B29E-18E0702CCED1}" type="sibTrans" cxnId="{0BD6B502-ABF6-4DD8-8539-9CE0A29AE1D7}">
      <dgm:prSet/>
      <dgm:spPr/>
      <dgm:t>
        <a:bodyPr/>
        <a:lstStyle/>
        <a:p>
          <a:endParaRPr lang="fr-FR"/>
        </a:p>
      </dgm:t>
    </dgm:pt>
    <dgm:pt modelId="{7AEDFF54-0C44-472B-934E-1329A7C044AB}" type="pres">
      <dgm:prSet presAssocID="{A155F72D-6F53-4877-BE1B-411B0B2BB5E4}" presName="diagram" presStyleCnt="0">
        <dgm:presLayoutVars>
          <dgm:dir/>
          <dgm:resizeHandles val="exact"/>
        </dgm:presLayoutVars>
      </dgm:prSet>
      <dgm:spPr/>
      <dgm:t>
        <a:bodyPr/>
        <a:lstStyle/>
        <a:p>
          <a:endParaRPr lang="fr-FR"/>
        </a:p>
      </dgm:t>
    </dgm:pt>
    <dgm:pt modelId="{BE7DB910-FAA4-49A6-A035-85C4E99E47AF}" type="pres">
      <dgm:prSet presAssocID="{207E575B-9007-411E-8AB9-758B21A7A2A4}" presName="node" presStyleLbl="node1" presStyleIdx="0" presStyleCnt="3" custScaleX="26830" custScaleY="20403" custLinFactNeighborX="-43981" custLinFactNeighborY="6584">
        <dgm:presLayoutVars>
          <dgm:bulletEnabled val="1"/>
        </dgm:presLayoutVars>
      </dgm:prSet>
      <dgm:spPr/>
      <dgm:t>
        <a:bodyPr/>
        <a:lstStyle/>
        <a:p>
          <a:endParaRPr lang="fr-FR"/>
        </a:p>
      </dgm:t>
    </dgm:pt>
    <dgm:pt modelId="{D9B43F09-42B9-4171-AAC6-C88969FB5D87}" type="pres">
      <dgm:prSet presAssocID="{13DAA252-15B4-4D1F-BF56-72B2BDF3CB7D}" presName="sibTrans" presStyleCnt="0"/>
      <dgm:spPr/>
    </dgm:pt>
    <dgm:pt modelId="{BC6BDF8A-EBE4-48BB-8591-1E079727C7E0}" type="pres">
      <dgm:prSet presAssocID="{7B759FFA-314A-463D-888A-86DAC71C1FFA}" presName="node" presStyleLbl="node1" presStyleIdx="1" presStyleCnt="3" custScaleX="88196" custScaleY="33136" custLinFactNeighborX="15098" custLinFactNeighborY="-38526">
        <dgm:presLayoutVars>
          <dgm:bulletEnabled val="1"/>
        </dgm:presLayoutVars>
      </dgm:prSet>
      <dgm:spPr/>
      <dgm:t>
        <a:bodyPr/>
        <a:lstStyle/>
        <a:p>
          <a:endParaRPr lang="fr-FR"/>
        </a:p>
      </dgm:t>
    </dgm:pt>
    <dgm:pt modelId="{EC7511DF-7E6E-4EA7-9A96-EDE23F24E1FC}" type="pres">
      <dgm:prSet presAssocID="{F7E06649-018D-402A-B56E-91DFF536D28E}" presName="sibTrans" presStyleCnt="0"/>
      <dgm:spPr/>
    </dgm:pt>
    <dgm:pt modelId="{6F0FF673-D34C-4DFA-917C-DCAF700E7D4B}" type="pres">
      <dgm:prSet presAssocID="{82129554-A5DD-461D-822A-A86227B8F219}" presName="node" presStyleLbl="node1" presStyleIdx="2" presStyleCnt="3" custScaleX="66872" custScaleY="48466" custLinFactNeighborX="-24001" custLinFactNeighborY="-52865">
        <dgm:presLayoutVars>
          <dgm:bulletEnabled val="1"/>
        </dgm:presLayoutVars>
      </dgm:prSet>
      <dgm:spPr/>
      <dgm:t>
        <a:bodyPr/>
        <a:lstStyle/>
        <a:p>
          <a:endParaRPr lang="fr-FR"/>
        </a:p>
      </dgm:t>
    </dgm:pt>
  </dgm:ptLst>
  <dgm:cxnLst>
    <dgm:cxn modelId="{7B38093C-3609-42DA-8F83-0011A25EBC90}" type="presOf" srcId="{A155F72D-6F53-4877-BE1B-411B0B2BB5E4}" destId="{7AEDFF54-0C44-472B-934E-1329A7C044AB}" srcOrd="0" destOrd="0" presId="urn:microsoft.com/office/officeart/2005/8/layout/default#2"/>
    <dgm:cxn modelId="{BB1D433D-A096-48CF-864F-40F9ECA53538}" type="presOf" srcId="{82129554-A5DD-461D-822A-A86227B8F219}" destId="{6F0FF673-D34C-4DFA-917C-DCAF700E7D4B}" srcOrd="0" destOrd="0" presId="urn:microsoft.com/office/officeart/2005/8/layout/default#2"/>
    <dgm:cxn modelId="{011D2783-3AC2-498C-B5AD-6B6C5D680937}" type="presOf" srcId="{207E575B-9007-411E-8AB9-758B21A7A2A4}" destId="{BE7DB910-FAA4-49A6-A035-85C4E99E47AF}" srcOrd="0" destOrd="0" presId="urn:microsoft.com/office/officeart/2005/8/layout/default#2"/>
    <dgm:cxn modelId="{0BD6B502-ABF6-4DD8-8539-9CE0A29AE1D7}" srcId="{A155F72D-6F53-4877-BE1B-411B0B2BB5E4}" destId="{82129554-A5DD-461D-822A-A86227B8F219}" srcOrd="2" destOrd="0" parTransId="{033DFEDA-5CE5-4E92-BA60-D32AEB29A9DC}" sibTransId="{5D479B7B-C59D-416D-B29E-18E0702CCED1}"/>
    <dgm:cxn modelId="{7555D6E2-CD72-410A-B08E-E82665409EFE}" type="presOf" srcId="{7B759FFA-314A-463D-888A-86DAC71C1FFA}" destId="{BC6BDF8A-EBE4-48BB-8591-1E079727C7E0}" srcOrd="0" destOrd="0" presId="urn:microsoft.com/office/officeart/2005/8/layout/default#2"/>
    <dgm:cxn modelId="{C4B698C5-34EE-4647-82DD-B3E941D9D2D2}" srcId="{A155F72D-6F53-4877-BE1B-411B0B2BB5E4}" destId="{207E575B-9007-411E-8AB9-758B21A7A2A4}" srcOrd="0" destOrd="0" parTransId="{0483BF0C-419B-4BD7-99BD-971EDEEE8BE1}" sibTransId="{13DAA252-15B4-4D1F-BF56-72B2BDF3CB7D}"/>
    <dgm:cxn modelId="{893E5DC4-D08D-4641-91BC-741D9F2EFC4F}" srcId="{A155F72D-6F53-4877-BE1B-411B0B2BB5E4}" destId="{7B759FFA-314A-463D-888A-86DAC71C1FFA}" srcOrd="1" destOrd="0" parTransId="{A5603784-6C40-402C-A966-FB08695823C6}" sibTransId="{F7E06649-018D-402A-B56E-91DFF536D28E}"/>
    <dgm:cxn modelId="{62EBAA37-4CD6-4FF9-B6C8-352FCD15A723}" type="presParOf" srcId="{7AEDFF54-0C44-472B-934E-1329A7C044AB}" destId="{BE7DB910-FAA4-49A6-A035-85C4E99E47AF}" srcOrd="0" destOrd="0" presId="urn:microsoft.com/office/officeart/2005/8/layout/default#2"/>
    <dgm:cxn modelId="{EE05F5AA-E144-4691-BBB6-6C255DB5B2E2}" type="presParOf" srcId="{7AEDFF54-0C44-472B-934E-1329A7C044AB}" destId="{D9B43F09-42B9-4171-AAC6-C88969FB5D87}" srcOrd="1" destOrd="0" presId="urn:microsoft.com/office/officeart/2005/8/layout/default#2"/>
    <dgm:cxn modelId="{0B8BFFA8-B1A9-4FAC-AA8C-C37B2CA88A53}" type="presParOf" srcId="{7AEDFF54-0C44-472B-934E-1329A7C044AB}" destId="{BC6BDF8A-EBE4-48BB-8591-1E079727C7E0}" srcOrd="2" destOrd="0" presId="urn:microsoft.com/office/officeart/2005/8/layout/default#2"/>
    <dgm:cxn modelId="{8254E0B5-7928-4038-991D-FE01304804BB}" type="presParOf" srcId="{7AEDFF54-0C44-472B-934E-1329A7C044AB}" destId="{EC7511DF-7E6E-4EA7-9A96-EDE23F24E1FC}" srcOrd="3" destOrd="0" presId="urn:microsoft.com/office/officeart/2005/8/layout/default#2"/>
    <dgm:cxn modelId="{129A0D3C-5F84-4114-A5F4-8ACC1A8F4286}" type="presParOf" srcId="{7AEDFF54-0C44-472B-934E-1329A7C044AB}" destId="{6F0FF673-D34C-4DFA-917C-DCAF700E7D4B}" srcOrd="4"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4#3">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2">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9FA0095-090C-442B-9EFE-CD03C1D9A8A3}" type="datetimeFigureOut">
              <a:rPr lang="fr-FR" smtClean="0"/>
              <a:pPr/>
              <a:t>12/12/2015</a:t>
            </a:fld>
            <a:endParaRPr lang="fr-FR"/>
          </a:p>
        </p:txBody>
      </p:sp>
      <p:sp>
        <p:nvSpPr>
          <p:cNvPr id="4" name="Espace réservé du pied de page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fr-FR" smtClean="0"/>
              <a:t>Erasmus+ AP2015-KA2 Enseignement scolaire - V1 décembre 2014</a:t>
            </a:r>
            <a:endParaRPr lang="fr-FR"/>
          </a:p>
        </p:txBody>
      </p:sp>
      <p:sp>
        <p:nvSpPr>
          <p:cNvPr id="5" name="Espace réservé du numéro de diapositive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3481E5BD-B81E-40BB-9E37-9C084275A139}" type="slidenum">
              <a:rPr lang="fr-FR" smtClean="0"/>
              <a:pPr/>
              <a:t>‹N°›</a:t>
            </a:fld>
            <a:endParaRPr lang="fr-FR"/>
          </a:p>
        </p:txBody>
      </p:sp>
    </p:spTree>
    <p:extLst>
      <p:ext uri="{BB962C8B-B14F-4D97-AF65-F5344CB8AC3E}">
        <p14:creationId xmlns:p14="http://schemas.microsoft.com/office/powerpoint/2010/main" xmlns="" val="3787701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F921ED-9B31-4E35-97E7-449898BD1402}" type="datetimeFigureOut">
              <a:rPr lang="fr-FR" smtClean="0"/>
              <a:pPr/>
              <a:t>12/12/2015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r>
              <a:rPr lang="fr-FR" smtClean="0"/>
              <a:t>Erasmus+ AP2015-KA2 Enseignement scolaire - V1 décembre 2014</a:t>
            </a:r>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23FD2F1-8F9D-4D04-8107-6863EE32106F}" type="slidenum">
              <a:rPr lang="fr-FR" smtClean="0"/>
              <a:pPr/>
              <a:t>‹N°›</a:t>
            </a:fld>
            <a:endParaRPr lang="fr-FR"/>
          </a:p>
        </p:txBody>
      </p:sp>
    </p:spTree>
    <p:extLst>
      <p:ext uri="{BB962C8B-B14F-4D97-AF65-F5344CB8AC3E}">
        <p14:creationId xmlns:p14="http://schemas.microsoft.com/office/powerpoint/2010/main" xmlns="" val="13077285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c.europa.eu/education/comenius/eligible_en.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323FD2F1-8F9D-4D04-8107-6863EE32106F}" type="slidenum">
              <a:rPr lang="fr-FR" smtClean="0"/>
              <a:pPr/>
              <a:t>1</a:t>
            </a:fld>
            <a:endParaRPr lang="fr-FR" dirty="0"/>
          </a:p>
        </p:txBody>
      </p:sp>
    </p:spTree>
    <p:extLst>
      <p:ext uri="{BB962C8B-B14F-4D97-AF65-F5344CB8AC3E}">
        <p14:creationId xmlns:p14="http://schemas.microsoft.com/office/powerpoint/2010/main" xmlns="" val="1497085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a:ln/>
        </p:spPr>
      </p:sp>
      <p:sp>
        <p:nvSpPr>
          <p:cNvPr id="176131" name="Rectangle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fr-FR" altLang="fr-FR" dirty="0" smtClean="0">
                <a:latin typeface="Arial" pitchFamily="34" charset="0"/>
              </a:rPr>
              <a:t>Le programme s’appuie sur plus de 25 ans de réussite des programmes européens dans les domaines de l’éducation, de la formation et de la jeunesse couvrant la dimension européenne mais aussi internationale.</a:t>
            </a:r>
          </a:p>
          <a:p>
            <a:r>
              <a:rPr lang="fr-FR" altLang="fr-FR" dirty="0" smtClean="0">
                <a:latin typeface="Arial" pitchFamily="34" charset="0"/>
              </a:rPr>
              <a:t>Erasmus + vise à aller au-delà de ces programmes en soutenant les synergies et les possibilités de valorisation croisée dans les différents domaines de l’éducation, de la formation et de la jeunesse en supprimant les frontières artificielles entre les différents formats de projets et actions, en encourageant les nouvelles idées, en attirant de nouveaux acteurs du monde du travail et de la société civile et en favorisant de nouvelles formes de coopération.</a:t>
            </a:r>
          </a:p>
          <a:p>
            <a:endParaRPr lang="fr-FR" altLang="fr-FR" dirty="0" smtClean="0">
              <a:latin typeface="Arial" pitchFamily="34" charset="0"/>
            </a:endParaRPr>
          </a:p>
          <a:p>
            <a:r>
              <a:rPr lang="fr-FR" altLang="fr-FR" dirty="0" smtClean="0">
                <a:latin typeface="Arial" pitchFamily="34" charset="0"/>
              </a:rPr>
              <a:t>Architecture plus simple avec 3 actions clés</a:t>
            </a:r>
            <a:r>
              <a:rPr lang="fr-FR" altLang="fr-FR" baseline="0" dirty="0" smtClean="0">
                <a:latin typeface="Arial" pitchFamily="34" charset="0"/>
              </a:rPr>
              <a:t> :</a:t>
            </a:r>
          </a:p>
          <a:p>
            <a:endParaRPr lang="fr-FR" altLang="fr-FR" dirty="0" smtClean="0">
              <a:latin typeface="Arial" pitchFamily="34" charset="0"/>
            </a:endParaRPr>
          </a:p>
          <a:p>
            <a:r>
              <a:rPr lang="fr-FR" altLang="fr-FR" dirty="0" smtClean="0">
                <a:latin typeface="Arial" pitchFamily="34" charset="0"/>
              </a:rPr>
              <a:t>-Action 1 où sont regroupées toutes les possibilités de mobilité pour les apprenants et les personnels</a:t>
            </a:r>
          </a:p>
          <a:p>
            <a:r>
              <a:rPr lang="fr-FR" altLang="fr-FR" dirty="0" smtClean="0">
                <a:latin typeface="Arial" pitchFamily="34" charset="0"/>
              </a:rPr>
              <a:t>-Action clé 2  :</a:t>
            </a:r>
            <a:r>
              <a:rPr lang="fr-FR" altLang="fr-FR" baseline="0" dirty="0" smtClean="0">
                <a:latin typeface="Arial" pitchFamily="34" charset="0"/>
              </a:rPr>
              <a:t> </a:t>
            </a:r>
            <a:r>
              <a:rPr lang="fr-FR" altLang="fr-FR" dirty="0" smtClean="0">
                <a:latin typeface="Arial" pitchFamily="34" charset="0"/>
              </a:rPr>
              <a:t>cette action clé soutient les partenariats stratégiques, les alliances de la connaissance, les alliances sectorielles pour les compétences, renforcement des capacités dans le domaine de la jeunesse </a:t>
            </a:r>
          </a:p>
          <a:p>
            <a:r>
              <a:rPr lang="fr-FR" altLang="fr-FR" dirty="0" smtClean="0">
                <a:latin typeface="Arial" pitchFamily="34" charset="0"/>
              </a:rPr>
              <a:t>-Action clé 3 : activités de soutien à la réforme des politiques visant à la réalisation des objectifs de la stratégie 2020, du cadre stratégique « éducation et formation 2020 » et stratégie en faveur de la jeunesse</a:t>
            </a:r>
          </a:p>
          <a:p>
            <a:endParaRPr lang="fr-FR" altLang="fr-FR" dirty="0" smtClean="0">
              <a:latin typeface="Arial" pitchFamily="34" charset="0"/>
            </a:endParaRPr>
          </a:p>
          <a:p>
            <a:r>
              <a:rPr lang="fr-FR" altLang="fr-FR" dirty="0" smtClean="0">
                <a:latin typeface="Arial" pitchFamily="34" charset="0"/>
              </a:rPr>
              <a:t>Activités Jean Monnet</a:t>
            </a:r>
            <a:r>
              <a:rPr lang="fr-FR" altLang="fr-FR" baseline="0" dirty="0" smtClean="0">
                <a:latin typeface="Arial" pitchFamily="34" charset="0"/>
              </a:rPr>
              <a:t> financent des</a:t>
            </a:r>
            <a:r>
              <a:rPr lang="fr-FR" altLang="fr-FR" dirty="0" smtClean="0">
                <a:latin typeface="Arial" pitchFamily="34" charset="0"/>
              </a:rPr>
              <a:t> modules académiques, Chaires, Centres d’excellence pour</a:t>
            </a:r>
            <a:r>
              <a:rPr lang="fr-FR" altLang="fr-FR" baseline="0" dirty="0" smtClean="0">
                <a:latin typeface="Arial" pitchFamily="34" charset="0"/>
              </a:rPr>
              <a:t> soutenir l’enseignement supérieur favorisant les études sur l’intégration européenne.</a:t>
            </a:r>
          </a:p>
          <a:p>
            <a:endParaRPr lang="fr-FR" altLang="fr-FR" baseline="0" dirty="0" smtClean="0">
              <a:latin typeface="Arial" pitchFamily="34" charset="0"/>
            </a:endParaRPr>
          </a:p>
          <a:p>
            <a:r>
              <a:rPr lang="fr-FR" altLang="fr-FR" baseline="0" dirty="0" smtClean="0">
                <a:latin typeface="Arial" pitchFamily="34" charset="0"/>
              </a:rPr>
              <a:t>Volet Sport finance la lutte contre le dopage, trucage des matchs; des pratiques innovantes pour réprimer la violence, le racisme, l’intolérance; des manifestations sportives européennes à but non lucratif; le Forum européen de l’UE sur le sport.</a:t>
            </a:r>
            <a:endParaRPr lang="fr-FR" altLang="fr-FR" dirty="0" smtClean="0">
              <a:latin typeface="Arial" pitchFamily="34" charset="0"/>
            </a:endParaRPr>
          </a:p>
          <a:p>
            <a:endParaRPr lang="fr-FR" altLang="fr-FR" dirty="0" smtClean="0">
              <a:latin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latin typeface="Arial" pitchFamily="34" charset="0"/>
              </a:rPr>
              <a:t>Rappeler</a:t>
            </a:r>
            <a:r>
              <a:rPr lang="fr-FR" altLang="fr-FR" baseline="0" dirty="0" smtClean="0">
                <a:latin typeface="Arial" pitchFamily="34" charset="0"/>
              </a:rPr>
              <a:t> l’importance des secteurs. Définir les secteurs, les expliciter. </a:t>
            </a:r>
          </a:p>
          <a:p>
            <a:endParaRPr lang="fr-FR" altLang="fr-FR" baseline="0" dirty="0" smtClean="0">
              <a:latin typeface="Arial" pitchFamily="34" charset="0"/>
            </a:endParaRPr>
          </a:p>
          <a:p>
            <a:endParaRPr lang="fr-FR" altLang="fr-FR" baseline="0" dirty="0" smtClean="0">
              <a:latin typeface="Arial" pitchFamily="34" charset="0"/>
            </a:endParaRPr>
          </a:p>
          <a:p>
            <a:r>
              <a:rPr lang="fr-FR" altLang="fr-FR" baseline="0" dirty="0" smtClean="0">
                <a:latin typeface="Arial" pitchFamily="34" charset="0"/>
              </a:rPr>
              <a:t>Programme à 2 entrées: l’action puis le secteur.</a:t>
            </a:r>
          </a:p>
          <a:p>
            <a:endParaRPr lang="fr-FR" altLang="fr-FR" baseline="0" dirty="0" smtClean="0">
              <a:latin typeface="Arial" pitchFamily="34" charset="0"/>
            </a:endParaRPr>
          </a:p>
          <a:p>
            <a:endParaRPr lang="fr-FR" altLang="fr-FR" dirty="0" smtClean="0">
              <a:latin typeface="Arial" pitchFamily="34" charset="0"/>
            </a:endParaRPr>
          </a:p>
          <a:p>
            <a:r>
              <a:rPr lang="fr-FR" altLang="fr-FR" dirty="0" smtClean="0">
                <a:latin typeface="Arial" pitchFamily="34" charset="0"/>
              </a:rPr>
              <a:t>Ventilation budgétaire : </a:t>
            </a:r>
          </a:p>
          <a:p>
            <a:endParaRPr lang="fr-FR" altLang="fr-FR" dirty="0" smtClean="0">
              <a:latin typeface="Arial" pitchFamily="34" charset="0"/>
            </a:endParaRPr>
          </a:p>
          <a:p>
            <a:r>
              <a:rPr lang="fr-FR" altLang="fr-FR" dirty="0" smtClean="0">
                <a:latin typeface="Arial" pitchFamily="34" charset="0"/>
              </a:rPr>
              <a:t>77% du budget pour Education et formation, 10% pour jeunesse, 1,80% pour le sport</a:t>
            </a:r>
          </a:p>
          <a:p>
            <a:endParaRPr lang="fr-FR" altLang="fr-FR" dirty="0" smtClean="0">
              <a:latin typeface="Arial" pitchFamily="34" charset="0"/>
            </a:endParaRPr>
          </a:p>
          <a:p>
            <a:r>
              <a:rPr lang="fr-FR" altLang="fr-FR" dirty="0" smtClean="0">
                <a:latin typeface="Arial" pitchFamily="34" charset="0"/>
              </a:rPr>
              <a:t>63% KA1; 28% KA2;</a:t>
            </a:r>
            <a:r>
              <a:rPr lang="fr-FR" altLang="fr-FR" baseline="0" dirty="0" smtClean="0">
                <a:latin typeface="Arial" pitchFamily="34" charset="0"/>
              </a:rPr>
              <a:t> 4,2% KA3</a:t>
            </a:r>
          </a:p>
          <a:p>
            <a:endParaRPr lang="fr-FR" altLang="fr-FR" baseline="0" dirty="0" smtClean="0">
              <a:latin typeface="Arial" pitchFamily="34" charset="0"/>
            </a:endParaRPr>
          </a:p>
          <a:p>
            <a:r>
              <a:rPr lang="fr-FR" altLang="fr-FR" baseline="0" dirty="0" smtClean="0">
                <a:latin typeface="Arial" pitchFamily="34" charset="0"/>
              </a:rPr>
              <a:t>Le % restant permet une souplesse budgétaire et d’abonder une ou plusieurs des 3 actions. </a:t>
            </a:r>
          </a:p>
          <a:p>
            <a:r>
              <a:rPr lang="fr-FR" altLang="fr-FR" baseline="0" dirty="0" smtClean="0">
                <a:latin typeface="Arial" pitchFamily="34" charset="0"/>
              </a:rPr>
              <a:t>En 2014 budget FR éducation et formation = </a:t>
            </a:r>
            <a:r>
              <a:rPr lang="fr-FR" altLang="fr-FR" baseline="0" dirty="0" err="1" smtClean="0">
                <a:latin typeface="Arial" pitchFamily="34" charset="0"/>
              </a:rPr>
              <a:t>env</a:t>
            </a:r>
            <a:r>
              <a:rPr lang="fr-FR" altLang="fr-FR" baseline="0" dirty="0" smtClean="0">
                <a:latin typeface="Arial" pitchFamily="34" charset="0"/>
              </a:rPr>
              <a:t> 121 millions d’euro </a:t>
            </a:r>
          </a:p>
          <a:p>
            <a:r>
              <a:rPr lang="fr-FR" altLang="fr-FR" baseline="0" dirty="0" smtClean="0">
                <a:latin typeface="Arial" pitchFamily="34" charset="0"/>
              </a:rPr>
              <a:t>En 2015 budget FR éducation et formation = </a:t>
            </a:r>
            <a:r>
              <a:rPr lang="fr-FR" altLang="fr-FR" baseline="0" dirty="0" err="1" smtClean="0">
                <a:latin typeface="Arial" pitchFamily="34" charset="0"/>
              </a:rPr>
              <a:t>env</a:t>
            </a:r>
            <a:r>
              <a:rPr lang="fr-FR" altLang="fr-FR" baseline="0" dirty="0" smtClean="0">
                <a:latin typeface="Arial" pitchFamily="34" charset="0"/>
              </a:rPr>
              <a:t> 123 millions d’euro (hors dimension internationale) </a:t>
            </a:r>
          </a:p>
          <a:p>
            <a:pPr marL="0" marR="0" indent="0" algn="l" defTabSz="914400" rtl="0" eaLnBrk="1" fontAlgn="auto" latinLnBrk="0" hangingPunct="1">
              <a:lnSpc>
                <a:spcPct val="100000"/>
              </a:lnSpc>
              <a:spcBef>
                <a:spcPts val="0"/>
              </a:spcBef>
              <a:spcAft>
                <a:spcPts val="0"/>
              </a:spcAft>
              <a:buClrTx/>
              <a:buSzTx/>
              <a:buFontTx/>
              <a:buNone/>
              <a:tabLst/>
              <a:defRPr/>
            </a:pPr>
            <a:r>
              <a:rPr lang="fr-FR" altLang="fr-FR" baseline="0" dirty="0" smtClean="0">
                <a:latin typeface="Arial" pitchFamily="34" charset="0"/>
              </a:rPr>
              <a:t>En 2016 budget FR éducation et formation = </a:t>
            </a:r>
            <a:r>
              <a:rPr lang="fr-FR" altLang="fr-FR" baseline="0" dirty="0" err="1" smtClean="0">
                <a:latin typeface="Arial" pitchFamily="34" charset="0"/>
              </a:rPr>
              <a:t>env</a:t>
            </a:r>
            <a:r>
              <a:rPr lang="fr-FR" altLang="fr-FR" baseline="0" dirty="0" smtClean="0">
                <a:latin typeface="Arial" pitchFamily="34" charset="0"/>
              </a:rPr>
              <a:t> 124 millions d’euro (hors dimension internationale) </a:t>
            </a:r>
            <a:endParaRPr lang="fr-FR" altLang="fr-FR" dirty="0" smtClean="0">
              <a:latin typeface="Arial" pitchFamily="34" charset="0"/>
            </a:endParaRPr>
          </a:p>
          <a:p>
            <a:endParaRPr lang="fr-FR" altLang="fr-FR" dirty="0" smtClean="0">
              <a:latin typeface="Arial" pitchFamily="34" charset="0"/>
            </a:endParaRPr>
          </a:p>
          <a:p>
            <a:endParaRPr lang="fr-FR" altLang="fr-FR" baseline="0" dirty="0" smtClean="0">
              <a:latin typeface="Arial" pitchFamily="34" charset="0"/>
            </a:endParaRPr>
          </a:p>
          <a:p>
            <a:endParaRPr lang="fr-FR" altLang="fr-FR"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dirty="0" smtClean="0"/>
              <a:t>14,7 milliards d’Euros pour les pays participant au</a:t>
            </a:r>
            <a:r>
              <a:rPr lang="fr-FR" baseline="0" dirty="0" smtClean="0"/>
              <a:t> programme</a:t>
            </a:r>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fontAlgn="base" hangingPunct="1">
              <a:spcBef>
                <a:spcPct val="0"/>
              </a:spcBef>
              <a:spcAft>
                <a:spcPts val="600"/>
              </a:spcAft>
              <a:defRPr/>
            </a:pPr>
            <a:r>
              <a:rPr lang="fr-FR" altLang="fr-FR" sz="1200" b="1" dirty="0" smtClean="0">
                <a:solidFill>
                  <a:prstClr val="black"/>
                </a:solidFill>
                <a:latin typeface="+mn-lt"/>
              </a:rPr>
              <a:t>Qualité des mobilités</a:t>
            </a:r>
          </a:p>
          <a:p>
            <a:pPr eaLnBrk="1" fontAlgn="base" hangingPunct="1">
              <a:spcBef>
                <a:spcPct val="0"/>
              </a:spcBef>
              <a:spcAft>
                <a:spcPts val="600"/>
              </a:spcAft>
              <a:defRPr/>
            </a:pPr>
            <a:r>
              <a:rPr lang="fr-FR" altLang="fr-FR" sz="1200" dirty="0" smtClean="0">
                <a:solidFill>
                  <a:prstClr val="black"/>
                </a:solidFill>
                <a:latin typeface="+mn-lt"/>
              </a:rPr>
              <a:t>	</a:t>
            </a:r>
            <a:r>
              <a:rPr lang="fr-FR" altLang="fr-FR" sz="1200" b="1" dirty="0" smtClean="0">
                <a:solidFill>
                  <a:prstClr val="black"/>
                </a:solidFill>
                <a:latin typeface="+mn-lt"/>
              </a:rPr>
              <a:t>→</a:t>
            </a:r>
            <a:r>
              <a:rPr lang="fr-FR" altLang="fr-FR" sz="1200" dirty="0" smtClean="0">
                <a:solidFill>
                  <a:prstClr val="black"/>
                </a:solidFill>
                <a:latin typeface="+mn-lt"/>
              </a:rPr>
              <a:t> stratégie globale  </a:t>
            </a:r>
          </a:p>
          <a:p>
            <a:pPr eaLnBrk="1" fontAlgn="base" hangingPunct="1">
              <a:spcBef>
                <a:spcPct val="0"/>
              </a:spcBef>
              <a:spcAft>
                <a:spcPts val="600"/>
              </a:spcAft>
              <a:defRPr/>
            </a:pPr>
            <a:r>
              <a:rPr lang="fr-FR" altLang="fr-FR" sz="1200" dirty="0" smtClean="0">
                <a:solidFill>
                  <a:prstClr val="black"/>
                </a:solidFill>
                <a:latin typeface="+mn-lt"/>
              </a:rPr>
              <a:t>	</a:t>
            </a:r>
            <a:r>
              <a:rPr lang="fr-FR" altLang="fr-FR" sz="1200" b="1" dirty="0" smtClean="0">
                <a:solidFill>
                  <a:prstClr val="black"/>
                </a:solidFill>
                <a:latin typeface="+mn-lt"/>
              </a:rPr>
              <a:t>→</a:t>
            </a:r>
            <a:r>
              <a:rPr lang="fr-FR" altLang="fr-FR" sz="1200" dirty="0" smtClean="0">
                <a:solidFill>
                  <a:prstClr val="black"/>
                </a:solidFill>
                <a:latin typeface="+mn-lt"/>
              </a:rPr>
              <a:t> reconnaissance des résultats d’apprentissages (</a:t>
            </a:r>
            <a:r>
              <a:rPr lang="fr-FR" altLang="fr-FR" sz="1100" dirty="0" smtClean="0">
                <a:solidFill>
                  <a:prstClr val="black"/>
                </a:solidFill>
                <a:latin typeface="+mn-lt"/>
              </a:rPr>
              <a:t>Europass, ECVET , ECTS, </a:t>
            </a:r>
            <a:r>
              <a:rPr lang="fr-FR" altLang="fr-FR" sz="1100" dirty="0" err="1" smtClean="0">
                <a:solidFill>
                  <a:prstClr val="black"/>
                </a:solidFill>
                <a:latin typeface="+mn-lt"/>
              </a:rPr>
              <a:t>YouthPass</a:t>
            </a:r>
            <a:r>
              <a:rPr lang="fr-FR" altLang="fr-FR" sz="1200" dirty="0" smtClean="0">
                <a:solidFill>
                  <a:prstClr val="black"/>
                </a:solidFill>
                <a:latin typeface="+mn-lt"/>
              </a:rPr>
              <a:t>)</a:t>
            </a:r>
          </a:p>
          <a:p>
            <a:pPr eaLnBrk="1" fontAlgn="base" hangingPunct="1">
              <a:spcBef>
                <a:spcPct val="0"/>
              </a:spcBef>
              <a:spcAft>
                <a:spcPts val="600"/>
              </a:spcAft>
              <a:defRPr/>
            </a:pPr>
            <a:r>
              <a:rPr lang="fr-FR" altLang="fr-FR" sz="1200" dirty="0" smtClean="0">
                <a:solidFill>
                  <a:prstClr val="black"/>
                </a:solidFill>
                <a:latin typeface="+mn-lt"/>
              </a:rPr>
              <a:t>	suivi</a:t>
            </a:r>
            <a:r>
              <a:rPr lang="fr-FR" altLang="fr-FR" sz="1200" baseline="0" dirty="0" smtClean="0">
                <a:solidFill>
                  <a:prstClr val="black"/>
                </a:solidFill>
                <a:latin typeface="+mn-lt"/>
              </a:rPr>
              <a:t> sur place et préparation </a:t>
            </a:r>
          </a:p>
          <a:p>
            <a:pPr eaLnBrk="1" fontAlgn="base" hangingPunct="1">
              <a:spcBef>
                <a:spcPct val="0"/>
              </a:spcBef>
              <a:spcAft>
                <a:spcPts val="600"/>
              </a:spcAft>
              <a:defRPr/>
            </a:pPr>
            <a:endParaRPr lang="fr-FR" altLang="fr-FR" sz="1200" dirty="0" smtClean="0">
              <a:solidFill>
                <a:prstClr val="black"/>
              </a:solidFill>
              <a:latin typeface="+mn-lt"/>
            </a:endParaRPr>
          </a:p>
          <a:p>
            <a:pPr eaLnBrk="1" fontAlgn="base" hangingPunct="1">
              <a:spcBef>
                <a:spcPct val="0"/>
              </a:spcBef>
              <a:spcAft>
                <a:spcPts val="600"/>
              </a:spcAft>
              <a:defRPr/>
            </a:pPr>
            <a:r>
              <a:rPr lang="fr-FR" altLang="fr-FR" sz="1200" b="1" dirty="0" smtClean="0">
                <a:solidFill>
                  <a:prstClr val="black"/>
                </a:solidFill>
                <a:latin typeface="+mn-lt"/>
              </a:rPr>
              <a:t>Impacts </a:t>
            </a:r>
            <a:r>
              <a:rPr lang="fr-FR" altLang="fr-FR" sz="1200" dirty="0" smtClean="0">
                <a:solidFill>
                  <a:prstClr val="black"/>
                </a:solidFill>
                <a:latin typeface="+mn-lt"/>
              </a:rPr>
              <a:t>sur les individus et les organismes </a:t>
            </a:r>
          </a:p>
          <a:p>
            <a:pPr marL="0" marR="0" indent="0" algn="l" defTabSz="914400" rtl="0" eaLnBrk="1" fontAlgn="auto" latinLnBrk="0" hangingPunct="1">
              <a:lnSpc>
                <a:spcPct val="100000"/>
              </a:lnSpc>
              <a:spcBef>
                <a:spcPts val="0"/>
              </a:spcBef>
              <a:spcAft>
                <a:spcPts val="0"/>
              </a:spcAft>
              <a:buClrTx/>
              <a:buSzTx/>
              <a:buFontTx/>
              <a:buNone/>
              <a:tabLst/>
              <a:defRPr/>
            </a:pPr>
            <a:r>
              <a:rPr lang="fr-FR" b="1" spc="300" dirty="0" smtClean="0">
                <a:solidFill>
                  <a:srgbClr val="FF0000"/>
                </a:solidFill>
                <a:effectLst>
                  <a:outerShdw blurRad="38100" dist="38100" dir="2700000" algn="tl">
                    <a:srgbClr val="000000">
                      <a:alpha val="43137"/>
                    </a:srgbClr>
                  </a:outerShdw>
                </a:effectLst>
                <a:latin typeface="+mn-lt"/>
              </a:rPr>
              <a:t>Développer, transférer et/ou mettre en œuvre</a:t>
            </a:r>
            <a:r>
              <a:rPr lang="fr-FR" b="1" spc="300" dirty="0" smtClean="0">
                <a:solidFill>
                  <a:srgbClr val="C00000"/>
                </a:solidFill>
                <a:effectLst>
                  <a:outerShdw blurRad="38100" dist="38100" dir="2700000" algn="tl">
                    <a:srgbClr val="000000">
                      <a:alpha val="43137"/>
                    </a:srgbClr>
                  </a:outerShdw>
                </a:effectLst>
                <a:latin typeface="+mn-lt"/>
              </a:rPr>
              <a:t> </a:t>
            </a:r>
            <a:r>
              <a:rPr lang="fr-FR" spc="300" dirty="0" smtClean="0">
                <a:solidFill>
                  <a:prstClr val="black"/>
                </a:solidFill>
                <a:latin typeface="+mn-lt"/>
              </a:rPr>
              <a:t>des pratiques innovantes à </a:t>
            </a:r>
            <a:r>
              <a:rPr lang="fr-FR" b="1" spc="300" dirty="0" smtClean="0">
                <a:solidFill>
                  <a:srgbClr val="FF0000"/>
                </a:solidFill>
                <a:effectLst>
                  <a:outerShdw blurRad="38100" dist="38100" dir="2700000" algn="tl">
                    <a:srgbClr val="000000">
                      <a:alpha val="43137"/>
                    </a:srgbClr>
                  </a:outerShdw>
                </a:effectLst>
                <a:latin typeface="+mn-lt"/>
              </a:rPr>
              <a:t>différents niveaux</a:t>
            </a:r>
            <a:r>
              <a:rPr lang="fr-FR" b="1" spc="300" dirty="0" smtClean="0">
                <a:solidFill>
                  <a:srgbClr val="C00000"/>
                </a:solidFill>
                <a:effectLst>
                  <a:outerShdw blurRad="38100" dist="38100" dir="2700000" algn="tl">
                    <a:srgbClr val="000000">
                      <a:alpha val="43137"/>
                    </a:srgbClr>
                  </a:outerShdw>
                </a:effectLst>
                <a:latin typeface="+mn-lt"/>
              </a:rPr>
              <a:t> </a:t>
            </a:r>
            <a:r>
              <a:rPr lang="fr-FR" spc="300" dirty="0" smtClean="0">
                <a:solidFill>
                  <a:prstClr val="black"/>
                </a:solidFill>
                <a:latin typeface="+mn-lt"/>
              </a:rPr>
              <a:t>pour un </a:t>
            </a:r>
            <a:r>
              <a:rPr lang="fr-FR" sz="1600" b="1" spc="300" dirty="0" smtClean="0">
                <a:solidFill>
                  <a:srgbClr val="FF0000"/>
                </a:solidFill>
                <a:effectLst>
                  <a:outerShdw blurRad="38100" dist="38100" dir="2700000" algn="tl">
                    <a:srgbClr val="000000">
                      <a:alpha val="43137"/>
                    </a:srgbClr>
                  </a:outerShdw>
                </a:effectLst>
                <a:latin typeface="+mn-lt"/>
              </a:rPr>
              <a:t>IMPACT</a:t>
            </a:r>
            <a:r>
              <a:rPr lang="fr-FR" spc="300" dirty="0" smtClean="0">
                <a:solidFill>
                  <a:prstClr val="black"/>
                </a:solidFill>
                <a:latin typeface="+mn-lt"/>
              </a:rPr>
              <a:t> systémique et durable  </a:t>
            </a:r>
          </a:p>
          <a:p>
            <a:pPr algn="l" eaLnBrk="1" hangingPunct="1"/>
            <a:r>
              <a:rPr lang="fr-FR" dirty="0" smtClean="0"/>
              <a:t>Impact= exploitation de la qualité</a:t>
            </a:r>
            <a:endParaRPr lang="fr-FR" altLang="fr-FR" sz="1200" dirty="0" smtClean="0">
              <a:solidFill>
                <a:prstClr val="black"/>
              </a:solidFill>
              <a:latin typeface="+mn-lt"/>
            </a:endParaRPr>
          </a:p>
          <a:p>
            <a:pPr eaLnBrk="1" fontAlgn="base" hangingPunct="1">
              <a:spcBef>
                <a:spcPct val="0"/>
              </a:spcBef>
              <a:spcAft>
                <a:spcPts val="600"/>
              </a:spcAft>
              <a:defRPr/>
            </a:pPr>
            <a:endParaRPr lang="fr-FR" altLang="fr-FR" sz="1200" dirty="0" smtClean="0">
              <a:solidFill>
                <a:prstClr val="black"/>
              </a:solidFill>
              <a:latin typeface="+mn-lt"/>
            </a:endParaRPr>
          </a:p>
          <a:p>
            <a:pPr eaLnBrk="1" fontAlgn="base" hangingPunct="1">
              <a:spcBef>
                <a:spcPct val="0"/>
              </a:spcBef>
              <a:spcAft>
                <a:spcPts val="600"/>
              </a:spcAft>
              <a:defRPr/>
            </a:pPr>
            <a:r>
              <a:rPr lang="fr-FR" altLang="fr-FR" sz="1200" b="1" dirty="0" smtClean="0">
                <a:solidFill>
                  <a:prstClr val="black"/>
                </a:solidFill>
                <a:latin typeface="+mn-lt"/>
              </a:rPr>
              <a:t>Diffusion</a:t>
            </a:r>
          </a:p>
          <a:p>
            <a:pPr eaLnBrk="1" fontAlgn="base" hangingPunct="1">
              <a:spcBef>
                <a:spcPct val="0"/>
              </a:spcBef>
              <a:spcAft>
                <a:spcPts val="600"/>
              </a:spcAft>
              <a:defRPr/>
            </a:pPr>
            <a:endParaRPr lang="fr-FR" altLang="fr-FR" sz="1200" dirty="0" smtClean="0">
              <a:solidFill>
                <a:prstClr val="black"/>
              </a:solidFill>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solidFill>
                  <a:prstClr val="black"/>
                </a:solidFill>
              </a:rPr>
              <a:pPr/>
              <a:t>13</a:t>
            </a:fld>
            <a:endParaRPr lang="fr-FR" dirty="0">
              <a:solidFill>
                <a:prstClr val="black"/>
              </a:solidFill>
            </a:endParaRPr>
          </a:p>
        </p:txBody>
      </p:sp>
    </p:spTree>
    <p:extLst>
      <p:ext uri="{BB962C8B-B14F-4D97-AF65-F5344CB8AC3E}">
        <p14:creationId xmlns:p14="http://schemas.microsoft.com/office/powerpoint/2010/main" xmlns="" val="771182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i="1" baseline="0" dirty="0" smtClean="0"/>
              <a:t>Extrait du Guide (page 69) pour l’action clé 1 :</a:t>
            </a:r>
          </a:p>
          <a:p>
            <a:endParaRPr lang="fr-FR" sz="1200" b="1" i="1" kern="1200" baseline="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Établissements participants éligibles</a:t>
            </a:r>
            <a:endParaRPr lang="fr-FR" i="1" baseline="0" dirty="0" smtClean="0"/>
          </a:p>
          <a:p>
            <a:endParaRPr lang="fr-FR" i="1" baseline="0" dirty="0" smtClean="0"/>
          </a:p>
          <a:p>
            <a:pPr lvl="0"/>
            <a:r>
              <a:rPr lang="fr-FR" sz="1200" b="1" kern="1200" dirty="0" smtClean="0">
                <a:solidFill>
                  <a:schemeClr val="tx1"/>
                </a:solidFill>
                <a:effectLst/>
                <a:latin typeface="+mn-lt"/>
                <a:ea typeface="+mn-ea"/>
                <a:cs typeface="+mn-cs"/>
              </a:rPr>
              <a:t>Missions d’enseignement : </a:t>
            </a:r>
            <a:endParaRPr lang="fr-FR" sz="20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organisations d’origine et d’accueil doivent être des écoles (c’est-à-dire des établissements d’enseignement général, professionnel ou technique de niveau préscolaire à secondaire supérieur).</a:t>
            </a:r>
            <a:endParaRPr lang="fr-FR" sz="2000" kern="1200" dirty="0" smtClean="0">
              <a:solidFill>
                <a:schemeClr val="tx1"/>
              </a:solidFill>
              <a:effectLst/>
              <a:latin typeface="+mn-lt"/>
              <a:ea typeface="+mn-ea"/>
              <a:cs typeface="+mn-cs"/>
            </a:endParaRPr>
          </a:p>
          <a:p>
            <a:pPr lvl="0"/>
            <a:r>
              <a:rPr lang="fr-FR" sz="1200" b="1" kern="1200" dirty="0" smtClean="0">
                <a:solidFill>
                  <a:schemeClr val="tx1"/>
                </a:solidFill>
                <a:effectLst/>
                <a:latin typeface="+mn-lt"/>
                <a:ea typeface="+mn-ea"/>
                <a:cs typeface="+mn-cs"/>
              </a:rPr>
              <a:t>Activités de formation du personnel :</a:t>
            </a:r>
            <a:endParaRPr lang="fr-FR" sz="20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L’établissement d’origine doit être une école.</a:t>
            </a:r>
            <a:endParaRPr lang="fr-FR" sz="20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L’établissement d’accueil peut être : </a:t>
            </a:r>
            <a:endParaRPr lang="fr-FR" sz="20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une école ; ou</a:t>
            </a:r>
            <a:endParaRPr lang="fr-FR" sz="20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une organisation publique ou privée active sur le marché du travail ou dans les domaines de l’éducation, de la formation et de la jeunesse. Cette organisation peut être‏‏ par exemple :</a:t>
            </a:r>
            <a:endParaRPr lang="fr-FR" sz="20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une école/un institut/un institut d’EFP ou un centre d’éducation des adultes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 établissement d’enseignement supérieur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une petite, moyenne ou grande entreprise, publique ou privée (y compris les entreprises sociales)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 partenaire social ou autre représentant de la vie professionnelle, y compris les chambres de commerce, les associations d’artisans/professionnelles et les syndicats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 organisme public au niveau local, régional ou national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une organisation, ONG ou association sans but lucratif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 institut de recherche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une fondation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 organisme proposant des services de conseil et d’orientation professionnelle et des services d’information ;</a:t>
            </a:r>
            <a:endParaRPr lang="fr-FR" sz="1100" kern="1200" dirty="0" smtClean="0">
              <a:solidFill>
                <a:schemeClr val="tx1"/>
              </a:solidFill>
              <a:effectLst/>
              <a:latin typeface="+mn-lt"/>
              <a:ea typeface="+mn-ea"/>
              <a:cs typeface="+mn-cs"/>
            </a:endParaRPr>
          </a:p>
          <a:p>
            <a:pPr lvl="1"/>
            <a:r>
              <a:rPr lang="fr-FR" sz="1200" kern="1200" dirty="0" smtClean="0">
                <a:solidFill>
                  <a:schemeClr val="tx1"/>
                </a:solidFill>
                <a:effectLst/>
                <a:latin typeface="+mn-lt"/>
                <a:ea typeface="+mn-ea"/>
                <a:cs typeface="+mn-cs"/>
              </a:rPr>
              <a:t>une organisation dispensant des cours ou des formations.</a:t>
            </a:r>
            <a:endParaRPr lang="fr-FR" sz="1100" kern="1200" dirty="0" smtClean="0">
              <a:solidFill>
                <a:schemeClr val="tx1"/>
              </a:solidFill>
              <a:effectLst/>
              <a:latin typeface="+mn-lt"/>
              <a:ea typeface="+mn-ea"/>
              <a:cs typeface="+mn-cs"/>
            </a:endParaRPr>
          </a:p>
          <a:p>
            <a:pPr fontAlgn="auto"/>
            <a:r>
              <a:rPr lang="fr-FR" sz="1200" kern="1200" dirty="0" smtClean="0">
                <a:solidFill>
                  <a:schemeClr val="tx1"/>
                </a:solidFill>
                <a:effectLst/>
                <a:latin typeface="+mn-lt"/>
                <a:ea typeface="+mn-ea"/>
                <a:cs typeface="+mn-cs"/>
              </a:rPr>
              <a:t>Pour les demandes présentées par un consortium de mobilité national :</a:t>
            </a:r>
            <a:endParaRPr lang="fr-FR" sz="2000" kern="1200" dirty="0" smtClean="0">
              <a:solidFill>
                <a:schemeClr val="tx1"/>
              </a:solidFill>
              <a:effectLst/>
              <a:latin typeface="+mn-lt"/>
              <a:ea typeface="+mn-ea"/>
              <a:cs typeface="+mn-cs"/>
            </a:endParaRPr>
          </a:p>
          <a:p>
            <a:pPr fontAlgn="auto"/>
            <a:r>
              <a:rPr lang="fr-FR" sz="1200" kern="1200" dirty="0" smtClean="0">
                <a:solidFill>
                  <a:schemeClr val="tx1"/>
                </a:solidFill>
                <a:effectLst/>
                <a:latin typeface="+mn-lt"/>
                <a:ea typeface="+mn-ea"/>
                <a:cs typeface="+mn-cs"/>
              </a:rPr>
              <a:t>L’organisation de coordination peut être :</a:t>
            </a:r>
            <a:endParaRPr lang="fr-FR" sz="20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une autorité scolaire locale ou régionale ; ou</a:t>
            </a:r>
            <a:endParaRPr lang="fr-FR" sz="20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un organisme de coordination scolaire.</a:t>
            </a:r>
            <a:endParaRPr lang="fr-FR" sz="20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autres organisations participant au consortium national doivent être des écoles.</a:t>
            </a:r>
            <a:endParaRPr lang="fr-FR" sz="20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Chaque établissement participant doit être établi dans un pays membre du programme.</a:t>
            </a:r>
            <a:endParaRPr lang="fr-FR" sz="1100" kern="1200" dirty="0" smtClean="0">
              <a:solidFill>
                <a:schemeClr val="tx1"/>
              </a:solidFill>
              <a:effectLst/>
              <a:latin typeface="+mn-lt"/>
              <a:ea typeface="+mn-ea"/>
              <a:cs typeface="+mn-cs"/>
            </a:endParaRPr>
          </a:p>
          <a:p>
            <a:r>
              <a:rPr lang="fr-FR" sz="800" b="0" u="none" strike="noStrike" kern="1200" dirty="0" smtClean="0">
                <a:solidFill>
                  <a:schemeClr val="tx1"/>
                </a:solidFill>
                <a:effectLst/>
                <a:latin typeface="+mn-lt"/>
                <a:ea typeface="+mn-ea"/>
                <a:cs typeface="+mn-cs"/>
                <a:hlinkClick r:id="rId3" tooltip="http://ec.europa.eu/education/comenius/eligible_en.htm"/>
              </a:rPr>
              <a:t>Se référer à la liste des écoles éligibles dans chaque pays.</a:t>
            </a:r>
            <a:r>
              <a:rPr lang="fr-FR" sz="800" b="0" kern="1200" dirty="0" smtClean="0">
                <a:solidFill>
                  <a:schemeClr val="tx1"/>
                </a:solidFill>
                <a:effectLst/>
                <a:latin typeface="+mn-lt"/>
                <a:ea typeface="+mn-ea"/>
                <a:cs typeface="+mn-cs"/>
              </a:rPr>
              <a:t> Pour plus d'informations, prendre contact avec l'Agence nationale de votre pays.</a:t>
            </a:r>
            <a:endParaRPr lang="fr-FR" sz="1600" b="1" kern="1200" dirty="0" smtClean="0">
              <a:solidFill>
                <a:schemeClr val="tx1"/>
              </a:solidFill>
              <a:effectLst/>
              <a:latin typeface="+mn-lt"/>
              <a:ea typeface="+mn-ea"/>
              <a:cs typeface="+mn-cs"/>
            </a:endParaRPr>
          </a:p>
          <a:p>
            <a:r>
              <a:rPr lang="fr-FR" sz="800" b="0" u="none" strike="noStrike" kern="1200" dirty="0" smtClean="0">
                <a:solidFill>
                  <a:schemeClr val="tx1"/>
                </a:solidFill>
                <a:effectLst/>
                <a:latin typeface="+mn-lt"/>
                <a:ea typeface="+mn-ea"/>
                <a:cs typeface="+mn-cs"/>
                <a:hlinkClick r:id="rId3" tooltip="http://ec.europa.eu/education/comenius/eligible_en.htm"/>
              </a:rPr>
              <a:t>Se référer à la liste des organisations éligibles dans chaque pays.</a:t>
            </a:r>
            <a:r>
              <a:rPr lang="fr-FR" sz="800" b="0" kern="1200" dirty="0" smtClean="0">
                <a:solidFill>
                  <a:schemeClr val="tx1"/>
                </a:solidFill>
                <a:effectLst/>
                <a:latin typeface="+mn-lt"/>
                <a:ea typeface="+mn-ea"/>
                <a:cs typeface="+mn-cs"/>
              </a:rPr>
              <a:t> Pour plus d'informations, prendre contact avec l'Agence nationale de votre pays.</a:t>
            </a:r>
            <a:endParaRPr lang="fr-FR" sz="1600" b="1" kern="1200" dirty="0" smtClean="0">
              <a:solidFill>
                <a:schemeClr val="tx1"/>
              </a:solidFill>
              <a:effectLst/>
              <a:latin typeface="+mn-lt"/>
              <a:ea typeface="+mn-ea"/>
              <a:cs typeface="+mn-cs"/>
            </a:endParaRPr>
          </a:p>
          <a:p>
            <a:endParaRPr lang="fr-FR" i="1" baseline="0" dirty="0" smtClean="0"/>
          </a:p>
          <a:p>
            <a:r>
              <a:rPr lang="fr-FR" baseline="0" dirty="0" smtClean="0"/>
              <a:t>+ Lien vers le nouveau BOEN dès parution </a:t>
            </a:r>
            <a:endParaRPr lang="fr-FR" dirty="0"/>
          </a:p>
        </p:txBody>
      </p:sp>
      <p:sp>
        <p:nvSpPr>
          <p:cNvPr id="4" name="Espace réservé du numéro de diapositive 3"/>
          <p:cNvSpPr>
            <a:spLocks noGrp="1"/>
          </p:cNvSpPr>
          <p:nvPr>
            <p:ph type="sldNum" sz="quarter" idx="10"/>
          </p:nvPr>
        </p:nvSpPr>
        <p:spPr/>
        <p:txBody>
          <a:bodyPr/>
          <a:lstStyle/>
          <a:p>
            <a:fld id="{15358604-20EB-4EF4-8EB0-709B0B838F94}" type="slidenum">
              <a:rPr lang="fr-FR" smtClean="0"/>
              <a:pPr/>
              <a:t>14</a:t>
            </a:fld>
            <a:endParaRPr lang="fr-FR"/>
          </a:p>
        </p:txBody>
      </p:sp>
    </p:spTree>
    <p:extLst>
      <p:ext uri="{BB962C8B-B14F-4D97-AF65-F5344CB8AC3E}">
        <p14:creationId xmlns:p14="http://schemas.microsoft.com/office/powerpoint/2010/main" xmlns="" val="5237525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AC1 =</a:t>
            </a:r>
            <a:r>
              <a:rPr lang="fr-FR" baseline="0" dirty="0" smtClean="0"/>
              <a:t> KA1= ACTION CLE 1</a:t>
            </a:r>
          </a:p>
          <a:p>
            <a:r>
              <a:rPr lang="fr-FR" dirty="0" smtClean="0"/>
              <a:t>AC2</a:t>
            </a:r>
            <a:r>
              <a:rPr lang="fr-FR" baseline="0" dirty="0" smtClean="0"/>
              <a:t> </a:t>
            </a:r>
            <a:r>
              <a:rPr lang="fr-FR" dirty="0" smtClean="0"/>
              <a:t>=</a:t>
            </a:r>
            <a:r>
              <a:rPr lang="fr-FR" baseline="0" dirty="0" smtClean="0"/>
              <a:t> KA2= ACTION CLE 2</a:t>
            </a:r>
            <a:endParaRPr lang="fr-FR" dirty="0"/>
          </a:p>
        </p:txBody>
      </p:sp>
      <p:sp>
        <p:nvSpPr>
          <p:cNvPr id="4" name="Espace réservé du numéro de diapositive 3"/>
          <p:cNvSpPr>
            <a:spLocks noGrp="1"/>
          </p:cNvSpPr>
          <p:nvPr>
            <p:ph type="sldNum" sz="quarter" idx="10"/>
          </p:nvPr>
        </p:nvSpPr>
        <p:spPr/>
        <p:txBody>
          <a:bodyPr/>
          <a:lstStyle/>
          <a:p>
            <a:fld id="{A744B883-D6C0-4481-A8B8-3E4A3901D39A}" type="slidenum">
              <a:rPr lang="fr-FR" smtClean="0"/>
              <a:pPr/>
              <a:t>15</a:t>
            </a:fld>
            <a:endParaRPr lang="fr-FR"/>
          </a:p>
        </p:txBody>
      </p:sp>
    </p:spTree>
    <p:extLst>
      <p:ext uri="{BB962C8B-B14F-4D97-AF65-F5344CB8AC3E}">
        <p14:creationId xmlns:p14="http://schemas.microsoft.com/office/powerpoint/2010/main" xmlns="" val="7713882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16</a:t>
            </a:fld>
            <a:endParaRPr lang="fr-FR" dirty="0"/>
          </a:p>
        </p:txBody>
      </p:sp>
    </p:spTree>
    <p:extLst>
      <p:ext uri="{BB962C8B-B14F-4D97-AF65-F5344CB8AC3E}">
        <p14:creationId xmlns:p14="http://schemas.microsoft.com/office/powerpoint/2010/main" xmlns="" val="10727883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baseline="0" dirty="0" smtClean="0">
              <a:solidFill>
                <a:srgbClr val="FF0000"/>
              </a:solidFill>
              <a:latin typeface="Calibri "/>
            </a:endParaRPr>
          </a:p>
          <a:p>
            <a:pPr eaLnBrk="1" hangingPunct="1">
              <a:spcBef>
                <a:spcPct val="0"/>
              </a:spcBef>
            </a:pPr>
            <a:r>
              <a:rPr lang="fr-FR" altLang="fr-FR" baseline="0" dirty="0" smtClean="0">
                <a:solidFill>
                  <a:srgbClr val="FF0000"/>
                </a:solidFill>
                <a:latin typeface="Calibri "/>
              </a:rPr>
              <a:t>Pas de mobilité pour les apprenants (élèves) possible dans les projets déposés sur le secteur Enseignement Scolaire. Mobilités </a:t>
            </a:r>
            <a:r>
              <a:rPr lang="fr-FR" altLang="fr-FR" u="sng" baseline="0" dirty="0" smtClean="0">
                <a:solidFill>
                  <a:srgbClr val="FF0000"/>
                </a:solidFill>
                <a:latin typeface="Calibri "/>
              </a:rPr>
              <a:t>pour les personnels uniquement</a:t>
            </a:r>
            <a:r>
              <a:rPr lang="fr-FR" altLang="fr-FR" baseline="0" dirty="0" smtClean="0">
                <a:solidFill>
                  <a:srgbClr val="FF0000"/>
                </a:solidFill>
                <a:latin typeface="Calibri "/>
              </a:rPr>
              <a:t>. </a:t>
            </a:r>
            <a:endParaRPr lang="fr-FR" altLang="fr-FR" dirty="0" smtClean="0">
              <a:solidFill>
                <a:srgbClr val="FF0000"/>
              </a:solidFill>
              <a:latin typeface="Calibri "/>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fr-FR" alt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5" name="Espace réservé du numéro de diapositive 4"/>
          <p:cNvSpPr>
            <a:spLocks noGrp="1"/>
          </p:cNvSpPr>
          <p:nvPr>
            <p:ph type="sldNum" sz="quarter" idx="11"/>
          </p:nvPr>
        </p:nvSpPr>
        <p:spPr/>
        <p:txBody>
          <a:bodyPr/>
          <a:lstStyle/>
          <a:p>
            <a:fld id="{323FD2F1-8F9D-4D04-8107-6863EE32106F}" type="slidenum">
              <a:rPr lang="fr-FR" smtClean="0"/>
              <a:pPr/>
              <a:t>22</a:t>
            </a:fld>
            <a:endParaRPr lang="fr-FR"/>
          </a:p>
        </p:txBody>
      </p:sp>
    </p:spTree>
    <p:extLst>
      <p:ext uri="{BB962C8B-B14F-4D97-AF65-F5344CB8AC3E}">
        <p14:creationId xmlns:p14="http://schemas.microsoft.com/office/powerpoint/2010/main" xmlns="" val="210698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dirty="0" smtClean="0">
              <a:solidFill>
                <a:srgbClr val="FF0000"/>
              </a:solidFill>
              <a:latin typeface="Calibri "/>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kern="1200" dirty="0" smtClean="0">
                <a:solidFill>
                  <a:schemeClr val="tx1"/>
                </a:solidFill>
                <a:effectLst/>
                <a:latin typeface="+mn-lt"/>
                <a:ea typeface="+mn-ea"/>
                <a:cs typeface="+mn-cs"/>
              </a:rPr>
              <a:t>Explicitation de l’expression « Mobilité » au sens du Programme Erasmus+ (extrait</a:t>
            </a:r>
            <a:r>
              <a:rPr lang="fr-FR" sz="1200" b="1" kern="1200" baseline="0" dirty="0" smtClean="0">
                <a:solidFill>
                  <a:schemeClr val="tx1"/>
                </a:solidFill>
                <a:effectLst/>
                <a:latin typeface="+mn-lt"/>
                <a:ea typeface="+mn-ea"/>
                <a:cs typeface="+mn-cs"/>
              </a:rPr>
              <a:t> du Glossaire du Guide Erasmus+) </a:t>
            </a:r>
            <a:r>
              <a:rPr lang="fr-FR" sz="1200" b="1" kern="1200" dirty="0" smtClean="0">
                <a:solidFill>
                  <a:schemeClr val="tx1"/>
                </a:solidFill>
                <a:effectLst/>
                <a:latin typeface="+mn-lt"/>
                <a:ea typeface="+mn-ea"/>
                <a:cs typeface="+mn-cs"/>
              </a:rPr>
              <a:t>:</a:t>
            </a: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Mobilité à des fins d’éducation et de formation </a:t>
            </a:r>
            <a:r>
              <a:rPr lang="fr-FR" sz="1200" b="1" kern="1200" baseline="0" dirty="0" smtClean="0">
                <a:solidFill>
                  <a:schemeClr val="tx1"/>
                </a:solidFill>
                <a:effectLst/>
                <a:latin typeface="+mn-lt"/>
                <a:ea typeface="+mn-ea"/>
                <a:cs typeface="+mn-cs"/>
              </a:rPr>
              <a:t>:</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fait de se rendre physiquement dans un pays autre que le pays de résidence, afin d’y entreprendre des études, une formation ou une éducation non formelle ou informelle,</a:t>
            </a:r>
          </a:p>
          <a:p>
            <a:r>
              <a:rPr lang="fr-FR" sz="1200" kern="1200" dirty="0" smtClean="0">
                <a:solidFill>
                  <a:schemeClr val="tx1"/>
                </a:solidFill>
                <a:effectLst/>
                <a:latin typeface="+mn-lt"/>
                <a:ea typeface="+mn-ea"/>
                <a:cs typeface="+mn-cs"/>
              </a:rPr>
              <a:t>Cette mobilité peut prendre la forme de stages, d’apprentissages, d’échanges de jeunes et d’activités de volontariat, d’enseignement ou de participation à des activités de développement professionnel, et peut comprendre des activités préparatoires, comme une formation dans la langue du pays d’accueil, ainsi que des activités d’envoi, d’accueil et de suivi.</a:t>
            </a:r>
            <a:endParaRPr lang="fr-FR" dirty="0"/>
          </a:p>
        </p:txBody>
      </p:sp>
      <p:sp>
        <p:nvSpPr>
          <p:cNvPr id="4" name="Espace réservé du numéro de diapositive 3"/>
          <p:cNvSpPr>
            <a:spLocks noGrp="1"/>
          </p:cNvSpPr>
          <p:nvPr>
            <p:ph type="sldNum" sz="quarter" idx="10"/>
          </p:nvPr>
        </p:nvSpPr>
        <p:spPr/>
        <p:txBody>
          <a:bodyPr/>
          <a:lstStyle/>
          <a:p>
            <a:fld id="{15358604-20EB-4EF4-8EB0-709B0B838F94}" type="slidenum">
              <a:rPr lang="fr-FR" smtClean="0">
                <a:solidFill>
                  <a:prstClr val="black"/>
                </a:solidFill>
              </a:rPr>
              <a:pPr/>
              <a:t>25</a:t>
            </a:fld>
            <a:endParaRPr lang="fr-FR">
              <a:solidFill>
                <a:prstClr val="black"/>
              </a:solidFill>
            </a:endParaRPr>
          </a:p>
        </p:txBody>
      </p:sp>
    </p:spTree>
    <p:extLst>
      <p:ext uri="{BB962C8B-B14F-4D97-AF65-F5344CB8AC3E}">
        <p14:creationId xmlns:p14="http://schemas.microsoft.com/office/powerpoint/2010/main" xmlns="" val="334395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5358604-20EB-4EF4-8EB0-709B0B838F94}" type="slidenum">
              <a:rPr lang="fr-FR" smtClean="0">
                <a:solidFill>
                  <a:prstClr val="black"/>
                </a:solidFill>
              </a:rPr>
              <a:pPr/>
              <a:t>26</a:t>
            </a:fld>
            <a:endParaRPr lang="fr-FR">
              <a:solidFill>
                <a:prstClr val="black"/>
              </a:solidFill>
            </a:endParaRPr>
          </a:p>
        </p:txBody>
      </p:sp>
    </p:spTree>
    <p:extLst>
      <p:ext uri="{BB962C8B-B14F-4D97-AF65-F5344CB8AC3E}">
        <p14:creationId xmlns:p14="http://schemas.microsoft.com/office/powerpoint/2010/main" xmlns="" val="33439594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5358604-20EB-4EF4-8EB0-709B0B838F94}" type="slidenum">
              <a:rPr lang="fr-FR" smtClean="0">
                <a:solidFill>
                  <a:prstClr val="black"/>
                </a:solidFill>
              </a:rPr>
              <a:pPr/>
              <a:t>27</a:t>
            </a:fld>
            <a:endParaRPr lang="fr-FR">
              <a:solidFill>
                <a:prstClr val="black"/>
              </a:solidFill>
            </a:endParaRPr>
          </a:p>
        </p:txBody>
      </p:sp>
    </p:spTree>
    <p:extLst>
      <p:ext uri="{BB962C8B-B14F-4D97-AF65-F5344CB8AC3E}">
        <p14:creationId xmlns:p14="http://schemas.microsoft.com/office/powerpoint/2010/main" xmlns="" val="33439594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baseline="0" dirty="0" smtClean="0"/>
          </a:p>
        </p:txBody>
      </p:sp>
      <p:sp>
        <p:nvSpPr>
          <p:cNvPr id="4" name="Espace réservé du numéro de diapositive 3"/>
          <p:cNvSpPr>
            <a:spLocks noGrp="1"/>
          </p:cNvSpPr>
          <p:nvPr>
            <p:ph type="sldNum" sz="quarter" idx="10"/>
          </p:nvPr>
        </p:nvSpPr>
        <p:spPr/>
        <p:txBody>
          <a:bodyPr/>
          <a:lstStyle/>
          <a:p>
            <a:fld id="{15358604-20EB-4EF4-8EB0-709B0B838F94}" type="slidenum">
              <a:rPr lang="fr-FR" smtClean="0">
                <a:solidFill>
                  <a:prstClr val="black"/>
                </a:solidFill>
              </a:rPr>
              <a:pPr/>
              <a:t>28</a:t>
            </a:fld>
            <a:endParaRPr lang="fr-FR">
              <a:solidFill>
                <a:prstClr val="black"/>
              </a:solidFill>
            </a:endParaRPr>
          </a:p>
        </p:txBody>
      </p:sp>
    </p:spTree>
    <p:extLst>
      <p:ext uri="{BB962C8B-B14F-4D97-AF65-F5344CB8AC3E}">
        <p14:creationId xmlns:p14="http://schemas.microsoft.com/office/powerpoint/2010/main" xmlns="" val="3343959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0" dirty="0" smtClean="0"/>
              <a:t>La subvention européenne est une contribution au projet</a:t>
            </a:r>
            <a:r>
              <a:rPr lang="fr-FR" sz="1200" i="0" baseline="0" dirty="0" smtClean="0"/>
              <a:t> : d’autres sources de financement sont à trouver.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u="sng" noProof="0" dirty="0" smtClean="0"/>
              <a:t>RUP/PTOM :</a:t>
            </a:r>
            <a:r>
              <a:rPr lang="fr-FR" sz="1200" u="sng" baseline="0" noProof="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b="0" dirty="0" smtClean="0"/>
              <a:t>Région </a:t>
            </a:r>
            <a:r>
              <a:rPr lang="fr-FR" b="0" dirty="0" err="1" smtClean="0"/>
              <a:t>Ultra-Périphérique</a:t>
            </a:r>
            <a:r>
              <a:rPr lang="fr-FR" b="0" dirty="0" smtClean="0"/>
              <a:t> (RUP)</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Pays et territoires d’Outre-Mer (PTOM)</a:t>
            </a:r>
            <a:endParaRPr lang="fr-FR"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baseline="0" dirty="0" smtClean="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29</a:t>
            </a:fld>
            <a:endParaRPr lang="fr-FR" dirty="0"/>
          </a:p>
        </p:txBody>
      </p:sp>
    </p:spTree>
    <p:extLst>
      <p:ext uri="{BB962C8B-B14F-4D97-AF65-F5344CB8AC3E}">
        <p14:creationId xmlns:p14="http://schemas.microsoft.com/office/powerpoint/2010/main" xmlns="" val="2377103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3</a:t>
            </a:fld>
            <a:endParaRPr lang="fr-FR" dirty="0"/>
          </a:p>
        </p:txBody>
      </p:sp>
    </p:spTree>
    <p:extLst>
      <p:ext uri="{BB962C8B-B14F-4D97-AF65-F5344CB8AC3E}">
        <p14:creationId xmlns:p14="http://schemas.microsoft.com/office/powerpoint/2010/main" xmlns="" val="867096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0" dirty="0" smtClean="0"/>
              <a:t>La subvention européenne est une contribution au projet.</a:t>
            </a:r>
            <a:r>
              <a:rPr lang="fr-FR" sz="1200" i="0" baseline="0" dirty="0" smtClean="0"/>
              <a:t> D’autres sources de financement sont à trouver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demande de financement est à enregistrer sur la ligne budgétaire « coûts exceptionnels ». </a:t>
            </a:r>
            <a:endParaRPr lang="fr-FR" sz="1200" i="0" dirty="0" smtClean="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30</a:t>
            </a:fld>
            <a:endParaRPr lang="fr-FR" dirty="0"/>
          </a:p>
        </p:txBody>
      </p:sp>
    </p:spTree>
    <p:extLst>
      <p:ext uri="{BB962C8B-B14F-4D97-AF65-F5344CB8AC3E}">
        <p14:creationId xmlns:p14="http://schemas.microsoft.com/office/powerpoint/2010/main" xmlns="" val="23771034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tLang="fr-FR" dirty="0" smtClean="0">
                <a:solidFill>
                  <a:srgbClr val="FF0000"/>
                </a:solidFill>
                <a:latin typeface="Calibri "/>
              </a:rPr>
              <a:t>Un</a:t>
            </a:r>
            <a:r>
              <a:rPr lang="fr-FR" altLang="fr-FR" baseline="0" dirty="0" smtClean="0">
                <a:solidFill>
                  <a:srgbClr val="FF0000"/>
                </a:solidFill>
                <a:latin typeface="Calibri "/>
              </a:rPr>
              <a:t> des points d’éligibilité : obtenir une note supérieure à 60/100</a:t>
            </a:r>
          </a:p>
          <a:p>
            <a:pPr eaLnBrk="1" hangingPunct="1">
              <a:spcBef>
                <a:spcPct val="0"/>
              </a:spcBef>
            </a:pPr>
            <a:r>
              <a:rPr lang="fr-FR" altLang="fr-FR" baseline="0" dirty="0" smtClean="0">
                <a:solidFill>
                  <a:srgbClr val="FF0000"/>
                </a:solidFill>
                <a:latin typeface="Calibri "/>
              </a:rPr>
              <a:t>Cependant, cette note ne garantit pas au projet d’être sélectionné pour un financement Erasmus+</a:t>
            </a:r>
            <a:endParaRPr lang="fr-FR" altLang="fr-FR" dirty="0" smtClean="0">
              <a:solidFill>
                <a:srgbClr val="FF0000"/>
              </a:solidFill>
              <a:latin typeface="Calibri "/>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dirty="0" smtClean="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33</a:t>
            </a:fld>
            <a:endParaRPr lang="fr-FR" dirty="0"/>
          </a:p>
        </p:txBody>
      </p:sp>
    </p:spTree>
    <p:extLst>
      <p:ext uri="{BB962C8B-B14F-4D97-AF65-F5344CB8AC3E}">
        <p14:creationId xmlns:p14="http://schemas.microsoft.com/office/powerpoint/2010/main" xmlns="" val="23771034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aseline="0" dirty="0" smtClean="0">
                <a:latin typeface="+mn-lt"/>
              </a:rPr>
              <a:t>Sécurité juridique et financière:</a:t>
            </a:r>
          </a:p>
          <a:p>
            <a:r>
              <a:rPr lang="fr-FR" sz="1000" baseline="0" dirty="0" smtClean="0">
                <a:latin typeface="+mn-lt"/>
              </a:rPr>
              <a:t>Les règles du contrat ne bougent pas même si le programme Erasmus+ évolue jusqu’en 2020.</a:t>
            </a:r>
          </a:p>
          <a:p>
            <a:r>
              <a:rPr lang="fr-FR" sz="1000" baseline="0" dirty="0" smtClean="0">
                <a:latin typeface="+mn-lt"/>
              </a:rPr>
              <a:t>1ère avance 80% dans les 2 mois après signature du contrat. Pas d’avance de trésorerie. </a:t>
            </a:r>
          </a:p>
          <a:p>
            <a:r>
              <a:rPr lang="fr-FR" sz="1000" baseline="0" dirty="0" smtClean="0">
                <a:latin typeface="+mn-lt"/>
              </a:rPr>
              <a:t>Le solde 2 mois max après la remise du Rapport Final.</a:t>
            </a:r>
          </a:p>
        </p:txBody>
      </p:sp>
      <p:sp>
        <p:nvSpPr>
          <p:cNvPr id="4" name="Espace réservé du numéro de diapositive 3"/>
          <p:cNvSpPr>
            <a:spLocks noGrp="1"/>
          </p:cNvSpPr>
          <p:nvPr>
            <p:ph type="sldNum" sz="quarter" idx="10"/>
          </p:nvPr>
        </p:nvSpPr>
        <p:spPr/>
        <p:txBody>
          <a:bodyPr/>
          <a:lstStyle/>
          <a:p>
            <a:fld id="{05A850D5-A38E-429B-9DA0-DF38BE2E71C7}" type="slidenum">
              <a:rPr lang="fr-FR" smtClean="0">
                <a:solidFill>
                  <a:prstClr val="black"/>
                </a:solidFill>
              </a:rPr>
              <a:pPr/>
              <a:t>34</a:t>
            </a:fld>
            <a:endParaRPr lang="fr-FR" dirty="0">
              <a:solidFill>
                <a:prstClr val="black"/>
              </a:solidFill>
            </a:endParaRPr>
          </a:p>
        </p:txBody>
      </p:sp>
    </p:spTree>
    <p:extLst>
      <p:ext uri="{BB962C8B-B14F-4D97-AF65-F5344CB8AC3E}">
        <p14:creationId xmlns:p14="http://schemas.microsoft.com/office/powerpoint/2010/main" xmlns="" val="40716368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35</a:t>
            </a:fld>
            <a:endParaRPr lang="fr-FR" dirty="0"/>
          </a:p>
        </p:txBody>
      </p:sp>
    </p:spTree>
    <p:extLst>
      <p:ext uri="{BB962C8B-B14F-4D97-AF65-F5344CB8AC3E}">
        <p14:creationId xmlns:p14="http://schemas.microsoft.com/office/powerpoint/2010/main" xmlns="" val="36668491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fr-FR" altLang="fr-FR" b="1" dirty="0" smtClean="0">
                <a:solidFill>
                  <a:schemeClr val="tx1"/>
                </a:solidFill>
                <a:latin typeface="Calibri "/>
              </a:rPr>
              <a:t>Objectif</a:t>
            </a:r>
            <a:r>
              <a:rPr lang="fr-FR" altLang="fr-FR" baseline="0" dirty="0" smtClean="0">
                <a:solidFill>
                  <a:schemeClr val="tx1"/>
                </a:solidFill>
                <a:latin typeface="Calibri "/>
              </a:rPr>
              <a:t> : </a:t>
            </a:r>
            <a:r>
              <a:rPr lang="fr-FR" sz="1200" dirty="0" smtClean="0"/>
              <a:t>Projet de coopération pour soutenir la conception, le transfert et/ou l’utilisation de  pratiques innovantes afin d’améliorer la qualité des systèmes d’éducation et de formation</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dirty="0" smtClean="0"/>
              <a:t>Ex: </a:t>
            </a:r>
            <a:r>
              <a:rPr lang="fr-FR" sz="1200" kern="1200" dirty="0" smtClean="0">
                <a:solidFill>
                  <a:schemeClr val="tx1"/>
                </a:solidFill>
                <a:effectLst/>
                <a:latin typeface="+mn-lt"/>
                <a:ea typeface="+mn-ea"/>
                <a:cs typeface="+mn-cs"/>
              </a:rPr>
              <a:t>Projets de coopération sur le rapprochement entre compétences nécessaires et besoins des entreprises, partenariats entre EFP et monde économique. Projets de coopération sur la création de modules de formation pédagogiques de type MOOC (entre universités, centres de formation pro) sur des compétences de base ou des compétences spécifiques à certains secteurs d’activité, plateforme de e-learning, mise en place de ressources éducatives livres ou FOAD.</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Projets de coopération sur la mise en place de cadres d’assurance qualité pour les stages en entreprise des apprentis. Projet de coopération sur la lutte contre le décrochage scolaire…</a:t>
            </a:r>
          </a:p>
          <a:p>
            <a:pPr marL="0" marR="0" indent="0" algn="l" defTabSz="914400" rtl="0" eaLnBrk="1" fontAlgn="auto" latinLnBrk="0" hangingPunct="1">
              <a:lnSpc>
                <a:spcPct val="100000"/>
              </a:lnSpc>
              <a:spcBef>
                <a:spcPct val="0"/>
              </a:spcBef>
              <a:spcAft>
                <a:spcPts val="0"/>
              </a:spcAft>
              <a:buClrTx/>
              <a:buSzTx/>
              <a:buFontTx/>
              <a:buNone/>
              <a:tabLst/>
              <a:defRPr/>
            </a:pPr>
            <a:endParaRPr lang="fr-FR" altLang="fr-FR" dirty="0" smtClean="0">
              <a:solidFill>
                <a:schemeClr val="tx1"/>
              </a:solidFill>
              <a:latin typeface="Calibri "/>
            </a:endParaRPr>
          </a:p>
          <a:p>
            <a:pPr marL="0" marR="0" indent="0" algn="l" defTabSz="914400" rtl="0" eaLnBrk="1" fontAlgn="auto" latinLnBrk="0" hangingPunct="1">
              <a:lnSpc>
                <a:spcPct val="100000"/>
              </a:lnSpc>
              <a:spcBef>
                <a:spcPct val="0"/>
              </a:spcBef>
              <a:spcAft>
                <a:spcPts val="0"/>
              </a:spcAft>
              <a:buClrTx/>
              <a:buSzTx/>
              <a:buFontTx/>
              <a:buNone/>
              <a:tabLst/>
              <a:defRPr/>
            </a:pPr>
            <a:r>
              <a:rPr lang="fr-FR" altLang="fr-FR" b="1" dirty="0" smtClean="0">
                <a:solidFill>
                  <a:schemeClr val="tx1"/>
                </a:solidFill>
                <a:latin typeface="Calibri "/>
              </a:rPr>
              <a:t>Conditions</a:t>
            </a:r>
            <a:r>
              <a:rPr lang="fr-FR" altLang="fr-FR" dirty="0" smtClean="0">
                <a:solidFill>
                  <a:schemeClr val="tx1"/>
                </a:solidFill>
                <a:latin typeface="Calibri "/>
              </a:rPr>
              <a:t>: </a:t>
            </a:r>
            <a:r>
              <a:rPr lang="fr-FR" sz="1200" dirty="0" smtClean="0"/>
              <a:t>Au moins 3 organisations issues de 3 pays participant au programme et œuvrant dans les champs de l’éducation, la formation et/ou la jeunesse. Possibilité de participation des pays partenaires.</a:t>
            </a:r>
          </a:p>
          <a:p>
            <a:pPr marL="0" marR="0" indent="0" algn="l" defTabSz="914400" rtl="0" eaLnBrk="1" fontAlgn="auto" latinLnBrk="0" hangingPunct="1">
              <a:lnSpc>
                <a:spcPct val="100000"/>
              </a:lnSpc>
              <a:spcBef>
                <a:spcPct val="0"/>
              </a:spcBef>
              <a:spcAft>
                <a:spcPts val="0"/>
              </a:spcAft>
              <a:buClrTx/>
              <a:buSzTx/>
              <a:buFontTx/>
              <a:buNone/>
              <a:tabLst/>
              <a:defRPr/>
            </a:pPr>
            <a:r>
              <a:rPr lang="fr-FR" altLang="fr-FR" dirty="0" smtClean="0">
                <a:solidFill>
                  <a:schemeClr val="tx1"/>
                </a:solidFill>
                <a:latin typeface="Calibri "/>
              </a:rPr>
              <a:t>Exigence : </a:t>
            </a:r>
            <a:r>
              <a:rPr lang="fr-FR" sz="1200" dirty="0" smtClean="0"/>
              <a:t>Ces projets doivent répondre à une (aux) priorité(s) horizontale(s) et/ou sectorielle(s) de la CE (</a:t>
            </a:r>
            <a:r>
              <a:rPr lang="fr-FR" sz="1200" dirty="0" err="1" smtClean="0"/>
              <a:t>cf</a:t>
            </a:r>
            <a:r>
              <a:rPr lang="fr-FR" sz="1200" dirty="0" smtClean="0"/>
              <a:t> GUIDE)</a:t>
            </a:r>
          </a:p>
          <a:p>
            <a:pPr marL="0" marR="0" indent="0" algn="l" defTabSz="914400" rtl="0" eaLnBrk="1" fontAlgn="auto" latinLnBrk="0" hangingPunct="1">
              <a:lnSpc>
                <a:spcPct val="100000"/>
              </a:lnSpc>
              <a:spcBef>
                <a:spcPct val="0"/>
              </a:spcBef>
              <a:spcAft>
                <a:spcPts val="0"/>
              </a:spcAft>
              <a:buClrTx/>
              <a:buSzTx/>
              <a:buFontTx/>
              <a:buNone/>
              <a:tabLst/>
              <a:defRPr/>
            </a:pPr>
            <a:r>
              <a:rPr lang="fr-FR" altLang="fr-FR" dirty="0" smtClean="0">
                <a:solidFill>
                  <a:schemeClr val="tx1"/>
                </a:solidFill>
                <a:latin typeface="Calibri "/>
              </a:rPr>
              <a:t>Fonctionnement : </a:t>
            </a:r>
            <a:r>
              <a:rPr lang="fr-FR" sz="1200" dirty="0" smtClean="0"/>
              <a:t>Rôle important du coordinateur qui gère l’intégralité de la subvention.</a:t>
            </a:r>
          </a:p>
          <a:p>
            <a:pPr marL="0" marR="0" indent="0" algn="l" defTabSz="914400" rtl="0" eaLnBrk="1" fontAlgn="auto" latinLnBrk="0" hangingPunct="1">
              <a:lnSpc>
                <a:spcPct val="100000"/>
              </a:lnSpc>
              <a:spcBef>
                <a:spcPct val="0"/>
              </a:spcBef>
              <a:spcAft>
                <a:spcPts val="0"/>
              </a:spcAft>
              <a:buClrTx/>
              <a:buSzTx/>
              <a:buFontTx/>
              <a:buNone/>
              <a:tabLst/>
              <a:defRPr/>
            </a:pPr>
            <a:endParaRPr lang="fr-FR" sz="1200" dirty="0" smtClean="0"/>
          </a:p>
          <a:p>
            <a:pPr defTabSz="882213">
              <a:defRPr/>
            </a:pPr>
            <a:r>
              <a:rPr lang="fr-FR" sz="1100" dirty="0" smtClean="0"/>
              <a:t>Des objectifs et des thématiques </a:t>
            </a:r>
            <a:r>
              <a:rPr lang="fr-FR" sz="1100" b="1" dirty="0" smtClean="0"/>
              <a:t>assez larges </a:t>
            </a:r>
            <a:r>
              <a:rPr lang="fr-FR" sz="1100" dirty="0" smtClean="0"/>
              <a:t>peuvent s’inscrire sous l’action des </a:t>
            </a:r>
            <a:r>
              <a:rPr lang="fr-FR" sz="1100" i="0" dirty="0" smtClean="0"/>
              <a:t>partenariats stratégiques </a:t>
            </a:r>
            <a:r>
              <a:rPr lang="fr-FR" sz="1100" b="1" i="0" dirty="0" smtClean="0"/>
              <a:t>mais les attentes sont fortes </a:t>
            </a:r>
            <a:r>
              <a:rPr lang="fr-FR" sz="1100" i="0" dirty="0" smtClean="0"/>
              <a:t>en termes de </a:t>
            </a:r>
            <a:r>
              <a:rPr lang="fr-FR" sz="1100" b="1" i="0" dirty="0" smtClean="0"/>
              <a:t>résultats</a:t>
            </a:r>
            <a:r>
              <a:rPr lang="fr-FR" sz="1100" i="0" dirty="0" smtClean="0"/>
              <a:t> et d’</a:t>
            </a:r>
            <a:r>
              <a:rPr lang="fr-FR" sz="1100" b="1" i="0" dirty="0" smtClean="0"/>
              <a:t>impacts</a:t>
            </a:r>
            <a:r>
              <a:rPr lang="fr-FR" sz="1100" i="0" dirty="0" smtClean="0"/>
              <a:t> des projets.</a:t>
            </a:r>
          </a:p>
          <a:p>
            <a:pPr defTabSz="882213">
              <a:defRPr/>
            </a:pPr>
            <a:endParaRPr lang="fr-FR" sz="1100" i="0" dirty="0" smtClean="0"/>
          </a:p>
          <a:p>
            <a:pPr defTabSz="882213">
              <a:defRPr/>
            </a:pPr>
            <a:r>
              <a:rPr lang="fr-FR" sz="1100" b="1" dirty="0" smtClean="0"/>
              <a:t>OBJECTIFS GÉNÉRAUX :</a:t>
            </a:r>
          </a:p>
          <a:p>
            <a:pPr defTabSz="882213">
              <a:defRPr/>
            </a:pPr>
            <a:endParaRPr lang="fr-FR" sz="1100" b="1" dirty="0" smtClean="0"/>
          </a:p>
          <a:p>
            <a:pPr defTabSz="882213">
              <a:defRPr/>
            </a:pPr>
            <a:r>
              <a:rPr lang="fr-FR" sz="1100" dirty="0" smtClean="0"/>
              <a:t>Les </a:t>
            </a:r>
            <a:r>
              <a:rPr lang="fr-FR" sz="1100" i="0" dirty="0" smtClean="0"/>
              <a:t>partenariats </a:t>
            </a:r>
            <a:r>
              <a:rPr lang="fr-FR" sz="1100" dirty="0" smtClean="0"/>
              <a:t>stratégiques devront : </a:t>
            </a:r>
          </a:p>
          <a:p>
            <a:pPr marL="275692" indent="-275692" algn="just" defTabSz="882213">
              <a:buFont typeface="Arial" panose="020B0604020202020204" pitchFamily="34" charset="0"/>
              <a:buChar char="•"/>
              <a:defRPr/>
            </a:pPr>
            <a:r>
              <a:rPr lang="fr-FR" sz="1100" dirty="0" smtClean="0">
                <a:solidFill>
                  <a:prstClr val="black"/>
                </a:solidFill>
              </a:rPr>
              <a:t>Encourager la </a:t>
            </a:r>
            <a:r>
              <a:rPr lang="fr-FR" sz="1100" b="1" dirty="0" smtClean="0">
                <a:solidFill>
                  <a:prstClr val="black"/>
                </a:solidFill>
              </a:rPr>
              <a:t>COOPÉRATION : </a:t>
            </a:r>
            <a:endParaRPr lang="fr-FR" sz="1100" i="1" dirty="0" smtClean="0">
              <a:solidFill>
                <a:prstClr val="black"/>
              </a:solidFill>
            </a:endParaRPr>
          </a:p>
          <a:p>
            <a:pPr marL="716798" lvl="1" indent="-275692" algn="just" defTabSz="882213">
              <a:buFont typeface="Arial" panose="020B0604020202020204" pitchFamily="34" charset="0"/>
              <a:buChar char="•"/>
              <a:defRPr/>
            </a:pPr>
            <a:r>
              <a:rPr lang="fr-FR" sz="1100" dirty="0" smtClean="0">
                <a:solidFill>
                  <a:prstClr val="black"/>
                </a:solidFill>
              </a:rPr>
              <a:t>1) R</a:t>
            </a:r>
            <a:r>
              <a:rPr lang="fr-FR" sz="1100" dirty="0" smtClean="0"/>
              <a:t>enforcer la coopération entre les établissements d’enseignement et le monde socio-économique </a:t>
            </a:r>
          </a:p>
          <a:p>
            <a:pPr marL="716798" lvl="1" indent="-275692" algn="just" defTabSz="882213">
              <a:buFont typeface="Arial" panose="020B0604020202020204" pitchFamily="34" charset="0"/>
              <a:buChar char="•"/>
              <a:defRPr/>
            </a:pPr>
            <a:r>
              <a:rPr lang="fr-FR" sz="1100" dirty="0" smtClean="0"/>
              <a:t>2) Stimuler la coopération régionale et </a:t>
            </a:r>
            <a:r>
              <a:rPr lang="fr-FR" sz="1100" dirty="0" err="1" smtClean="0"/>
              <a:t>trans</a:t>
            </a:r>
            <a:r>
              <a:rPr lang="fr-FR" sz="1100" dirty="0" smtClean="0"/>
              <a:t>-sectorielle </a:t>
            </a:r>
          </a:p>
          <a:p>
            <a:pPr marL="716798" lvl="1" indent="-275692" algn="just" defTabSz="882213">
              <a:buFont typeface="Arial" panose="020B0604020202020204" pitchFamily="34" charset="0"/>
              <a:buChar char="•"/>
              <a:defRPr/>
            </a:pPr>
            <a:r>
              <a:rPr lang="fr-FR" sz="1100" dirty="0" smtClean="0"/>
              <a:t>3) Faciliter les passerelles entre les différents cycles et types d’enseignement/formation via les outils de reconnaissance </a:t>
            </a:r>
          </a:p>
          <a:p>
            <a:pPr marL="275692" indent="-275692" algn="just" defTabSz="882213">
              <a:buFont typeface="Arial" panose="020B0604020202020204" pitchFamily="34" charset="0"/>
              <a:buChar char="•"/>
              <a:defRPr/>
            </a:pPr>
            <a:endParaRPr lang="fr-FR" sz="1100" i="1" dirty="0" smtClean="0"/>
          </a:p>
          <a:p>
            <a:pPr marL="275692" indent="-275692" algn="just" defTabSz="882213">
              <a:buFont typeface="Arial" panose="020B0604020202020204" pitchFamily="34" charset="0"/>
              <a:buChar char="•"/>
              <a:defRPr/>
            </a:pPr>
            <a:r>
              <a:rPr lang="fr-FR" sz="1100" dirty="0" smtClean="0">
                <a:solidFill>
                  <a:prstClr val="black"/>
                </a:solidFill>
              </a:rPr>
              <a:t>Mettre en œuvre des pratiques </a:t>
            </a:r>
            <a:r>
              <a:rPr lang="fr-FR" sz="1100" b="1" dirty="0" smtClean="0">
                <a:solidFill>
                  <a:prstClr val="black"/>
                </a:solidFill>
              </a:rPr>
              <a:t>INNOVANTES </a:t>
            </a:r>
            <a:r>
              <a:rPr lang="fr-FR" sz="1100" dirty="0" smtClean="0"/>
              <a:t>dans l’éducation et la formation </a:t>
            </a:r>
            <a:r>
              <a:rPr lang="fr-FR" sz="1100" b="1" dirty="0" smtClean="0">
                <a:solidFill>
                  <a:prstClr val="black"/>
                </a:solidFill>
              </a:rPr>
              <a:t>: </a:t>
            </a:r>
          </a:p>
          <a:p>
            <a:pPr marL="716798" lvl="1" indent="-275692" algn="just" defTabSz="882213">
              <a:buFont typeface="Arial" panose="020B0604020202020204" pitchFamily="34" charset="0"/>
              <a:buChar char="•"/>
              <a:defRPr/>
            </a:pPr>
            <a:r>
              <a:rPr lang="fr-FR" sz="1100" dirty="0" smtClean="0">
                <a:solidFill>
                  <a:prstClr val="black"/>
                </a:solidFill>
              </a:rPr>
              <a:t>1) « I</a:t>
            </a:r>
            <a:r>
              <a:rPr lang="fr-FR" sz="1100" dirty="0" smtClean="0"/>
              <a:t>nnovant » ne signifie pas forcément n’existant pas auparavant mais adapté à un nouveau public, contexte, environnement </a:t>
            </a:r>
          </a:p>
          <a:p>
            <a:pPr marL="716798" lvl="1" indent="-275692" algn="just" defTabSz="882213">
              <a:buFont typeface="Arial" panose="020B0604020202020204" pitchFamily="34" charset="0"/>
              <a:buChar char="•"/>
              <a:defRPr/>
            </a:pPr>
            <a:r>
              <a:rPr lang="fr-FR" sz="1100" dirty="0" smtClean="0"/>
              <a:t>2) Pas forcément innovant au sens technologique =&gt; exemple module de formation, méthode d’apprentissage…</a:t>
            </a:r>
          </a:p>
          <a:p>
            <a:pPr marL="716798" lvl="1" indent="-275692" algn="just" defTabSz="882213">
              <a:buFont typeface="Arial" panose="020B0604020202020204" pitchFamily="34" charset="0"/>
              <a:buChar char="•"/>
              <a:defRPr/>
            </a:pPr>
            <a:r>
              <a:rPr lang="fr-FR" sz="1100" dirty="0" smtClean="0"/>
              <a:t>3) Développer la formation initiale et continue des personnels </a:t>
            </a:r>
            <a:r>
              <a:rPr lang="fr-FR" sz="1100" i="0" dirty="0" smtClean="0"/>
              <a:t>=&gt; également sous le trait coopération et qualité</a:t>
            </a:r>
          </a:p>
          <a:p>
            <a:pPr marL="716798" lvl="1" indent="-275692" algn="just" defTabSz="882213">
              <a:buFont typeface="Arial" panose="020B0604020202020204" pitchFamily="34" charset="0"/>
              <a:buChar char="•"/>
              <a:defRPr/>
            </a:pPr>
            <a:r>
              <a:rPr lang="fr-FR" sz="1100" dirty="0" smtClean="0"/>
              <a:t>4) Favoriser l’équité d’accès et l’inclusion dans l’éducation, lutter contre le décrochage scolaire, améliorer la participation des groupes désavantagés </a:t>
            </a:r>
            <a:r>
              <a:rPr lang="fr-FR" sz="1100" i="0" dirty="0" smtClean="0"/>
              <a:t>=&gt; également sous le trait coopération et qualité</a:t>
            </a:r>
          </a:p>
          <a:p>
            <a:pPr marL="275692" indent="-275692" algn="just" defTabSz="882213">
              <a:buFont typeface="Arial" panose="020B0604020202020204" pitchFamily="34" charset="0"/>
              <a:buChar char="•"/>
              <a:defRPr/>
            </a:pPr>
            <a:endParaRPr lang="fr-FR" sz="1100" i="1" dirty="0" smtClean="0"/>
          </a:p>
          <a:p>
            <a:pPr marL="275692" indent="-275692" algn="just" defTabSz="882213">
              <a:buFont typeface="Arial" panose="020B0604020202020204" pitchFamily="34" charset="0"/>
              <a:buChar char="•"/>
              <a:defRPr/>
            </a:pPr>
            <a:r>
              <a:rPr lang="fr-FR" sz="1100" dirty="0" smtClean="0">
                <a:solidFill>
                  <a:prstClr val="black"/>
                </a:solidFill>
              </a:rPr>
              <a:t>Participer à la </a:t>
            </a:r>
            <a:r>
              <a:rPr lang="fr-FR" sz="1100" b="1" dirty="0" smtClean="0">
                <a:solidFill>
                  <a:prstClr val="black"/>
                </a:solidFill>
              </a:rPr>
              <a:t>QUALITÉ</a:t>
            </a:r>
            <a:r>
              <a:rPr lang="fr-FR" sz="1100" dirty="0" smtClean="0">
                <a:solidFill>
                  <a:prstClr val="black"/>
                </a:solidFill>
              </a:rPr>
              <a:t> des systèmes d’enseignement, de formation, d’acquisitions de compétences, et d’employabilité des jeunes : </a:t>
            </a:r>
          </a:p>
          <a:p>
            <a:pPr marL="716798" lvl="1" indent="-275692" algn="just" defTabSz="882213">
              <a:buFont typeface="Arial" panose="020B0604020202020204" pitchFamily="34" charset="0"/>
              <a:buChar char="•"/>
              <a:defRPr/>
            </a:pPr>
            <a:r>
              <a:rPr lang="fr-FR" sz="1100" dirty="0" smtClean="0">
                <a:solidFill>
                  <a:prstClr val="black"/>
                </a:solidFill>
              </a:rPr>
              <a:t>1)</a:t>
            </a:r>
            <a:r>
              <a:rPr lang="fr-FR" sz="1100" dirty="0" smtClean="0"/>
              <a:t> Améliorer l’offre de formation en fonction des besoins du marché et développer l’entreprenariat </a:t>
            </a:r>
          </a:p>
          <a:p>
            <a:pPr marL="716798" lvl="1" indent="-275692" algn="just" defTabSz="882213">
              <a:buFont typeface="Arial" panose="020B0604020202020204" pitchFamily="34" charset="0"/>
              <a:buChar char="•"/>
              <a:defRPr/>
            </a:pPr>
            <a:r>
              <a:rPr lang="fr-FR" sz="1100" dirty="0" smtClean="0"/>
              <a:t>2) Améliorer la qualité et la pertinence de l’enseignement et de la formation </a:t>
            </a:r>
          </a:p>
          <a:p>
            <a:pPr marL="716798" lvl="1" indent="-275692" algn="just" defTabSz="882213">
              <a:buFont typeface="Arial" panose="020B0604020202020204" pitchFamily="34" charset="0"/>
              <a:buChar char="•"/>
              <a:defRPr/>
            </a:pPr>
            <a:r>
              <a:rPr lang="fr-FR" sz="1100" dirty="0" smtClean="0"/>
              <a:t>3) Développer l’acquisition des compétences-clés y compris les compétences de base </a:t>
            </a:r>
          </a:p>
          <a:p>
            <a:pPr marL="0" marR="0" indent="0" algn="l" defTabSz="914400" rtl="0" eaLnBrk="1" fontAlgn="auto" latinLnBrk="0" hangingPunct="1">
              <a:lnSpc>
                <a:spcPct val="100000"/>
              </a:lnSpc>
              <a:spcBef>
                <a:spcPct val="0"/>
              </a:spcBef>
              <a:spcAft>
                <a:spcPts val="0"/>
              </a:spcAft>
              <a:buClrTx/>
              <a:buSzTx/>
              <a:buFontTx/>
              <a:buNone/>
              <a:tabLst/>
              <a:defRPr/>
            </a:pPr>
            <a:endParaRPr lang="fr-FR" sz="1200" dirty="0" smtClean="0"/>
          </a:p>
          <a:p>
            <a:r>
              <a:rPr lang="fr-FR" b="1" dirty="0" smtClean="0"/>
              <a:t>PROJET SECTORIEL OU TRANS-SECTORIEL ? </a:t>
            </a:r>
          </a:p>
          <a:p>
            <a:r>
              <a:rPr lang="fr-FR" sz="1200" b="1" i="0" kern="1200" dirty="0" smtClean="0">
                <a:solidFill>
                  <a:schemeClr val="tx1"/>
                </a:solidFill>
                <a:effectLst/>
                <a:latin typeface="+mn-lt"/>
                <a:ea typeface="+mn-ea"/>
                <a:cs typeface="+mn-cs"/>
              </a:rPr>
              <a:t>Les publics bénéficiaires</a:t>
            </a:r>
            <a:r>
              <a:rPr lang="fr-FR" sz="1200" b="0" i="0" kern="1200" dirty="0" smtClean="0">
                <a:solidFill>
                  <a:schemeClr val="tx1"/>
                </a:solidFill>
                <a:effectLst/>
                <a:latin typeface="+mn-lt"/>
                <a:ea typeface="+mn-ea"/>
                <a:cs typeface="+mn-cs"/>
              </a:rPr>
              <a:t> peuvent faire partie d'</a:t>
            </a:r>
            <a:r>
              <a:rPr lang="fr-FR" sz="1200" b="1" i="0" kern="1200" dirty="0" smtClean="0">
                <a:solidFill>
                  <a:schemeClr val="tx1"/>
                </a:solidFill>
                <a:effectLst/>
                <a:latin typeface="+mn-lt"/>
                <a:ea typeface="+mn-ea"/>
                <a:cs typeface="+mn-cs"/>
              </a:rPr>
              <a:t>un seul secteur</a:t>
            </a:r>
            <a:r>
              <a:rPr lang="fr-FR" sz="1200" b="0" i="0" kern="1200" dirty="0" smtClean="0">
                <a:solidFill>
                  <a:schemeClr val="tx1"/>
                </a:solidFill>
                <a:effectLst/>
                <a:latin typeface="+mn-lt"/>
                <a:ea typeface="+mn-ea"/>
                <a:cs typeface="+mn-cs"/>
              </a:rPr>
              <a:t>, mais il est aussi possible de s'adresser à un </a:t>
            </a:r>
            <a:r>
              <a:rPr lang="fr-FR" sz="1200" b="1" i="0" kern="1200" dirty="0" smtClean="0">
                <a:solidFill>
                  <a:schemeClr val="tx1"/>
                </a:solidFill>
                <a:effectLst/>
                <a:latin typeface="+mn-lt"/>
                <a:ea typeface="+mn-ea"/>
                <a:cs typeface="+mn-cs"/>
              </a:rPr>
              <a:t>public au croisement de plusieurs secteurs,</a:t>
            </a:r>
            <a:r>
              <a:rPr lang="fr-FR" sz="1200" b="0" i="0" kern="1200" dirty="0" smtClean="0">
                <a:solidFill>
                  <a:schemeClr val="tx1"/>
                </a:solidFill>
                <a:effectLst/>
                <a:latin typeface="+mn-lt"/>
                <a:ea typeface="+mn-ea"/>
                <a:cs typeface="+mn-cs"/>
              </a:rPr>
              <a:t> donc à une pluralité de cibles : des étudiants universitaires ET des apprenants de la formation professionnelle et/ou des élèves du secondaire, etc.  Dans ce cas, il s'agira d'un </a:t>
            </a:r>
            <a:r>
              <a:rPr lang="fr-FR" sz="1200" b="1" i="0" kern="1200" dirty="0" smtClean="0">
                <a:solidFill>
                  <a:schemeClr val="tx1"/>
                </a:solidFill>
                <a:effectLst/>
                <a:latin typeface="+mn-lt"/>
                <a:ea typeface="+mn-ea"/>
                <a:cs typeface="+mn-cs"/>
              </a:rPr>
              <a:t>projet </a:t>
            </a:r>
            <a:r>
              <a:rPr lang="fr-FR" sz="1200" b="1" i="0" kern="1200" dirty="0" err="1" smtClean="0">
                <a:solidFill>
                  <a:schemeClr val="tx1"/>
                </a:solidFill>
                <a:effectLst/>
                <a:latin typeface="+mn-lt"/>
                <a:ea typeface="+mn-ea"/>
                <a:cs typeface="+mn-cs"/>
              </a:rPr>
              <a:t>transectoriel</a:t>
            </a:r>
            <a:r>
              <a:rPr lang="fr-FR" sz="1200" b="1" i="0" kern="1200" dirty="0" smtClean="0">
                <a:solidFill>
                  <a:schemeClr val="tx1"/>
                </a:solidFill>
                <a:effectLst/>
                <a:latin typeface="+mn-lt"/>
                <a:ea typeface="+mn-ea"/>
                <a:cs typeface="+mn-cs"/>
              </a:rPr>
              <a:t>.</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 n'est pas la nature des acteurs qui composent le partenariat qui définit son caractère </a:t>
            </a:r>
            <a:r>
              <a:rPr lang="fr-FR" sz="1200" b="0" i="0" kern="1200" dirty="0" err="1" smtClean="0">
                <a:solidFill>
                  <a:schemeClr val="tx1"/>
                </a:solidFill>
                <a:effectLst/>
                <a:latin typeface="+mn-lt"/>
                <a:ea typeface="+mn-ea"/>
                <a:cs typeface="+mn-cs"/>
              </a:rPr>
              <a:t>trans</a:t>
            </a:r>
            <a:r>
              <a:rPr lang="fr-FR" sz="1200" b="0" i="0" kern="1200" dirty="0" smtClean="0">
                <a:solidFill>
                  <a:schemeClr val="tx1"/>
                </a:solidFill>
                <a:effectLst/>
                <a:latin typeface="+mn-lt"/>
                <a:ea typeface="+mn-ea"/>
                <a:cs typeface="+mn-cs"/>
              </a:rPr>
              <a:t>-sectoriel mais bien celle du </a:t>
            </a:r>
            <a:r>
              <a:rPr lang="fr-FR" sz="1200" b="0" i="0" u="sng" kern="1200" dirty="0" smtClean="0">
                <a:solidFill>
                  <a:schemeClr val="tx1"/>
                </a:solidFill>
                <a:effectLst/>
                <a:latin typeface="+mn-lt"/>
                <a:ea typeface="+mn-ea"/>
                <a:cs typeface="+mn-cs"/>
              </a:rPr>
              <a:t>public auquel il s'adresse.</a:t>
            </a:r>
          </a:p>
          <a:p>
            <a:pPr eaLnBrk="1" hangingPunct="1">
              <a:spcBef>
                <a:spcPct val="0"/>
              </a:spcBef>
            </a:pPr>
            <a:endParaRPr lang="fr-FR" altLang="fr-FR" dirty="0" smtClean="0">
              <a:solidFill>
                <a:schemeClr val="tx1"/>
              </a:solidFill>
              <a:latin typeface="Calibri "/>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fr-FR" sz="1200" dirty="0" smtClean="0"/>
          </a:p>
          <a:p>
            <a:pPr eaLnBrk="1" hangingPunct="1">
              <a:spcBef>
                <a:spcPct val="0"/>
              </a:spcBef>
            </a:pPr>
            <a:endParaRPr lang="fr-FR" altLang="fr-FR" dirty="0" smtClean="0">
              <a:solidFill>
                <a:schemeClr val="tx1"/>
              </a:solidFill>
              <a:latin typeface="Calibri "/>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endParaRPr lang="fr-FR" sz="1200" dirty="0" smtClean="0"/>
          </a:p>
          <a:p>
            <a:endParaRPr lang="fr-FR" dirty="0" smtClean="0"/>
          </a:p>
          <a:p>
            <a:pPr eaLnBrk="1" hangingPunct="1">
              <a:spcBef>
                <a:spcPct val="0"/>
              </a:spcBef>
            </a:pPr>
            <a:endParaRPr lang="fr-FR" altLang="fr-FR" dirty="0" smtClean="0">
              <a:solidFill>
                <a:schemeClr val="tx1"/>
              </a:solidFill>
              <a:latin typeface="Calibri "/>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lgn="just">
              <a:spcAft>
                <a:spcPts val="0"/>
              </a:spcAft>
            </a:pPr>
            <a:r>
              <a:rPr lang="fr-FR" sz="1200" b="1" kern="150" dirty="0" smtClean="0">
                <a:effectLst/>
                <a:latin typeface="Tahoma"/>
                <a:ea typeface="SimSun"/>
              </a:rPr>
              <a:t>Priorités</a:t>
            </a:r>
            <a:r>
              <a:rPr lang="fr-FR" sz="1200" b="1" kern="150" dirty="0" smtClean="0">
                <a:effectLst/>
                <a:latin typeface="Tahoma"/>
                <a:ea typeface="Times New Roman"/>
              </a:rPr>
              <a:t> horizontales </a:t>
            </a:r>
            <a:r>
              <a:rPr lang="fr-FR" sz="1200" b="1" kern="150" dirty="0" smtClean="0">
                <a:effectLst/>
                <a:latin typeface="Tahoma"/>
                <a:ea typeface="SimSun"/>
              </a:rPr>
              <a:t>2016</a:t>
            </a:r>
            <a:r>
              <a:rPr lang="fr-FR" sz="1200" b="1" kern="150" baseline="0" dirty="0" smtClean="0">
                <a:effectLst/>
                <a:latin typeface="Tahoma"/>
                <a:ea typeface="SimSun"/>
              </a:rPr>
              <a:t> (p.122 du Guide du Programme 2016) </a:t>
            </a:r>
            <a:endParaRPr lang="fr-FR" sz="1200" b="1" kern="150" dirty="0" smtClean="0">
              <a:effectLst/>
              <a:latin typeface="Tahoma"/>
              <a:ea typeface="SimSun"/>
            </a:endParaRPr>
          </a:p>
          <a:p>
            <a:pPr algn="just">
              <a:spcAft>
                <a:spcPts val="0"/>
              </a:spcAft>
            </a:pPr>
            <a:r>
              <a:rPr lang="fr-FR" sz="1200" kern="150" dirty="0" smtClean="0">
                <a:effectLst/>
                <a:latin typeface="Tahoma"/>
                <a:ea typeface="SimSun"/>
              </a:rPr>
              <a:t> </a:t>
            </a:r>
          </a:p>
          <a:p>
            <a:pPr marL="342900" lvl="0" indent="-342900" algn="just">
              <a:spcAft>
                <a:spcPts val="0"/>
              </a:spcAft>
              <a:buSzPts val="900"/>
              <a:buFont typeface="Wingdings"/>
              <a:buChar char=""/>
            </a:pPr>
            <a:r>
              <a:rPr lang="fr-FR" sz="1200" kern="150" dirty="0" smtClean="0">
                <a:effectLst/>
                <a:latin typeface="Tahoma"/>
                <a:ea typeface="SimSun"/>
                <a:cs typeface="Times New Roman"/>
              </a:rPr>
              <a:t>Améliorer l'acquisition des compétences de base et transversales pertinentes et de haut niveau dans une perspective d'apprentissage tout au long de la vie, par le biais de l’éducation formelle et non formelle, ainsi que de la formation, depuis l'enseignement préscolaire et l'accueil des jeunes enfants jusqu'à l'éducation des adultes, en passant par l'enseignement scolaire, les activités à l'attention des jeunes, l'enseignement supérieur et l'enseignement et la formation professionnels .</a:t>
            </a:r>
            <a:endParaRPr lang="fr-FR" sz="2000" kern="150" dirty="0" smtClean="0">
              <a:effectLst/>
              <a:latin typeface="Times New Roman"/>
              <a:ea typeface="SimSun"/>
              <a:cs typeface="Wingdings"/>
            </a:endParaRPr>
          </a:p>
          <a:p>
            <a:pPr marL="228600" indent="-228600" algn="just">
              <a:spcAft>
                <a:spcPts val="0"/>
              </a:spcAft>
            </a:pPr>
            <a:r>
              <a:rPr lang="fr-FR" sz="1200" kern="150" dirty="0" smtClean="0">
                <a:effectLst/>
                <a:latin typeface="Tahoma"/>
                <a:ea typeface="SimSun"/>
                <a:cs typeface="Times New Roman"/>
              </a:rPr>
              <a:t> </a:t>
            </a:r>
            <a:endParaRPr lang="fr-FR" sz="2000" kern="150" dirty="0" smtClean="0">
              <a:effectLst/>
              <a:latin typeface="Times New Roman"/>
              <a:ea typeface="SimSun"/>
            </a:endParaRPr>
          </a:p>
          <a:p>
            <a:pPr marL="342900" lvl="0" indent="-342900" algn="just">
              <a:spcAft>
                <a:spcPts val="0"/>
              </a:spcAft>
              <a:buSzPts val="900"/>
              <a:buFont typeface="Wingdings"/>
              <a:buChar char=""/>
            </a:pPr>
            <a:r>
              <a:rPr lang="fr-FR" sz="1200" kern="150" dirty="0" smtClean="0">
                <a:effectLst/>
                <a:latin typeface="Tahoma"/>
                <a:ea typeface="SimSun"/>
                <a:cs typeface="Wingdings"/>
              </a:rPr>
              <a:t>Éducation, formation et animation inclusives de jeunes : conformément à la Déclaration de Paris, la priorité sera accordée à des actions ciblant la diversité dans l'enseignement et la formation (formels et non formels), l'amélioration des compétences sociales, civiques et interculturelles et l'éducation aux médias, la lutte contre les discriminations, la ségrégation et le harcèlement, et la réduction des disparités dans les acquis d'apprentissage qui affectent les apprenants issus de milieux défavorisés, en particulier par le biais d'approches intégrées novatrices. Ce processus devrait aussi renforcer l'accès, la participation et la performance des apprenants défavorisés et faciliter leur transition entre différents niveaux et types d'éducation et de formation, de l'éducation/la formation au monde du travail et/ou d'un emploi à un autre. Etant donné la situation critique, une attention toute particulière sera accordée au soutien de projets impliquant les réfugiés, demandeurs d’asile et les migrants et/ou se focalisant sur la problématique de la crise des réfugiés en Europe </a:t>
            </a:r>
          </a:p>
          <a:p>
            <a:pPr marL="457200" algn="just">
              <a:spcAft>
                <a:spcPts val="0"/>
              </a:spcAft>
            </a:pPr>
            <a:r>
              <a:rPr lang="fr-FR" sz="1200" kern="150" dirty="0" smtClean="0">
                <a:effectLst/>
                <a:latin typeface="Tahoma"/>
                <a:ea typeface="SimSun"/>
                <a:cs typeface="Times New Roman"/>
              </a:rPr>
              <a:t> </a:t>
            </a:r>
            <a:endParaRPr lang="fr-FR" sz="2000" kern="150" dirty="0" smtClean="0">
              <a:effectLst/>
              <a:latin typeface="Times New Roman"/>
              <a:ea typeface="SimSun"/>
            </a:endParaRPr>
          </a:p>
          <a:p>
            <a:pPr marL="342900" lvl="0" indent="-342900" algn="just">
              <a:spcAft>
                <a:spcPts val="0"/>
              </a:spcAft>
              <a:buSzPts val="900"/>
              <a:buFont typeface="Wingdings"/>
              <a:buChar char=""/>
            </a:pPr>
            <a:r>
              <a:rPr lang="fr-FR" sz="1200" kern="150" dirty="0" smtClean="0">
                <a:effectLst/>
                <a:latin typeface="Tahoma"/>
                <a:ea typeface="SimSun"/>
                <a:cs typeface="Times New Roman"/>
              </a:rPr>
              <a:t>Éducation, formation et animation socio-éducative ouvertes et innovantes, ancrées dans l'ère numérique : la priorité sera donnée à des actions qui contribuent à diffuser les acquis d'activités d'apprentissage formelles et non formelles, ainsi qu'à généraliser et diffuser l'utilisation de pédagogies d'éducation, de formation et d'animation socio-éducative ouvertes et innovantes, une gouvernance participative de l'éducation, des méthodes et ressources de travail pour les éducateurs et les apprenants à tous les niveaux, en particulier au bénéfice des personnes défavorisées. Il s'agit aussi, à cet égard, de soutenir des synergies entre activités d'éducation, de recherche et d'innovation, la numérisation de contenus d'apprentissage de qualité et la promotion de l'utilisation des TIC comme moteurs de changement systémique pour renforcer la qualité et la pertinence de l'éducation, de la formation et des politiques en faveur de la jeunesse, à tous les niveaux. </a:t>
            </a:r>
            <a:endParaRPr lang="fr-FR" sz="2000" kern="150" dirty="0" smtClean="0">
              <a:effectLst/>
              <a:latin typeface="Times New Roman"/>
              <a:ea typeface="SimSun"/>
              <a:cs typeface="Wingdings"/>
            </a:endParaRPr>
          </a:p>
          <a:p>
            <a:pPr marL="457200" algn="just">
              <a:spcAft>
                <a:spcPts val="0"/>
              </a:spcAft>
            </a:pPr>
            <a:r>
              <a:rPr lang="fr-FR" sz="1200" kern="150" dirty="0" smtClean="0">
                <a:effectLst/>
                <a:latin typeface="Tahoma"/>
                <a:ea typeface="SimSun"/>
                <a:cs typeface="Times New Roman"/>
              </a:rPr>
              <a:t> </a:t>
            </a:r>
            <a:endParaRPr lang="fr-FR" sz="2000" kern="150" dirty="0" smtClean="0">
              <a:effectLst/>
              <a:latin typeface="Times New Roman"/>
              <a:ea typeface="SimSun"/>
            </a:endParaRPr>
          </a:p>
          <a:p>
            <a:pPr marL="342900" lvl="0" indent="-342900" algn="just">
              <a:spcAft>
                <a:spcPts val="0"/>
              </a:spcAft>
              <a:buSzPts val="900"/>
              <a:buFont typeface="Wingdings"/>
              <a:buChar char=""/>
            </a:pPr>
            <a:r>
              <a:rPr lang="fr-FR" sz="1200" kern="150" dirty="0" smtClean="0">
                <a:effectLst/>
                <a:latin typeface="Tahoma"/>
                <a:ea typeface="SimSun"/>
                <a:cs typeface="Times New Roman"/>
              </a:rPr>
              <a:t>Éducateurs : la priorité sera accordée à des actions qui renforcent le recrutement, la sélection et l'initiation des candidats les meilleurs et les plus appropriés pour l'exercice de la profession d'enseignant ainsi qu'à des actions soutenant le perfectionnement professionnel continu des éducateurs (enseignants, professeurs, formateurs, </a:t>
            </a:r>
            <a:r>
              <a:rPr lang="fr-FR" sz="1200" i="0" kern="150" dirty="0" smtClean="0">
                <a:effectLst/>
                <a:latin typeface="Tahoma"/>
                <a:ea typeface="SimSun"/>
                <a:cs typeface="Times New Roman"/>
              </a:rPr>
              <a:t>mentors</a:t>
            </a:r>
            <a:r>
              <a:rPr lang="fr-FR" sz="1200" kern="150" dirty="0" smtClean="0">
                <a:effectLst/>
                <a:latin typeface="Tahoma"/>
                <a:ea typeface="SimSun"/>
                <a:cs typeface="Times New Roman"/>
              </a:rPr>
              <a:t>, etc.) et des animateurs de jeunes, surtout sur la façon de gérer la diversité croissante des apprenants, le décrochage scolaire, les apprenants issus de milieux défavorisés (y compris les </a:t>
            </a:r>
            <a:r>
              <a:rPr lang="fr-FR" sz="1200" kern="150" dirty="0" smtClean="0">
                <a:effectLst/>
                <a:latin typeface="Tahoma"/>
                <a:ea typeface="SimSun"/>
                <a:cs typeface="Wingdings"/>
              </a:rPr>
              <a:t>réfugiés, demandeurs d’asile et les migrants)</a:t>
            </a:r>
            <a:r>
              <a:rPr lang="fr-FR" sz="1200" kern="150" dirty="0" smtClean="0">
                <a:effectLst/>
                <a:latin typeface="Tahoma"/>
                <a:ea typeface="SimSun"/>
                <a:cs typeface="Times New Roman"/>
              </a:rPr>
              <a:t>, l'apprentissage en cours d'emploi, les compétences numériques et les pédagogies novatrices. Il s'agira aussi de mettre sur pied des partenariats efficaces entre fournisseurs et établissements d'enseignement ainsi que des programmes, modules et formations en ligne destinés à renforcer </a:t>
            </a:r>
            <a:r>
              <a:rPr lang="fr-FR" sz="1200" i="0" kern="150" dirty="0" smtClean="0">
                <a:effectLst/>
                <a:latin typeface="Tahoma"/>
                <a:ea typeface="SimSun"/>
                <a:cs typeface="Times New Roman"/>
              </a:rPr>
              <a:t>l'initiation</a:t>
            </a:r>
            <a:r>
              <a:rPr lang="fr-FR" sz="1200" kern="150" dirty="0" smtClean="0">
                <a:effectLst/>
                <a:latin typeface="Tahoma"/>
                <a:ea typeface="SimSun"/>
                <a:cs typeface="Times New Roman"/>
              </a:rPr>
              <a:t> des éducateurs, conformément à l'évaluation des modèles de certification. </a:t>
            </a:r>
            <a:endParaRPr lang="fr-FR" sz="2000" kern="150" dirty="0" smtClean="0">
              <a:effectLst/>
              <a:latin typeface="Times New Roman"/>
              <a:ea typeface="SimSun"/>
              <a:cs typeface="Wingdings"/>
            </a:endParaRPr>
          </a:p>
          <a:p>
            <a:pPr marL="457200" algn="just">
              <a:spcAft>
                <a:spcPts val="0"/>
              </a:spcAft>
            </a:pPr>
            <a:r>
              <a:rPr lang="fr-FR" sz="1200" kern="150" dirty="0" smtClean="0">
                <a:effectLst/>
                <a:latin typeface="Tahoma"/>
                <a:ea typeface="SimSun"/>
                <a:cs typeface="Times New Roman"/>
              </a:rPr>
              <a:t> </a:t>
            </a:r>
            <a:endParaRPr lang="fr-FR" sz="2000" kern="150" dirty="0" smtClean="0">
              <a:effectLst/>
              <a:latin typeface="Times New Roman"/>
              <a:ea typeface="SimSun"/>
            </a:endParaRPr>
          </a:p>
          <a:p>
            <a:pPr marL="342900" lvl="0" indent="-342900" algn="just">
              <a:spcAft>
                <a:spcPts val="0"/>
              </a:spcAft>
              <a:buSzPts val="900"/>
              <a:buFont typeface="Wingdings"/>
              <a:buChar char=""/>
            </a:pPr>
            <a:r>
              <a:rPr lang="fr-FR" sz="1200" kern="150" dirty="0" smtClean="0">
                <a:effectLst/>
                <a:latin typeface="Tahoma"/>
                <a:ea typeface="SimSun"/>
                <a:cs typeface="Times New Roman"/>
              </a:rPr>
              <a:t>Transparence et reconnaissance des aptitudes et des qualifications pour faciliter l'apprentissage, l'employabilité et la mobilité des travailleurs : la priorité sera donnée à des actions visant à promouvoir la perméabilité entre les domaines de l'éducation, de la formation et des politiques pour la jeunesse ainsi que la simplification et la rationalisation des outils de transparence, de validation et de reconnaissance des acquis d'apprentissage. Cette priorité inclut la promotion de solutions innovantes pour la reconnaissance et la validation des compétences acquises par le biais de l'apprentissage informel, non formel, numérique et ouvert. </a:t>
            </a:r>
            <a:endParaRPr lang="fr-FR" sz="2000" kern="150" dirty="0" smtClean="0">
              <a:effectLst/>
              <a:latin typeface="Times New Roman"/>
              <a:ea typeface="SimSun"/>
              <a:cs typeface="Wingdings"/>
            </a:endParaRPr>
          </a:p>
          <a:p>
            <a:pPr marL="457200" algn="just">
              <a:spcAft>
                <a:spcPts val="0"/>
              </a:spcAft>
            </a:pPr>
            <a:r>
              <a:rPr lang="fr-FR" sz="1200" kern="150" dirty="0" smtClean="0">
                <a:effectLst/>
                <a:latin typeface="Tahoma"/>
                <a:ea typeface="SimSun"/>
                <a:cs typeface="Times New Roman"/>
              </a:rPr>
              <a:t> </a:t>
            </a:r>
            <a:endParaRPr lang="fr-FR" sz="2000" kern="150" dirty="0" smtClean="0">
              <a:effectLst/>
              <a:latin typeface="Times New Roman"/>
              <a:ea typeface="SimSun"/>
            </a:endParaRPr>
          </a:p>
          <a:p>
            <a:pPr marL="342900" lvl="0" indent="-342900" algn="just">
              <a:spcAft>
                <a:spcPts val="0"/>
              </a:spcAft>
              <a:buSzPts val="900"/>
              <a:buFont typeface="Wingdings"/>
              <a:buChar char=""/>
            </a:pPr>
            <a:r>
              <a:rPr lang="fr-FR" sz="1200" kern="150" dirty="0" smtClean="0">
                <a:effectLst/>
                <a:latin typeface="Tahoma"/>
                <a:ea typeface="SimSun"/>
                <a:cs typeface="Times New Roman"/>
              </a:rPr>
              <a:t>Investissement durable, performance et efficacité de l'enseignement et de la formation : la priorité sera accordée à des actions soutenant la mise en œuvre effective du Plan d'investissement pour l'Europe, y compris via des modèles de financement attractifs pour des acteurs et capitaux privés, ainsi qu'à des actions soutenant les politiques d'éducation, de formation et de jeunesse et la conception de réformes éprouvées qui assurent la qualité de l'enseignement et de la formation (formels et non formels) plus efficacement, notamment via l'apprentissage en milieu professionnel. La priorité ira aussi à des actions soutenant l'élaboration de moyens novateurs d'assurer un investissement durable dans toutes les formes d'apprentissage, y compris des financements axés sur le rendement et le partage des coûts. </a:t>
            </a:r>
            <a:endParaRPr lang="fr-FR" sz="2000" kern="150" dirty="0" smtClean="0">
              <a:effectLst/>
              <a:latin typeface="Times New Roman"/>
              <a:ea typeface="SimSun"/>
              <a:cs typeface="Wingdings"/>
            </a:endParaRPr>
          </a:p>
          <a:p>
            <a:pPr eaLnBrk="1" hangingPunct="1">
              <a:spcBef>
                <a:spcPct val="0"/>
              </a:spcBef>
            </a:pPr>
            <a:endParaRPr lang="fr-FR" altLang="fr-FR" b="0" dirty="0" smtClean="0">
              <a:solidFill>
                <a:srgbClr val="FF0000"/>
              </a:solidFill>
              <a:latin typeface="Calibri "/>
            </a:endParaRPr>
          </a:p>
        </p:txBody>
      </p:sp>
    </p:spTree>
    <p:extLst>
      <p:ext uri="{BB962C8B-B14F-4D97-AF65-F5344CB8AC3E}">
        <p14:creationId xmlns:p14="http://schemas.microsoft.com/office/powerpoint/2010/main" xmlns="" val="53028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4</a:t>
            </a:fld>
            <a:endParaRPr lang="fr-FR" dirty="0"/>
          </a:p>
        </p:txBody>
      </p:sp>
    </p:spTree>
    <p:extLst>
      <p:ext uri="{BB962C8B-B14F-4D97-AF65-F5344CB8AC3E}">
        <p14:creationId xmlns:p14="http://schemas.microsoft.com/office/powerpoint/2010/main" xmlns="" val="17450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fr-FR" sz="1200" b="1" kern="1200" dirty="0" smtClean="0">
                <a:solidFill>
                  <a:schemeClr val="tx1"/>
                </a:solidFill>
                <a:effectLst/>
                <a:latin typeface="+mn-lt"/>
                <a:ea typeface="+mn-ea"/>
                <a:cs typeface="+mn-cs"/>
              </a:rPr>
              <a:t>Priorités 2016 du</a:t>
            </a:r>
            <a:r>
              <a:rPr lang="fr-FR" sz="1200" b="1" kern="1200" baseline="0" dirty="0" smtClean="0">
                <a:solidFill>
                  <a:schemeClr val="tx1"/>
                </a:solidFill>
                <a:effectLst/>
                <a:latin typeface="+mn-lt"/>
                <a:ea typeface="+mn-ea"/>
                <a:cs typeface="+mn-cs"/>
              </a:rPr>
              <a:t> secteur de</a:t>
            </a:r>
            <a:r>
              <a:rPr lang="fr-FR" sz="1200" b="1" kern="1200" dirty="0" smtClean="0">
                <a:solidFill>
                  <a:schemeClr val="tx1"/>
                </a:solidFill>
                <a:effectLst/>
                <a:latin typeface="+mn-lt"/>
                <a:ea typeface="+mn-ea"/>
                <a:cs typeface="+mn-cs"/>
              </a:rPr>
              <a:t> l’enseignement scolaire (p.</a:t>
            </a:r>
            <a:r>
              <a:rPr lang="fr-FR" sz="1200" b="1" kern="1200" baseline="0" dirty="0" smtClean="0">
                <a:solidFill>
                  <a:schemeClr val="tx1"/>
                </a:solidFill>
                <a:effectLst/>
                <a:latin typeface="+mn-lt"/>
                <a:ea typeface="+mn-ea"/>
                <a:cs typeface="+mn-cs"/>
              </a:rPr>
              <a:t> 124 du Guide du Programme 2016):</a:t>
            </a:r>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1 - Renforcer le profil des métiers de l’enseignement en attirant les meilleurs candidats à la profession et en aidant les enseignants et les dirigeants à dispenser un enseignement de haute qualité, à gérer les réalités complexes en classe et à adopter de nouvelles méthodes et de nouveaux outils. En particulier, soutenir les méthodes de recrutement et de sélection, améliorer la formation initiale et l'initiation des enseignants, aider les enseignants  à gérer des groupes d’apprenants diversifiés (tels que les réfugiés, les demandeurs d’asile et les migrants) et à adopter des pratiques collaboratives et innovantes dès le début de leur carrière, ainsi que renforcer les rôles de responsabilité dans l’éducation, notamment la répartition des responsabilités, afin de mettre en œuvre les changements et améliorations nécessaires au niveau institutionnel.</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2 - Remédier aux lacunes en matière d’acquisition des compétences de base en mathématiques, sciences et alphabétisme, grâce à des méthodes d’enseignement plus efficaces et innovantes, notamment par le biais de projets axés sur des apprentissages actifs centrés sur l'élève et sur la résolution de problèmes, qui utilisent des approches multidisciplinaires et interdisciplinaires, et par le biais d'activités qui favorisent l'esprit critique en abordant le contexte culturel et/ou environnemental de l'enseignement des sciences, en concevant du matériel didactique innovant pour améliorer le goût de tous les élèves pour la lecture et en abordant la problématique des classes multilingues via des méthodes exploitant des compétences linguistiques diverses parallèlement à la langue principale d'enseignement.</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3 - Aider les écoles à lutter contre le décrochage scolaire et les problèmes rencontrés par les élèves défavorisés, ainsi qu’à atteindre tous les élèves, où qu'ils se situent dans le spectre académique, notamment en soutenant des projets visant à améliorer la collaboration au niveau interne et avec les parents et autres parties intéressées, des projets destinés à améliorer la transition entre différents stades du parcours éducatif, des projets soutenant la mise en réseau d'écoles qui encouragent des approches collaboratives et holistiques de l’enseignement, des projets entendant concevoir des méthodes et créer des conditions propices à un enseignement et un apprentissage personnalisés afin d'aider chaque élève, et des projets visant à concevoir des systèmes de contrôle et d'évaluation appropriés à ces approches. </a:t>
            </a:r>
          </a:p>
          <a:p>
            <a:r>
              <a:rPr lang="fr-FR" sz="1200" kern="1200" dirty="0" smtClean="0">
                <a:solidFill>
                  <a:schemeClr val="tx1"/>
                </a:solidFill>
                <a:effectLst/>
                <a:latin typeface="+mn-lt"/>
                <a:ea typeface="+mn-ea"/>
                <a:cs typeface="+mn-cs"/>
              </a:rPr>
              <a:t> </a:t>
            </a:r>
          </a:p>
          <a:p>
            <a:pPr lvl="0"/>
            <a:r>
              <a:rPr lang="fr-FR" sz="1200" kern="1200" dirty="0" smtClean="0">
                <a:solidFill>
                  <a:schemeClr val="tx1"/>
                </a:solidFill>
                <a:effectLst/>
                <a:latin typeface="+mn-lt"/>
                <a:ea typeface="+mn-ea"/>
                <a:cs typeface="+mn-cs"/>
              </a:rPr>
              <a:t>4 - Améliorer la qualité de l’éducation et de l’accueil des jeunes enfants, afin d’améliorer la qualité des services en vue d’assurer de meilleurs acquis d’apprentissage et de garantir à tous un bon départ dans l’éducation, notamment grâce à des projets visant à élaborer un cadre pédagogique holistique et adapté à l’âge des élèves, y compris à professionnaliser les éducateurs en charge de l’éducation et de l’accueil des jeunes enfants et à garantir que les bénéfices de l’éducation des jeunes enfants se retrouvent aux autres niveaux de l’éducation scolaire, ainsi que grâce à des projets introduisant de nouveaux modèles de mise en œuvre, de gouvernance et de financement pour l’éducation et l’accueil des jeunes enfants.</a:t>
            </a:r>
          </a:p>
          <a:p>
            <a:pPr eaLnBrk="1" hangingPunct="1">
              <a:spcBef>
                <a:spcPct val="0"/>
              </a:spcBef>
            </a:pPr>
            <a:endParaRPr lang="fr-FR" altLang="fr-FR" b="0" dirty="0" smtClean="0">
              <a:solidFill>
                <a:srgbClr val="FF0000"/>
              </a:solidFill>
              <a:latin typeface="Calibri "/>
            </a:endParaRPr>
          </a:p>
        </p:txBody>
      </p:sp>
    </p:spTree>
    <p:extLst>
      <p:ext uri="{BB962C8B-B14F-4D97-AF65-F5344CB8AC3E}">
        <p14:creationId xmlns:p14="http://schemas.microsoft.com/office/powerpoint/2010/main" xmlns="" val="530284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t>Budget maximum : 150 000 euros par an</a:t>
            </a:r>
            <a:r>
              <a:rPr lang="fr-FR" baseline="0" dirty="0" smtClean="0"/>
              <a:t> (max 450 000 pour 3 ans). </a:t>
            </a:r>
          </a:p>
          <a:p>
            <a:endParaRPr lang="fr-FR" baseline="0" dirty="0" smtClean="0"/>
          </a:p>
          <a:p>
            <a:r>
              <a:rPr lang="fr-FR" baseline="0" dirty="0" smtClean="0"/>
              <a:t>Détail sur les dépenses éligibles : diapo 49</a:t>
            </a:r>
            <a:endParaRPr lang="fr-FR"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t>Budget maximum : 150 000 euros par an</a:t>
            </a:r>
            <a:r>
              <a:rPr lang="fr-FR" baseline="0" dirty="0" smtClean="0"/>
              <a:t> (max 450 000 pour 3 ans). </a:t>
            </a:r>
          </a:p>
          <a:p>
            <a:r>
              <a:rPr lang="fr-FR" baseline="0" dirty="0" smtClean="0"/>
              <a:t>Le coordinateur = responsable financier unique </a:t>
            </a:r>
          </a:p>
          <a:p>
            <a:r>
              <a:rPr lang="fr-FR" baseline="0" dirty="0" smtClean="0"/>
              <a:t>Pays partenaires possibles mais justifier l’importation d’expertise</a:t>
            </a:r>
          </a:p>
          <a:p>
            <a:endParaRPr lang="fr-FR" baseline="0" dirty="0" smtClean="0"/>
          </a:p>
          <a:p>
            <a:endParaRPr lang="fr-FR"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Recommandation du BOEN : modérer le</a:t>
            </a:r>
            <a:r>
              <a:rPr lang="fr-FR" baseline="0" dirty="0" smtClean="0"/>
              <a:t> budget demandé (</a:t>
            </a:r>
            <a:r>
              <a:rPr lang="fr-FR" sz="1200" kern="1200" dirty="0" smtClean="0">
                <a:solidFill>
                  <a:schemeClr val="tx1"/>
                </a:solidFill>
                <a:effectLst/>
                <a:latin typeface="+mn-lt"/>
                <a:ea typeface="+mn-ea"/>
                <a:cs typeface="+mn-cs"/>
              </a:rPr>
              <a:t>budgets plus modestes généralement de 50 000 à 120 000 euros selon le nombre de partenaires)</a:t>
            </a:r>
          </a:p>
          <a:p>
            <a:endParaRPr lang="fr-FR"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Recommandation du BOEN: modérer le</a:t>
            </a:r>
            <a:r>
              <a:rPr lang="fr-FR" baseline="0" dirty="0" smtClean="0"/>
              <a:t> budget demandé (</a:t>
            </a:r>
            <a:r>
              <a:rPr lang="fr-FR" sz="1200" kern="1200" dirty="0" smtClean="0">
                <a:solidFill>
                  <a:schemeClr val="tx1"/>
                </a:solidFill>
                <a:effectLst/>
                <a:latin typeface="+mn-lt"/>
                <a:ea typeface="+mn-ea"/>
                <a:cs typeface="+mn-cs"/>
              </a:rPr>
              <a:t>budgets plus modestes, généralement de 50 000 à 120 000 euros selon le nombre de partenaires)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u="sng" kern="1200" dirty="0" smtClean="0">
                <a:solidFill>
                  <a:schemeClr val="tx1"/>
                </a:solidFill>
                <a:effectLst/>
                <a:latin typeface="+mn-lt"/>
                <a:ea typeface="+mn-ea"/>
                <a:cs typeface="+mn-cs"/>
              </a:rPr>
              <a:t>Projet bilatéral</a:t>
            </a:r>
            <a:r>
              <a:rPr lang="fr-FR" sz="1200" kern="1200" baseline="0" dirty="0" smtClean="0">
                <a:solidFill>
                  <a:schemeClr val="tx1"/>
                </a:solidFill>
                <a:effectLst/>
                <a:latin typeface="+mn-lt"/>
                <a:ea typeface="+mn-ea"/>
                <a:cs typeface="+mn-cs"/>
              </a:rPr>
              <a:t> = projet entre deux établissements scolaires de deux pays différents </a:t>
            </a:r>
            <a:endParaRPr lang="fr-FR" sz="1200" kern="1200" dirty="0" smtClean="0">
              <a:solidFill>
                <a:schemeClr val="tx1"/>
              </a:solidFill>
              <a:effectLst/>
              <a:latin typeface="+mn-lt"/>
              <a:ea typeface="+mn-ea"/>
              <a:cs typeface="+mn-cs"/>
            </a:endParaRPr>
          </a:p>
          <a:p>
            <a:endParaRPr lang="fr-FR"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r>
              <a:rPr lang="fr-FR" dirty="0" smtClean="0"/>
              <a:t>Pour</a:t>
            </a:r>
            <a:r>
              <a:rPr lang="fr-FR" baseline="0" dirty="0" smtClean="0"/>
              <a:t> les projets « REGIO » : </a:t>
            </a:r>
            <a:r>
              <a:rPr lang="fr-FR" b="1" i="0" baseline="0" dirty="0" smtClean="0"/>
              <a:t>au minimum deux collectivités partenaires </a:t>
            </a:r>
            <a:r>
              <a:rPr lang="fr-FR" baseline="0" dirty="0" smtClean="0"/>
              <a:t>mais la présence d’établissements scolaires et/ou d’associations d’éducation non-formelle dans le partenariat est fortement recommandée pour assurer la pertinence du projet dans le secteur scolaire. </a:t>
            </a:r>
          </a:p>
          <a:p>
            <a:endParaRPr lang="fr-FR"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extLst>
      <p:ext uri="{BB962C8B-B14F-4D97-AF65-F5344CB8AC3E}">
        <p14:creationId xmlns:p14="http://schemas.microsoft.com/office/powerpoint/2010/main" xmlns="" val="2759325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extLst>
      <p:ext uri="{BB962C8B-B14F-4D97-AF65-F5344CB8AC3E}">
        <p14:creationId xmlns:p14="http://schemas.microsoft.com/office/powerpoint/2010/main" xmlns="" val="27593259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TextEdit="1"/>
          </p:cNvSpPr>
          <p:nvPr>
            <p:ph type="sldImg"/>
          </p:nvPr>
        </p:nvSpPr>
        <p:spPr>
          <a:ln/>
        </p:spPr>
      </p:sp>
      <p:sp>
        <p:nvSpPr>
          <p:cNvPr id="41987"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fr-FR" altLang="fr-FR" dirty="0" smtClean="0"/>
              <a:t>Activités</a:t>
            </a:r>
            <a:r>
              <a:rPr lang="fr-FR" altLang="fr-FR" baseline="0" dirty="0" smtClean="0"/>
              <a:t> éligibles détaillées p.129 du Guide du Programme </a:t>
            </a:r>
            <a:endParaRPr lang="fr-FR" altLang="fr-FR"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589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smtClean="0">
              <a:solidFill>
                <a:srgbClr val="FF0000"/>
              </a:solidFill>
              <a:latin typeface="Calibri "/>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200" b="1" i="0" u="none" strike="noStrike" kern="1200" cap="none" spc="0" normalizeH="0" baseline="0" noProof="0" dirty="0" smtClean="0">
                <a:ln>
                  <a:noFill/>
                </a:ln>
                <a:solidFill>
                  <a:prstClr val="black"/>
                </a:solidFill>
                <a:effectLst/>
                <a:uLnTx/>
                <a:uFillTx/>
                <a:latin typeface="+mn-lt"/>
                <a:ea typeface="+mn-ea"/>
                <a:cs typeface="+mn-cs"/>
              </a:rPr>
              <a:t>1. </a:t>
            </a: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STRATEGIE UE 2020: http://ec.europa.eu/europe2020  </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Suite de la Stratégie de Lisbonne… </a:t>
            </a:r>
          </a:p>
          <a:p>
            <a:pPr marL="285750" marR="0" lvl="0" indent="-28575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UE 2020: une croissance ‘</a:t>
            </a:r>
            <a:r>
              <a:rPr kumimoji="0" lang="fr-FR" sz="1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intelligente</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verte </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et </a:t>
            </a:r>
            <a:r>
              <a:rPr kumimoji="0" lang="fr-FR" sz="1000" b="0" i="0" u="sng"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sociale</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texte clair, stratégique</a:t>
            </a:r>
          </a:p>
          <a:p>
            <a:pPr marL="800100" marR="0" lvl="1" indent="-34290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Ciblé: 5 objectifs (</a:t>
            </a: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Emploi pour 75 % de la population âgée de 20 à 64 ans</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R&amp;D; Climat; </a:t>
            </a: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Education</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Exclusion sociale</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et 8 ‘critères de référence’ (</a:t>
            </a:r>
            <a:r>
              <a:rPr kumimoji="0" lang="fr-FR" sz="10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benchmarks</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800100" marR="0" lvl="1" indent="-34290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Education: décrochage &lt; 10% (en 2010: UE 14,1%; FR 12,8%) / 30-34 ans diplômés ES ≥ 40% (2010: UE 33,6; FR 43,5)</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fr-FR" alt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 </a:t>
            </a: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CADRE STRATÉGIQUE « EDUCATION ET FORMATION 2020 » (VOIR </a:t>
            </a:r>
            <a:r>
              <a:rPr kumimoji="0" lang="fr-FR" sz="1000" b="1"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midterm</a:t>
            </a: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 objectifs:  </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faire en sorte que l'éducation et la formation tout au long de la vie et la mobilité deviennent une réalité</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Améliorer la qualité et l'efficacité de l'éducation et de la formation</a:t>
            </a:r>
          </a:p>
          <a:p>
            <a:pPr marL="800100" marR="0" lvl="1" indent="-34290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Favoriser l'équité, la cohésion sociale et la citoyenneté active</a:t>
            </a:r>
          </a:p>
          <a:p>
            <a:pPr marL="800100" marR="0" lvl="1" indent="-342900" algn="l" defTabSz="914400" rtl="0" eaLnBrk="1" fontAlgn="auto" latinLnBrk="0" hangingPunct="1">
              <a:lnSpc>
                <a:spcPct val="100000"/>
              </a:lnSpc>
              <a:spcBef>
                <a:spcPts val="0"/>
              </a:spcBef>
              <a:spcAft>
                <a:spcPts val="1200"/>
              </a:spcAft>
              <a:buClrTx/>
              <a:buSzTx/>
              <a:buFont typeface="Wingdings" pitchFamily="2" charset="2"/>
              <a:buChar char="Ø"/>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Encourager la créativité et l'innovation, y compris l'esprit d’entreprendre</a:t>
            </a:r>
          </a:p>
          <a:p>
            <a:pPr marL="342900" marR="0" lvl="0" indent="-342900" algn="l" defTabSz="914400" rtl="0" eaLnBrk="1" fontAlgn="auto" latinLnBrk="0" hangingPunct="1">
              <a:lnSpc>
                <a:spcPct val="100000"/>
              </a:lnSpc>
              <a:spcBef>
                <a:spcPts val="0"/>
              </a:spcBef>
              <a:spcAft>
                <a:spcPts val="1200"/>
              </a:spcAft>
              <a:buClrTx/>
              <a:buSzTx/>
              <a:buFont typeface="Arial" pitchFamily="34" charset="0"/>
              <a:buChar char="•"/>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7 benchmarks (dont 2 repris dans UE 2020)</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Au moins 95% des enfants ayant entre quatre ans et l'âge de la scolarité obligatoire devraient fréquenter l'enseignement préscolaire en 2020;</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La proportion de personnes ayant une maîtrise insuffisante de la lecture, des mathématiques et des sciences devrait être inférieure à 15 %;</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Le taux d’abandon scolaire précoce ne devrait pas dépasser 10 %;</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r>
              <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Au moins 40 % des personnes ayant entre 30 et 34 ans devraient posséder un diplôme de l’enseignement supérieur;</a:t>
            </a:r>
          </a:p>
          <a:p>
            <a:pPr marL="228600" marR="0" lvl="0" indent="-228600" algn="l" defTabSz="914400" rtl="0" eaLnBrk="1" fontAlgn="auto" latinLnBrk="0" hangingPunct="1">
              <a:lnSpc>
                <a:spcPct val="100000"/>
              </a:lnSpc>
              <a:spcBef>
                <a:spcPct val="0"/>
              </a:spcBef>
              <a:spcAft>
                <a:spcPts val="0"/>
              </a:spcAft>
              <a:buClrTx/>
              <a:buSzTx/>
              <a:buFont typeface="+mj-lt"/>
              <a:buAutoNum type="arabicPeriod"/>
              <a:tabLst/>
              <a:defRPr/>
            </a:pPr>
            <a:endPar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mj-lt"/>
              <a:buNone/>
              <a:tabLst/>
              <a:defRPr/>
            </a:pP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3. </a:t>
            </a:r>
            <a:r>
              <a:rPr kumimoji="0" lang="fr-FR" alt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REPENSER L’EDUCATION </a:t>
            </a:r>
          </a:p>
          <a:p>
            <a:pPr marL="0" marR="0" lvl="0" indent="0" algn="l" defTabSz="914400" rtl="0" eaLnBrk="1" fontAlgn="auto" latinLnBrk="0" hangingPunct="1">
              <a:lnSpc>
                <a:spcPct val="100000"/>
              </a:lnSpc>
              <a:spcBef>
                <a:spcPct val="0"/>
              </a:spcBef>
              <a:spcAft>
                <a:spcPts val="0"/>
              </a:spcAft>
              <a:buClrTx/>
              <a:buSzTx/>
              <a:buFont typeface="+mj-lt"/>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recentrage sensible sur le développement des compétences transversales et fondamentales est nécessaire à tous les niveaux, notamment pour les compétences entrepreneuriales et informatiques.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Un nouvel objectif de référence est établi pour l'apprentissage des langues étrangères: d'ici 2020, au moins 50 % des jeunes âgés de 15 ans devront connaître une première langue étrangère (contre 42 % aujourd'hui) et au moins 75 % devront étudier une deuxième langue étrangère (contre 61 % aujourd’hui).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Il convient d'investir pour mettre en place des systèmes d'enseignement et de formation professionnels de niveau mondial et développer l'apprentissage en milieu professionnel.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Les États membres doivent améliorer la reconnaissance des certifications et des compétences, y compris celles acquises en dehors des systèmes d'éducation et de formation formels.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La technologie, et l'internet en particulier, doit être pleinement exploitée. Les écoles, les universités et les établissements de formation professionnelle doivent améliorer l'accès à l'éducation au moyen de ressources éducatives libres.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Ces réformes doivent être appuyées par des enseignants bien formés, motivés et animés d'un esprit d'entreprise.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Les financements doivent être ciblés pour maximiser les rendements des investissements. Il convient d'engager le débat au niveau national et au niveau de l'Union sur le financement de l'éducation, notamment de la formation professionnelle et de l'enseignement supérieur.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alt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Les partenariats sont essentiels. Des fonds publics et privés sont nécessaires pour stimuler l'innovation et favoriser des échanges féconds entre l'université et les entreprises</a:t>
            </a:r>
          </a:p>
          <a:p>
            <a:pPr marL="0" marR="0" lvl="0" indent="0" algn="l" defTabSz="914400" rtl="0" eaLnBrk="1" fontAlgn="auto" latinLnBrk="0" hangingPunct="1">
              <a:lnSpc>
                <a:spcPct val="100000"/>
              </a:lnSpc>
              <a:spcBef>
                <a:spcPct val="0"/>
              </a:spcBef>
              <a:spcAft>
                <a:spcPts val="0"/>
              </a:spcAft>
              <a:buClrTx/>
              <a:buSzTx/>
              <a:buFont typeface="+mj-lt"/>
              <a:buNone/>
              <a:tabLst/>
              <a:defRPr/>
            </a:pPr>
            <a:endPar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0"/>
              </a:spcBef>
              <a:spcAft>
                <a:spcPts val="0"/>
              </a:spcAft>
              <a:buClrTx/>
              <a:buSzTx/>
              <a:buFont typeface="+mj-lt"/>
              <a:buNone/>
              <a:tabLst/>
              <a:defRPr/>
            </a:pPr>
            <a:r>
              <a:rPr kumimoji="0" lang="fr-FR"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4. Agenda européen pour l’éducation et la formation des adultes (2011)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prstClr val="black"/>
                </a:solidFill>
                <a:effectLst/>
                <a:uLnTx/>
                <a:uFillTx/>
                <a:latin typeface="+mn-lt"/>
                <a:ea typeface="+mn-ea"/>
                <a:cs typeface="+mn-cs"/>
              </a:rPr>
              <a:t>UE2020 </a:t>
            </a:r>
            <a:r>
              <a:rPr kumimoji="0" lang="fr-FR" sz="1000" b="0" i="0" u="none" strike="noStrike" kern="1200" cap="none" spc="0" normalizeH="0" baseline="0" noProof="0" dirty="0" smtClean="0">
                <a:ln>
                  <a:noFill/>
                </a:ln>
                <a:solidFill>
                  <a:prstClr val="black"/>
                </a:solidFill>
                <a:effectLst/>
                <a:uLnTx/>
                <a:uFillTx/>
                <a:latin typeface="+mn-lt"/>
                <a:ea typeface="+mn-ea"/>
                <a:cs typeface="+mn-cs"/>
              </a:rPr>
              <a:t>15 % objectif de participation moyenne des adultes âgés de 25 à 64 ans à EFTLV d'ici 2020. En 2010, participation moyenne =  9,1 %.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smtClean="0">
                <a:ln>
                  <a:noFill/>
                </a:ln>
                <a:solidFill>
                  <a:prstClr val="black"/>
                </a:solidFill>
                <a:effectLst/>
                <a:uLnTx/>
                <a:uFillTx/>
                <a:latin typeface="+mn-lt"/>
                <a:ea typeface="+mn-ea"/>
                <a:cs typeface="+mn-cs"/>
              </a:rPr>
              <a:t>Agenda</a:t>
            </a:r>
            <a:r>
              <a:rPr kumimoji="0" lang="fr-FR" sz="1000" b="0" i="0" u="none" strike="noStrike" kern="1200" cap="none" spc="0" normalizeH="0" baseline="0" noProof="0" dirty="0" smtClean="0">
                <a:ln>
                  <a:noFill/>
                </a:ln>
                <a:solidFill>
                  <a:prstClr val="black"/>
                </a:solidFill>
                <a:effectLst/>
                <a:uLnTx/>
                <a:uFillTx/>
                <a:latin typeface="+mn-lt"/>
                <a:ea typeface="+mn-ea"/>
                <a:cs typeface="+mn-cs"/>
              </a:rPr>
              <a:t> = Résolution Conseil novembre 2011 =&gt; </a:t>
            </a:r>
            <a:r>
              <a:rPr kumimoji="0" lang="fr-FR" sz="1000" b="1" i="0" u="none" strike="noStrike" kern="1200" cap="none" spc="0" normalizeH="0" baseline="0" noProof="0" dirty="0" smtClean="0">
                <a:ln>
                  <a:noFill/>
                </a:ln>
                <a:solidFill>
                  <a:srgbClr val="FF0000"/>
                </a:solidFill>
                <a:effectLst/>
                <a:uLnTx/>
                <a:uFillTx/>
                <a:latin typeface="+mn-lt"/>
                <a:ea typeface="+mn-ea"/>
                <a:cs typeface="Arial" pitchFamily="34" charset="0"/>
              </a:rPr>
              <a:t>5 Défis pour le secteur de l’éducation des adultes </a:t>
            </a: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Données statistiques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Financement efficace et performant</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Assurance qualité &amp; qualifications des formateurs d’adultes</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Offres de formation adaptées aux publics adultes &amp; orientation</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Compétences de base</a:t>
            </a:r>
          </a:p>
          <a:p>
            <a:pPr marL="457200" marR="0" lvl="1" indent="0" algn="l" defTabSz="914400" rtl="0" eaLnBrk="1" fontAlgn="auto" latinLnBrk="0" hangingPunct="1">
              <a:lnSpc>
                <a:spcPct val="100000"/>
              </a:lnSpc>
              <a:spcBef>
                <a:spcPts val="0"/>
              </a:spcBef>
              <a:spcAft>
                <a:spcPts val="0"/>
              </a:spcAft>
              <a:buClrTx/>
              <a:buSzTx/>
              <a:buFontTx/>
              <a:buChar char="-"/>
              <a:tabLst/>
              <a:defRPr/>
            </a:pPr>
            <a:r>
              <a:rPr kumimoji="0" lang="fr-FR" sz="1000" b="0" i="0" u="none" strike="noStrike" kern="1200" cap="none" spc="0" normalizeH="0" baseline="0" noProof="0" dirty="0" smtClean="0">
                <a:ln>
                  <a:noFill/>
                </a:ln>
                <a:solidFill>
                  <a:prstClr val="black"/>
                </a:solidFill>
                <a:effectLst/>
                <a:uLnTx/>
                <a:uFillTx/>
                <a:latin typeface="+mn-lt"/>
                <a:ea typeface="+mn-ea"/>
                <a:cs typeface="Arial" pitchFamily="34" charset="0"/>
              </a:rPr>
              <a:t>Validation de l’apprentissage non formel et informel</a:t>
            </a:r>
            <a:endParaRPr kumimoji="0" lang="fr-FR" sz="10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 typeface="+mj-lt"/>
              <a:buNone/>
              <a:tabLst/>
              <a:defRPr/>
            </a:pPr>
            <a:endParaRPr kumimoji="0" lang="fr-FR"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 typeface="Arial" pitchFamily="34" charset="0"/>
              <a:buNone/>
              <a:tabLst/>
              <a:defRPr/>
            </a:pPr>
            <a:r>
              <a:rPr kumimoji="0" lang="fr-FR" altLang="fr-FR" sz="1200" b="1" i="0" u="none" strike="noStrike" kern="1200" cap="none" spc="0" normalizeH="0" baseline="0" noProof="0" dirty="0" smtClean="0">
                <a:ln>
                  <a:noFill/>
                </a:ln>
                <a:solidFill>
                  <a:prstClr val="black"/>
                </a:solidFill>
                <a:effectLst/>
                <a:uLnTx/>
                <a:uFillTx/>
                <a:latin typeface="+mn-lt"/>
                <a:ea typeface="+mn-ea"/>
                <a:cs typeface="+mn-cs"/>
              </a:rPr>
              <a:t>5. Chaque Direction Générale à la CE développe des instruments financiers au service de la réalisation des objectifs:</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Erasmus +: pour l’éducation, la formation et la jeunesse</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Fonds structurels: ex le FSE</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Horizon 2020: la recherche</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kumimoji="0" lang="fr-FR" altLang="fr-FR" sz="1200" b="0" i="0" u="none" strike="noStrike" kern="1200" cap="none" spc="0" normalizeH="0" baseline="0" noProof="0" dirty="0" smtClean="0">
                <a:ln>
                  <a:noFill/>
                </a:ln>
                <a:solidFill>
                  <a:prstClr val="black"/>
                </a:solidFill>
                <a:effectLst/>
                <a:uLnTx/>
                <a:uFillTx/>
                <a:latin typeface="+mn-lt"/>
                <a:ea typeface="+mn-ea"/>
                <a:cs typeface="+mn-cs"/>
              </a:rPr>
              <a:t>Etc….</a:t>
            </a:r>
            <a:endParaRPr lang="fr-FR" altLang="fr-FR" sz="1000" b="0"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0" dirty="0" smtClean="0"/>
              <a:t>La subvention Erasmus+ est une contribution au projet.</a:t>
            </a:r>
            <a:r>
              <a:rPr lang="fr-FR" sz="1200" i="0" baseline="0" dirty="0" smtClean="0"/>
              <a:t> D’autres sources de financement sont à trouver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La demande de financement est à enregistrer sur la ligne budgétaire « coûts exceptionnels ». </a:t>
            </a:r>
            <a:endParaRPr lang="fr-FR" sz="1200" i="0" dirty="0" smtClean="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50</a:t>
            </a:fld>
            <a:endParaRPr lang="fr-FR" dirty="0"/>
          </a:p>
        </p:txBody>
      </p:sp>
    </p:spTree>
    <p:extLst>
      <p:ext uri="{BB962C8B-B14F-4D97-AF65-F5344CB8AC3E}">
        <p14:creationId xmlns:p14="http://schemas.microsoft.com/office/powerpoint/2010/main" xmlns="" val="237710349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09571"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smtClean="0">
              <a:solidFill>
                <a:srgbClr val="FF0000"/>
              </a:solidFill>
              <a:latin typeface="Calibri "/>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1741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dirty="0" smtClean="0"/>
          </a:p>
          <a:p>
            <a:pPr>
              <a:spcBef>
                <a:spcPct val="0"/>
              </a:spcBef>
            </a:pPr>
            <a:endParaRPr lang="fr-FR"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i="0" dirty="0" smtClean="0"/>
          </a:p>
        </p:txBody>
      </p:sp>
      <p:sp>
        <p:nvSpPr>
          <p:cNvPr id="4" name="Espace réservé du numéro de diapositive 3"/>
          <p:cNvSpPr>
            <a:spLocks noGrp="1"/>
          </p:cNvSpPr>
          <p:nvPr>
            <p:ph type="sldNum" sz="quarter" idx="10"/>
          </p:nvPr>
        </p:nvSpPr>
        <p:spPr/>
        <p:txBody>
          <a:bodyPr/>
          <a:lstStyle/>
          <a:p>
            <a:fld id="{A580B286-3FED-4024-AA61-5A89201937BD}" type="slidenum">
              <a:rPr lang="fr-FR" smtClean="0"/>
              <a:pPr/>
              <a:t>53</a:t>
            </a:fld>
            <a:endParaRPr lang="fr-FR" dirty="0"/>
          </a:p>
        </p:txBody>
      </p:sp>
    </p:spTree>
    <p:extLst>
      <p:ext uri="{BB962C8B-B14F-4D97-AF65-F5344CB8AC3E}">
        <p14:creationId xmlns:p14="http://schemas.microsoft.com/office/powerpoint/2010/main" xmlns="" val="23771034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000" baseline="0" dirty="0" smtClean="0">
                <a:latin typeface="+mn-lt"/>
              </a:rPr>
              <a:t>Versement de la 2</a:t>
            </a:r>
            <a:r>
              <a:rPr lang="fr-FR" sz="1000" baseline="30000" dirty="0" smtClean="0">
                <a:latin typeface="+mn-lt"/>
              </a:rPr>
              <a:t>nde</a:t>
            </a:r>
            <a:r>
              <a:rPr lang="fr-FR" sz="1000" baseline="0" dirty="0" smtClean="0">
                <a:latin typeface="+mn-lt"/>
              </a:rPr>
              <a:t> avance si 70% de la première avance sont consommés</a:t>
            </a:r>
          </a:p>
        </p:txBody>
      </p:sp>
      <p:sp>
        <p:nvSpPr>
          <p:cNvPr id="4" name="Espace réservé du numéro de diapositive 3"/>
          <p:cNvSpPr>
            <a:spLocks noGrp="1"/>
          </p:cNvSpPr>
          <p:nvPr>
            <p:ph type="sldNum" sz="quarter" idx="10"/>
          </p:nvPr>
        </p:nvSpPr>
        <p:spPr/>
        <p:txBody>
          <a:bodyPr/>
          <a:lstStyle/>
          <a:p>
            <a:fld id="{05A850D5-A38E-429B-9DA0-DF38BE2E71C7}" type="slidenum">
              <a:rPr lang="fr-FR" smtClean="0">
                <a:solidFill>
                  <a:prstClr val="black"/>
                </a:solidFill>
              </a:rPr>
              <a:pPr/>
              <a:t>54</a:t>
            </a:fld>
            <a:endParaRPr lang="fr-FR" dirty="0">
              <a:solidFill>
                <a:prstClr val="black"/>
              </a:solidFill>
            </a:endParaRPr>
          </a:p>
        </p:txBody>
      </p:sp>
    </p:spTree>
    <p:extLst>
      <p:ext uri="{BB962C8B-B14F-4D97-AF65-F5344CB8AC3E}">
        <p14:creationId xmlns:p14="http://schemas.microsoft.com/office/powerpoint/2010/main" xmlns="" val="407163689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Espace réservé de l'image des diapositives 1"/>
          <p:cNvSpPr>
            <a:spLocks noGrp="1" noRot="1" noChangeAspect="1" noTextEdit="1"/>
          </p:cNvSpPr>
          <p:nvPr>
            <p:ph type="sldImg"/>
          </p:nvPr>
        </p:nvSpPr>
        <p:spPr>
          <a:xfrm>
            <a:off x="917575" y="744538"/>
            <a:ext cx="4962525" cy="3722687"/>
          </a:xfrm>
          <a:ln/>
        </p:spPr>
      </p:sp>
      <p:sp>
        <p:nvSpPr>
          <p:cNvPr id="92163" name="Espace réservé des commentaires 2"/>
          <p:cNvSpPr>
            <a:spLocks noGrp="1"/>
          </p:cNvSpPr>
          <p:nvPr>
            <p:ph type="body" idx="1"/>
          </p:nvPr>
        </p:nvSpPr>
        <p:spPr>
          <a:noFill/>
        </p:spPr>
        <p:txBody>
          <a:bodyPr/>
          <a:lstStyle/>
          <a:p>
            <a:pPr>
              <a:spcBef>
                <a:spcPct val="0"/>
              </a:spcBef>
            </a:pPr>
            <a:r>
              <a:rPr lang="fr-FR" dirty="0" smtClean="0"/>
              <a:t>L’enregistrement de la</a:t>
            </a:r>
            <a:r>
              <a:rPr lang="fr-FR" baseline="0" dirty="0" smtClean="0"/>
              <a:t> structure est </a:t>
            </a:r>
            <a:r>
              <a:rPr lang="fr-FR" dirty="0" smtClean="0"/>
              <a:t>obligatoire avant tout dépôt de candidature (création d’un code PIC) </a:t>
            </a:r>
          </a:p>
          <a:p>
            <a:pPr>
              <a:spcBef>
                <a:spcPct val="0"/>
              </a:spcBef>
            </a:pPr>
            <a:endParaRPr lang="fr-FR" dirty="0" smtClean="0"/>
          </a:p>
          <a:p>
            <a:pPr>
              <a:spcBef>
                <a:spcPct val="0"/>
              </a:spcBef>
            </a:pPr>
            <a:r>
              <a:rPr lang="fr-FR" dirty="0" smtClean="0"/>
              <a:t>Plus d’information sur Penelope + : http://www.erasmusplus.fr/penelope/candidature.php</a:t>
            </a:r>
          </a:p>
          <a:p>
            <a:pPr>
              <a:spcBef>
                <a:spcPct val="0"/>
              </a:spcBef>
            </a:pPr>
            <a:endParaRPr lang="fr-FR" dirty="0" smtClean="0"/>
          </a:p>
          <a:p>
            <a:endParaRPr lang="fr-FR" altLang="fr-FR" dirty="0" smtClean="0"/>
          </a:p>
        </p:txBody>
      </p:sp>
      <p:sp>
        <p:nvSpPr>
          <p:cNvPr id="92164" name="Espace réservé du numéro de diapositive 3"/>
          <p:cNvSpPr>
            <a:spLocks noGrp="1"/>
          </p:cNvSpPr>
          <p:nvPr>
            <p:ph type="sldNum" sz="quarter" idx="5"/>
          </p:nvPr>
        </p:nvSpPr>
        <p:spPr/>
        <p:txBody>
          <a:bodyPr/>
          <a:lstStyle>
            <a:lvl1pPr algn="ctr" eaLnBrk="0" hangingPunct="0">
              <a:defRPr sz="2400">
                <a:solidFill>
                  <a:schemeClr val="tx1"/>
                </a:solidFill>
                <a:latin typeface="Times" pitchFamily="18" charset="0"/>
              </a:defRPr>
            </a:lvl1pPr>
            <a:lvl2pPr marL="742950" indent="-285750" algn="ctr" eaLnBrk="0" hangingPunct="0">
              <a:defRPr sz="2400">
                <a:solidFill>
                  <a:schemeClr val="tx1"/>
                </a:solidFill>
                <a:latin typeface="Times" pitchFamily="18" charset="0"/>
              </a:defRPr>
            </a:lvl2pPr>
            <a:lvl3pPr marL="1143000" indent="-228600" algn="ctr" eaLnBrk="0" hangingPunct="0">
              <a:defRPr sz="2400">
                <a:solidFill>
                  <a:schemeClr val="tx1"/>
                </a:solidFill>
                <a:latin typeface="Times" pitchFamily="18" charset="0"/>
              </a:defRPr>
            </a:lvl3pPr>
            <a:lvl4pPr marL="1600200" indent="-228600" algn="ctr" eaLnBrk="0" hangingPunct="0">
              <a:defRPr sz="2400">
                <a:solidFill>
                  <a:schemeClr val="tx1"/>
                </a:solidFill>
                <a:latin typeface="Times" pitchFamily="18" charset="0"/>
              </a:defRPr>
            </a:lvl4pPr>
            <a:lvl5pPr marL="2057400" indent="-228600" algn="ctr" eaLnBrk="0" hangingPunct="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a:defRPr/>
            </a:pPr>
            <a:fld id="{1EC51424-256B-4323-AA12-33F57EA8AAE8}" type="slidenum">
              <a:rPr lang="fr-FR" altLang="fr-FR" sz="1200" smtClean="0">
                <a:solidFill>
                  <a:srgbClr val="000000"/>
                </a:solidFill>
              </a:rPr>
              <a:pPr algn="r">
                <a:defRPr/>
              </a:pPr>
              <a:t>55</a:t>
            </a:fld>
            <a:endParaRPr lang="fr-FR" altLang="fr-FR" sz="1200" smtClean="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a:xfrm>
            <a:off x="0" y="9428163"/>
            <a:ext cx="2946400" cy="496887"/>
          </a:xfrm>
          <a:prstGeom prst="rect">
            <a:avLst/>
          </a:prstGeom>
        </p:spPr>
        <p:txBody>
          <a:bodyPr/>
          <a:lstStyle/>
          <a:p>
            <a:r>
              <a:rPr lang="pt-BR" smtClean="0">
                <a:solidFill>
                  <a:prstClr val="black"/>
                </a:solidFill>
              </a:rPr>
              <a:t>KA101-DEV-Webex-04-02-2015</a:t>
            </a:r>
            <a:endParaRPr lang="fr-FR">
              <a:solidFill>
                <a:prstClr val="black"/>
              </a:solidFill>
            </a:endParaRPr>
          </a:p>
        </p:txBody>
      </p:sp>
      <p:sp>
        <p:nvSpPr>
          <p:cNvPr id="5" name="Espace réservé du numéro de diapositive 4"/>
          <p:cNvSpPr>
            <a:spLocks noGrp="1"/>
          </p:cNvSpPr>
          <p:nvPr>
            <p:ph type="sldNum" sz="quarter" idx="11"/>
          </p:nvPr>
        </p:nvSpPr>
        <p:spPr/>
        <p:txBody>
          <a:bodyPr/>
          <a:lstStyle/>
          <a:p>
            <a:fld id="{323FD2F1-8F9D-4D04-8107-6863EE32106F}" type="slidenum">
              <a:rPr lang="fr-FR" smtClean="0">
                <a:solidFill>
                  <a:prstClr val="black"/>
                </a:solidFill>
              </a:rPr>
              <a:pPr/>
              <a:t>56</a:t>
            </a:fld>
            <a:endParaRPr lang="fr-FR">
              <a:solidFill>
                <a:prstClr val="black"/>
              </a:solidFill>
            </a:endParaRPr>
          </a:p>
        </p:txBody>
      </p:sp>
    </p:spTree>
    <p:extLst>
      <p:ext uri="{BB962C8B-B14F-4D97-AF65-F5344CB8AC3E}">
        <p14:creationId xmlns:p14="http://schemas.microsoft.com/office/powerpoint/2010/main" xmlns="" val="21804585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Espace réservé de l'image des diapositives 1"/>
          <p:cNvSpPr>
            <a:spLocks noGrp="1" noRot="1" noChangeAspect="1" noTextEdit="1"/>
          </p:cNvSpPr>
          <p:nvPr>
            <p:ph type="sldImg"/>
          </p:nvPr>
        </p:nvSpPr>
        <p:spPr>
          <a:xfrm>
            <a:off x="917575" y="744538"/>
            <a:ext cx="4962525" cy="3722687"/>
          </a:xfrm>
          <a:ln/>
        </p:spPr>
      </p:sp>
      <p:sp>
        <p:nvSpPr>
          <p:cNvPr id="94211" name="Espace réservé des commentaires 2"/>
          <p:cNvSpPr>
            <a:spLocks noGrp="1"/>
          </p:cNvSpPr>
          <p:nvPr>
            <p:ph type="body" idx="1"/>
          </p:nvPr>
        </p:nvSpPr>
        <p:spPr>
          <a:noFill/>
        </p:spPr>
        <p:txBody>
          <a:bodyPr/>
          <a:lstStyle/>
          <a:p>
            <a:endParaRPr lang="fr-FR" altLang="fr-FR" smtClean="0"/>
          </a:p>
        </p:txBody>
      </p:sp>
      <p:sp>
        <p:nvSpPr>
          <p:cNvPr id="94212" name="Espace réservé du numéro de diapositive 3"/>
          <p:cNvSpPr>
            <a:spLocks noGrp="1"/>
          </p:cNvSpPr>
          <p:nvPr>
            <p:ph type="sldNum" sz="quarter" idx="5"/>
          </p:nvPr>
        </p:nvSpPr>
        <p:spPr/>
        <p:txBody>
          <a:bodyPr/>
          <a:lstStyle>
            <a:lvl1pPr algn="ctr" eaLnBrk="0" hangingPunct="0">
              <a:defRPr sz="2400">
                <a:solidFill>
                  <a:schemeClr val="tx1"/>
                </a:solidFill>
                <a:latin typeface="Times" pitchFamily="18" charset="0"/>
              </a:defRPr>
            </a:lvl1pPr>
            <a:lvl2pPr marL="742950" indent="-285750" algn="ctr" eaLnBrk="0" hangingPunct="0">
              <a:defRPr sz="2400">
                <a:solidFill>
                  <a:schemeClr val="tx1"/>
                </a:solidFill>
                <a:latin typeface="Times" pitchFamily="18" charset="0"/>
              </a:defRPr>
            </a:lvl2pPr>
            <a:lvl3pPr marL="1143000" indent="-228600" algn="ctr" eaLnBrk="0" hangingPunct="0">
              <a:defRPr sz="2400">
                <a:solidFill>
                  <a:schemeClr val="tx1"/>
                </a:solidFill>
                <a:latin typeface="Times" pitchFamily="18" charset="0"/>
              </a:defRPr>
            </a:lvl3pPr>
            <a:lvl4pPr marL="1600200" indent="-228600" algn="ctr" eaLnBrk="0" hangingPunct="0">
              <a:defRPr sz="2400">
                <a:solidFill>
                  <a:schemeClr val="tx1"/>
                </a:solidFill>
                <a:latin typeface="Times" pitchFamily="18" charset="0"/>
              </a:defRPr>
            </a:lvl4pPr>
            <a:lvl5pPr marL="2057400" indent="-228600" algn="ctr" eaLnBrk="0" hangingPunct="0">
              <a:defRPr sz="2400">
                <a:solidFill>
                  <a:schemeClr val="tx1"/>
                </a:solidFill>
                <a:latin typeface="Times" pitchFamily="18" charset="0"/>
              </a:defRPr>
            </a:lvl5pPr>
            <a:lvl6pPr marL="2514600" indent="-228600" algn="ctr" eaLnBrk="0" fontAlgn="base" hangingPunct="0">
              <a:spcBef>
                <a:spcPct val="0"/>
              </a:spcBef>
              <a:spcAft>
                <a:spcPct val="0"/>
              </a:spcAft>
              <a:defRPr sz="2400">
                <a:solidFill>
                  <a:schemeClr val="tx1"/>
                </a:solidFill>
                <a:latin typeface="Times" pitchFamily="18" charset="0"/>
              </a:defRPr>
            </a:lvl6pPr>
            <a:lvl7pPr marL="2971800" indent="-228600" algn="ctr" eaLnBrk="0" fontAlgn="base" hangingPunct="0">
              <a:spcBef>
                <a:spcPct val="0"/>
              </a:spcBef>
              <a:spcAft>
                <a:spcPct val="0"/>
              </a:spcAft>
              <a:defRPr sz="2400">
                <a:solidFill>
                  <a:schemeClr val="tx1"/>
                </a:solidFill>
                <a:latin typeface="Times" pitchFamily="18" charset="0"/>
              </a:defRPr>
            </a:lvl7pPr>
            <a:lvl8pPr marL="3429000" indent="-228600" algn="ctr" eaLnBrk="0" fontAlgn="base" hangingPunct="0">
              <a:spcBef>
                <a:spcPct val="0"/>
              </a:spcBef>
              <a:spcAft>
                <a:spcPct val="0"/>
              </a:spcAft>
              <a:defRPr sz="2400">
                <a:solidFill>
                  <a:schemeClr val="tx1"/>
                </a:solidFill>
                <a:latin typeface="Times" pitchFamily="18" charset="0"/>
              </a:defRPr>
            </a:lvl8pPr>
            <a:lvl9pPr marL="3886200" indent="-228600" algn="ctr" eaLnBrk="0" fontAlgn="base" hangingPunct="0">
              <a:spcBef>
                <a:spcPct val="0"/>
              </a:spcBef>
              <a:spcAft>
                <a:spcPct val="0"/>
              </a:spcAft>
              <a:defRPr sz="2400">
                <a:solidFill>
                  <a:schemeClr val="tx1"/>
                </a:solidFill>
                <a:latin typeface="Times" pitchFamily="18" charset="0"/>
              </a:defRPr>
            </a:lvl9pPr>
          </a:lstStyle>
          <a:p>
            <a:pPr algn="r">
              <a:defRPr/>
            </a:pPr>
            <a:fld id="{C0415605-CED8-4238-9BBA-469E52771C87}" type="slidenum">
              <a:rPr lang="de-DE" altLang="fr-FR" sz="1200" smtClean="0"/>
              <a:pPr algn="r">
                <a:defRPr/>
              </a:pPr>
              <a:t>57</a:t>
            </a:fld>
            <a:endParaRPr lang="de-DE" altLang="fr-FR" sz="120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a:ln/>
        </p:spPr>
      </p:sp>
      <p:sp>
        <p:nvSpPr>
          <p:cNvPr id="32771" name="Rectangle 3"/>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fr-FR" dirty="0" smtClean="0"/>
          </a:p>
        </p:txBody>
      </p:sp>
    </p:spTree>
    <p:extLst>
      <p:ext uri="{BB962C8B-B14F-4D97-AF65-F5344CB8AC3E}">
        <p14:creationId xmlns:p14="http://schemas.microsoft.com/office/powerpoint/2010/main" xmlns="" val="3805874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Espace réservé de l'image des diapositives 1"/>
          <p:cNvSpPr>
            <a:spLocks noGrp="1" noRot="1" noChangeAspect="1" noTextEdit="1"/>
          </p:cNvSpPr>
          <p:nvPr>
            <p:ph type="sldImg"/>
          </p:nvPr>
        </p:nvSpPr>
        <p:spPr>
          <a:ln/>
        </p:spPr>
      </p:sp>
      <p:sp>
        <p:nvSpPr>
          <p:cNvPr id="196611" name="Espace réservé des commentaires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altLang="fr-FR" dirty="0" smtClean="0">
                <a:latin typeface="Arial" pitchFamily="34" charset="0"/>
              </a:rPr>
              <a:t>Les objectifs de l’UE font l’objet d’un suivi et de rapports réguliers tant au niveau de l’Union qu’à l’échelle nationale.</a:t>
            </a:r>
          </a:p>
          <a:p>
            <a:pPr eaLnBrk="1" hangingPunct="1">
              <a:spcBef>
                <a:spcPct val="0"/>
              </a:spcBef>
            </a:pPr>
            <a:r>
              <a:rPr lang="fr-FR" altLang="fr-FR" dirty="0" smtClean="0">
                <a:latin typeface="Arial" pitchFamily="34" charset="0"/>
              </a:rPr>
              <a:t>Le dernier rapport conjoint du Conseil et de la Commission européenne sur la mise en œuvre du Cadre stratégique pour la coopération européenne dans le domaine de l’éducation et de la formation (Education et Formation 2020) date du 26 août 2015 (projet probablement adopté en fin d’année 2015).</a:t>
            </a:r>
          </a:p>
          <a:p>
            <a:pPr eaLnBrk="1" hangingPunct="1">
              <a:spcBef>
                <a:spcPct val="0"/>
              </a:spcBef>
            </a:pPr>
            <a:r>
              <a:rPr lang="fr-FR" altLang="fr-FR" dirty="0" smtClean="0">
                <a:latin typeface="Arial" pitchFamily="34" charset="0"/>
              </a:rPr>
              <a:t>La Commission et les Etats membres appellent à rendre les systèmes d’éducation et de formation européens plus socialement inclusifs dans le cadre des efforts plus larges déployés pour lutter contre la radicalisation à la suite des attentats perpétrés à Paris, à Copenhague et la crise des migrants en 2015.</a:t>
            </a:r>
          </a:p>
          <a:p>
            <a:pPr eaLnBrk="1" hangingPunct="1">
              <a:spcBef>
                <a:spcPct val="0"/>
              </a:spcBef>
            </a:pPr>
            <a:endParaRPr lang="fr-FR" altLang="fr-FR" dirty="0" smtClean="0">
              <a:latin typeface="Arial"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3 grandes conclusions:</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lang="fr-FR" altLang="fr-FR" sz="1200" b="0" i="0" dirty="0" smtClean="0">
                <a:latin typeface="Arial" panose="020B0604020202020204" pitchFamily="34" charset="0"/>
                <a:cs typeface="Arial" panose="020B0604020202020204" pitchFamily="34" charset="0"/>
              </a:rPr>
              <a:t>Valeur confirmée du cadre INTEGRE couvrant les domaines de l’éducation et de la formation à TOUS  les niveaux.</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lang="fr-FR" altLang="fr-FR" sz="1200" b="0" dirty="0" smtClean="0">
                <a:latin typeface="Arial" panose="020B0604020202020204" pitchFamily="34" charset="0"/>
                <a:cs typeface="Arial" panose="020B0604020202020204" pitchFamily="34" charset="0"/>
              </a:rPr>
              <a:t>Les 4 objectifs stratégiques du cadre restent valables toutefois priorité stratégique redéfinie pour englober à la fois le volet économique/emploi et l’urgence dans le rôle que doit jouer l’E&amp;F dans la promotion de l’équité, non-discrimination, inculcation des valeurs fondamentales, transmission des compétences interculturelles, encouragement de la citoyenneté active. </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lang="fr-FR" altLang="fr-FR" sz="1200" b="0" i="0" dirty="0" smtClean="0">
                <a:latin typeface="Arial" panose="020B0604020202020204" pitchFamily="34" charset="0"/>
                <a:cs typeface="Arial" panose="020B0604020202020204" pitchFamily="34" charset="0"/>
              </a:rPr>
              <a:t>Inscription de la coopération européenne (gouvernance) dans le cadre donc passage des cycles de travaux de 3 à 5 ans. </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endParaRPr lang="fr-FR" altLang="fr-FR" sz="1200"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On passe de 13 à 6 domaines prioritaires (diapo).</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Recentrer les actions sur: </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lang="fr-FR" altLang="fr-FR" sz="1200" b="0" dirty="0" smtClean="0">
                <a:latin typeface="Arial" panose="020B0604020202020204" pitchFamily="34" charset="0"/>
                <a:cs typeface="Arial" panose="020B0604020202020204" pitchFamily="34" charset="0"/>
              </a:rPr>
              <a:t>l’amélioration de la qualification des personnes et de leurs perspectives d’emploi</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lang="fr-FR" altLang="fr-FR" sz="1200" b="0" dirty="0" smtClean="0">
                <a:latin typeface="Arial" panose="020B0604020202020204" pitchFamily="34" charset="0"/>
                <a:cs typeface="Arial" panose="020B0604020202020204" pitchFamily="34" charset="0"/>
              </a:rPr>
              <a:t>Création d’environnements d’apprentissage ouverts, innovants et numériques</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r>
              <a:rPr lang="fr-FR" altLang="fr-FR" sz="1200" b="0" dirty="0" smtClean="0">
                <a:latin typeface="Arial" panose="020B0604020202020204" pitchFamily="34" charset="0"/>
                <a:cs typeface="Arial" panose="020B0604020202020204" pitchFamily="34" charset="0"/>
              </a:rPr>
              <a:t>Cultiver les valeurs fondamentales d’égalité, de non-discrimination et de citoyenneté active.</a:t>
            </a:r>
          </a:p>
          <a:p>
            <a:pPr marL="171450" marR="0" lvl="0" indent="-171450" algn="l" defTabSz="914400" rtl="0" eaLnBrk="1" fontAlgn="auto" latinLnBrk="0" hangingPunct="1">
              <a:lnSpc>
                <a:spcPct val="100000"/>
              </a:lnSpc>
              <a:spcBef>
                <a:spcPts val="0"/>
              </a:spcBef>
              <a:spcAft>
                <a:spcPts val="1200"/>
              </a:spcAft>
              <a:buClrTx/>
              <a:buSzTx/>
              <a:buFontTx/>
              <a:buChar char="-"/>
              <a:tabLst/>
              <a:defRPr/>
            </a:pPr>
            <a:endParaRPr lang="fr-FR" altLang="fr-FR" sz="1200"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Comment fait-on pour motiver les opérateurs? Financement et mise à disposition d’outils pour les aider.</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 au</a:t>
            </a:r>
            <a:r>
              <a:rPr lang="fr-FR" altLang="fr-FR" sz="1200" b="0" baseline="0" dirty="0" smtClean="0">
                <a:latin typeface="Arial" panose="020B0604020202020204" pitchFamily="34" charset="0"/>
                <a:cs typeface="Arial" panose="020B0604020202020204" pitchFamily="34" charset="0"/>
              </a:rPr>
              <a:t> </a:t>
            </a:r>
            <a:r>
              <a:rPr lang="fr-FR" altLang="fr-FR" sz="1200" b="0" dirty="0" smtClean="0">
                <a:latin typeface="Arial" panose="020B0604020202020204" pitchFamily="34" charset="0"/>
                <a:cs typeface="Arial" panose="020B0604020202020204" pitchFamily="34" charset="0"/>
              </a:rPr>
              <a:t>niveau du système:</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i="0" dirty="0" smtClean="0">
                <a:latin typeface="Arial" panose="020B0604020202020204" pitchFamily="34" charset="0"/>
                <a:cs typeface="Arial" panose="020B0604020202020204" pitchFamily="34" charset="0"/>
              </a:rPr>
              <a:t>Subsidiarité: méthode ouverte de coordination (11 WG)</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S’appuie sur les outils de référence:</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Cadre des compétences-clés</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Cadre européen des certifications (CEC)</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ECTS/ECVET</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i="0" dirty="0" err="1" smtClean="0">
                <a:latin typeface="Arial" panose="020B0604020202020204" pitchFamily="34" charset="0"/>
                <a:cs typeface="Arial" panose="020B0604020202020204" pitchFamily="34" charset="0"/>
              </a:rPr>
              <a:t>Ploteus</a:t>
            </a:r>
            <a:r>
              <a:rPr lang="fr-FR" altLang="fr-FR" sz="1200" b="0" i="0" dirty="0" smtClean="0">
                <a:latin typeface="Arial" panose="020B0604020202020204" pitchFamily="34" charset="0"/>
                <a:cs typeface="Arial" panose="020B0604020202020204" pitchFamily="34" charset="0"/>
              </a:rPr>
              <a:t>, </a:t>
            </a:r>
            <a:r>
              <a:rPr lang="fr-FR" altLang="fr-FR" sz="1200" b="0" dirty="0" err="1" smtClean="0">
                <a:latin typeface="Arial" panose="020B0604020202020204" pitchFamily="34" charset="0"/>
                <a:cs typeface="Arial" panose="020B0604020202020204" pitchFamily="34" charset="0"/>
              </a:rPr>
              <a:t>Euroguidance</a:t>
            </a:r>
            <a:endParaRPr lang="fr-FR" altLang="fr-FR" sz="1200" b="0" dirty="0" smtClean="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Europass</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Etc.</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 au niveau des opérateurs</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S’appuie sur les instruments de financements:</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Programme Erasmus + (Erasmus, Leonardo, Comenius, Grundtvig, Jeunesse…)</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FSE</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Garantie pour la jeunesse dotée de 8Mds € (FR: 600M€ pour 300.000 jeunes)</a:t>
            </a:r>
          </a:p>
          <a:p>
            <a:pPr marL="0" marR="0" lvl="0" indent="0" algn="l" defTabSz="914400" rtl="0" eaLnBrk="1" fontAlgn="auto" latinLnBrk="0" hangingPunct="1">
              <a:lnSpc>
                <a:spcPct val="100000"/>
              </a:lnSpc>
              <a:spcBef>
                <a:spcPts val="0"/>
              </a:spcBef>
              <a:spcAft>
                <a:spcPts val="1200"/>
              </a:spcAft>
              <a:buClrTx/>
              <a:buSzTx/>
              <a:buFontTx/>
              <a:buNone/>
              <a:tabLst/>
              <a:defRPr/>
            </a:pPr>
            <a:r>
              <a:rPr lang="fr-FR" altLang="fr-FR" sz="1200" b="0" dirty="0" smtClean="0">
                <a:latin typeface="Arial" panose="020B0604020202020204" pitchFamily="34" charset="0"/>
                <a:cs typeface="Arial" panose="020B0604020202020204" pitchFamily="34" charset="0"/>
              </a:rPr>
              <a:t>Volonté politique forte en faveur de la mobilité internationale des jeunes qui se décline aux niveaux national, régional mais aussi + largement mondial (déclaration UNESCO en 2012)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p:spPr>
        <p:txBody>
          <a:bodyPr/>
          <a:lstStyle/>
          <a:p>
            <a:pPr>
              <a:spcBef>
                <a:spcPct val="0"/>
              </a:spcBef>
            </a:pPr>
            <a:r>
              <a:rPr lang="fr-FR" altLang="fr-FR" sz="1600" dirty="0" smtClean="0"/>
              <a:t>Il existe 3 instances pour gérer le programme.</a:t>
            </a:r>
          </a:p>
          <a:p>
            <a:pPr>
              <a:spcBef>
                <a:spcPct val="0"/>
              </a:spcBef>
            </a:pPr>
            <a:r>
              <a:rPr lang="fr-FR" altLang="fr-FR" sz="1600" dirty="0" smtClean="0"/>
              <a:t>La CE (DG</a:t>
            </a:r>
            <a:r>
              <a:rPr lang="fr-FR" altLang="fr-FR" sz="1600" baseline="0" dirty="0" smtClean="0"/>
              <a:t> éducation audiovisuelle et culture et la DG emploi) pour la partie politique et l’élaboration du programme.</a:t>
            </a:r>
          </a:p>
          <a:p>
            <a:pPr>
              <a:spcBef>
                <a:spcPct val="0"/>
              </a:spcBef>
            </a:pPr>
            <a:r>
              <a:rPr lang="fr-FR" altLang="fr-FR" sz="1600" baseline="0" dirty="0" smtClean="0"/>
              <a:t>L’agence exécutive qui s’occupe de la partie opérationnelle du programme et gère elle-même des actions que l’on appelle « centralisées », </a:t>
            </a:r>
            <a:r>
              <a:rPr lang="fr-FR" altLang="fr-FR" sz="1600" baseline="0" dirty="0" err="1" smtClean="0"/>
              <a:t>cad</a:t>
            </a:r>
            <a:r>
              <a:rPr lang="fr-FR" altLang="fr-FR" sz="1600" baseline="0" dirty="0" smtClean="0"/>
              <a:t> géré directement à Bruxelles</a:t>
            </a:r>
          </a:p>
          <a:p>
            <a:pPr>
              <a:spcBef>
                <a:spcPct val="0"/>
              </a:spcBef>
            </a:pPr>
            <a:r>
              <a:rPr lang="fr-FR" altLang="fr-FR" sz="1600" baseline="0" dirty="0" smtClean="0"/>
              <a:t>Et des actions décentralisées, la majorité des projets Erasmus + qui sont gérées par des agences implantées dans chaque pays de l’UE qui participent au programme.</a:t>
            </a:r>
          </a:p>
          <a:p>
            <a:pPr>
              <a:spcBef>
                <a:spcPct val="0"/>
              </a:spcBef>
            </a:pPr>
            <a:r>
              <a:rPr lang="fr-FR" altLang="fr-FR" sz="1600" baseline="0" dirty="0" smtClean="0"/>
              <a:t>Pour la France, il y a 2 agences qui gèrent le programme Erasmus +. L’une basée à Paris l’agence Jeunesse qui s’occupe du volet Jeunesse et Sport d’Erasmus +. Et l’autre agence, située à Bordeaux, qui est en charge des volets Education et Formation du programme Erasmus +. La principale distinction entre ces 2 agences : agence jeunesse pour l’éducation non formelle et l’agence à Bordeaux pour l’éducation formelle. </a:t>
            </a:r>
            <a:endParaRPr lang="fr-FR" altLang="fr-FR" sz="1600" dirty="0" smtClean="0"/>
          </a:p>
          <a:p>
            <a:pPr eaLnBrk="1" hangingPunct="1">
              <a:spcBef>
                <a:spcPct val="0"/>
              </a:spcBef>
              <a:buNone/>
            </a:pPr>
            <a:endParaRPr lang="fr-FR" altLang="fr-FR" sz="1600" b="1" dirty="0" smtClean="0">
              <a:solidFill>
                <a:srgbClr val="FF0000"/>
              </a:solidFill>
              <a:latin typeface="Calibri "/>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EFD0DAB-D85B-498E-8EB2-2027FB7BAD12}" type="datetime1">
              <a:rPr lang="fr-FR" smtClean="0">
                <a:solidFill>
                  <a:prstClr val="black">
                    <a:tint val="75000"/>
                  </a:prstClr>
                </a:solidFill>
              </a:rPr>
              <a:pPr/>
              <a:t>12/12/2015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E+ 2016 SCO V1 1er décembre 2015</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61997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0EB8424-AD14-4A10-823A-CB3A8FAFD197}" type="datetime1">
              <a:rPr lang="fr-FR" smtClean="0">
                <a:solidFill>
                  <a:prstClr val="black">
                    <a:tint val="75000"/>
                  </a:prstClr>
                </a:solidFill>
              </a:rPr>
              <a:pPr/>
              <a:t>12/12/2015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r>
              <a:rPr lang="fr-FR" smtClean="0">
                <a:solidFill>
                  <a:prstClr val="black">
                    <a:tint val="75000"/>
                  </a:prstClr>
                </a:solidFill>
              </a:rPr>
              <a:t>E+ 2016 SCO V1 1er décembre 2015</a:t>
            </a:r>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33633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470711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smtClean="0"/>
              <a:t>Modifiez le style du titre</a:t>
            </a:r>
            <a:endParaRPr lang="fr-FR"/>
          </a:p>
        </p:txBody>
      </p:sp>
    </p:spTree>
    <p:extLst>
      <p:ext uri="{BB962C8B-B14F-4D97-AF65-F5344CB8AC3E}">
        <p14:creationId xmlns:p14="http://schemas.microsoft.com/office/powerpoint/2010/main" xmlns="" val="320539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2046744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5317766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e2f">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99693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591264-8C36-47A9-9DDA-BD3585A4E84A}" type="datetime1">
              <a:rPr lang="fr-FR" smtClean="0">
                <a:solidFill>
                  <a:prstClr val="black">
                    <a:tint val="75000"/>
                  </a:prstClr>
                </a:solidFill>
              </a:rPr>
              <a:pPr/>
              <a:t>12/12/2015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solidFill>
                  <a:prstClr val="black">
                    <a:tint val="75000"/>
                  </a:prstClr>
                </a:solidFill>
              </a:rPr>
              <a:t>E+ 2016 SCO V1 1er décembre 2015</a:t>
            </a:r>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E6FE73-BE9C-5D4D-86D4-B99B1D618B10}" type="slidenum">
              <a:rPr lang="fr-FR" smtClean="0">
                <a:solidFill>
                  <a:prstClr val="black">
                    <a:tint val="75000"/>
                  </a:prstClr>
                </a:solidFill>
              </a:rPr>
              <a:pPr/>
              <a:t>‹N°›</a:t>
            </a:fld>
            <a:endParaRPr lang="fr-FR">
              <a:solidFill>
                <a:prstClr val="black">
                  <a:tint val="75000"/>
                </a:prstClr>
              </a:solidFill>
            </a:endParaRPr>
          </a:p>
        </p:txBody>
      </p:sp>
      <p:pic>
        <p:nvPicPr>
          <p:cNvPr id="9" name="Picture 2"/>
          <p:cNvPicPr>
            <a:picLocks noChangeAspect="1" noChangeArrowheads="1"/>
          </p:cNvPicPr>
          <p:nvPr userDrawn="1"/>
        </p:nvPicPr>
        <p:blipFill>
          <a:blip r:embed="rId10">
            <a:extLst>
              <a:ext uri="{28A0092B-C50C-407E-A947-70E740481C1C}">
                <a14:useLocalDpi xmlns:a14="http://schemas.microsoft.com/office/drawing/2010/main" xmlns="" val="0"/>
              </a:ext>
            </a:extLst>
          </a:blip>
          <a:srcRect/>
          <a:stretch>
            <a:fillRect/>
          </a:stretch>
        </p:blipFill>
        <p:spPr bwMode="auto">
          <a:xfrm>
            <a:off x="6760028" y="6342965"/>
            <a:ext cx="1251857" cy="3785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064560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9" r:id="rId3"/>
    <p:sldLayoutId id="2147483990" r:id="rId4"/>
    <p:sldLayoutId id="2147483991" r:id="rId5"/>
    <p:sldLayoutId id="2147483992" r:id="rId6"/>
    <p:sldLayoutId id="2147483993" r:id="rId7"/>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26.png"/><Relationship Id="rId7" Type="http://schemas.openxmlformats.org/officeDocument/2006/relationships/diagramLayout" Target="../diagrams/layout8.xml"/><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diagramData" Target="../diagrams/data8.xml"/><Relationship Id="rId5" Type="http://schemas.openxmlformats.org/officeDocument/2006/relationships/image" Target="../media/image28.jpeg"/><Relationship Id="rId10" Type="http://schemas.microsoft.com/office/2007/relationships/diagramDrawing" Target="../diagrams/drawing8.xml"/><Relationship Id="rId4" Type="http://schemas.openxmlformats.org/officeDocument/2006/relationships/image" Target="../media/image27.png"/><Relationship Id="rId9" Type="http://schemas.openxmlformats.org/officeDocument/2006/relationships/diagramColors" Target="../diagrams/colors8.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gif"/><Relationship Id="rId4" Type="http://schemas.openxmlformats.org/officeDocument/2006/relationships/image" Target="../media/image30.jpe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ebgate.ec.europa.eu/cas" TargetMode="Externa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http://ec.europa.eu/programmes/erasmus-plus/documents/erasmus-plus-programme-guide_fr.pdf"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www.erasmusplus.fr/penelope/" TargetMode="External"/><Relationship Id="rId4" Type="http://schemas.openxmlformats.org/officeDocument/2006/relationships/hyperlink" Target="http://www.education.gouv.fr/pid25535/bulletin_officiel.html?cid_bo=85262"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www.agence-erasmus.fr/"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36.png"/><Relationship Id="rId4" Type="http://schemas.openxmlformats.org/officeDocument/2006/relationships/hyperlink" Target="http://www.erasmusplus.fr/penelope/index.php" TargetMode="Externa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Sous-titre 2"/>
          <p:cNvSpPr txBox="1">
            <a:spLocks/>
          </p:cNvSpPr>
          <p:nvPr/>
        </p:nvSpPr>
        <p:spPr>
          <a:xfrm>
            <a:off x="223213" y="4353103"/>
            <a:ext cx="8705272" cy="1072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fr-FR" sz="2400" b="1" dirty="0">
                <a:solidFill>
                  <a:srgbClr val="1228A7"/>
                </a:solidFill>
                <a:latin typeface="Arial"/>
                <a:cs typeface="Arial"/>
              </a:rPr>
              <a:t>ERASMUS + : </a:t>
            </a:r>
            <a:r>
              <a:rPr lang="fr-FR" sz="2400" b="1" dirty="0" smtClean="0">
                <a:solidFill>
                  <a:srgbClr val="1228A7"/>
                </a:solidFill>
                <a:latin typeface="Arial"/>
                <a:cs typeface="Arial"/>
              </a:rPr>
              <a:t>ENSEIGNEMENT SCOLAIRE</a:t>
            </a:r>
            <a:endParaRPr lang="fr-FR" sz="2400" b="1" dirty="0">
              <a:solidFill>
                <a:srgbClr val="1228A7"/>
              </a:solidFill>
              <a:latin typeface="Arial"/>
              <a:cs typeface="Arial"/>
            </a:endParaRPr>
          </a:p>
          <a:p>
            <a:pPr marL="0" indent="0" algn="ctr">
              <a:buNone/>
            </a:pPr>
            <a:r>
              <a:rPr lang="fr-FR" sz="2400" b="1" dirty="0">
                <a:solidFill>
                  <a:srgbClr val="1228A7"/>
                </a:solidFill>
                <a:latin typeface="Arial"/>
                <a:cs typeface="Arial"/>
              </a:rPr>
              <a:t>Appel à propositions 2016</a:t>
            </a:r>
          </a:p>
          <a:p>
            <a:pPr marL="0" indent="0" algn="ctr">
              <a:buFont typeface="Arial"/>
              <a:buNone/>
            </a:pPr>
            <a:endParaRPr lang="fr-FR" sz="2400" dirty="0">
              <a:solidFill>
                <a:srgbClr val="1228A7"/>
              </a:solidFill>
              <a:latin typeface="Arial"/>
              <a:cs typeface="Arial"/>
            </a:endParaRPr>
          </a:p>
        </p:txBody>
      </p:sp>
      <p:sp>
        <p:nvSpPr>
          <p:cNvPr id="5" name="ZoneTexte 3"/>
          <p:cNvSpPr txBox="1"/>
          <p:nvPr/>
        </p:nvSpPr>
        <p:spPr>
          <a:xfrm>
            <a:off x="2616559" y="5628970"/>
            <a:ext cx="4422686" cy="369332"/>
          </a:xfrm>
          <a:prstGeom prst="rect">
            <a:avLst/>
          </a:prstGeom>
          <a:solidFill>
            <a:srgbClr val="FFFF00"/>
          </a:solidFill>
        </p:spPr>
        <p:txBody>
          <a:bodyPr wrap="none" rtlCol="0">
            <a:spAutoFit/>
          </a:bodyPr>
          <a:ls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r-FR" dirty="0" smtClean="0">
                <a:solidFill>
                  <a:srgbClr val="FF0000"/>
                </a:solidFill>
              </a:rPr>
              <a:t>Informations valables en date du 23/11/2015</a:t>
            </a:r>
          </a:p>
        </p:txBody>
      </p:sp>
      <p:sp>
        <p:nvSpPr>
          <p:cNvPr id="2" name="Espace réservé du pied de page 1"/>
          <p:cNvSpPr>
            <a:spLocks noGrp="1"/>
          </p:cNvSpPr>
          <p:nvPr>
            <p:ph type="ftr" sz="quarter" idx="11"/>
          </p:nvPr>
        </p:nvSpPr>
        <p:spPr>
          <a:xfrm>
            <a:off x="3730171" y="6173787"/>
            <a:ext cx="1955800" cy="365125"/>
          </a:xfrm>
        </p:spPr>
        <p:txBody>
          <a:bodyPr/>
          <a:lstStyle/>
          <a:p>
            <a:pPr algn="r"/>
            <a:r>
              <a:rPr lang="fr-FR" dirty="0" smtClean="0">
                <a:solidFill>
                  <a:srgbClr val="FF0000"/>
                </a:solidFill>
              </a:rPr>
              <a:t>E+ SCO AP 2016 V1</a:t>
            </a:r>
            <a:endParaRPr lang="fr-FR" dirty="0">
              <a:solidFill>
                <a:srgbClr val="FF0000"/>
              </a:solidFill>
            </a:endParaRPr>
          </a:p>
        </p:txBody>
      </p:sp>
    </p:spTree>
    <p:extLst>
      <p:ext uri="{BB962C8B-B14F-4D97-AF65-F5344CB8AC3E}">
        <p14:creationId xmlns:p14="http://schemas.microsoft.com/office/powerpoint/2010/main" xmlns="" val="31326963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10"/>
          <p:cNvSpPr>
            <a:spLocks noChangeArrowheads="1"/>
          </p:cNvSpPr>
          <p:nvPr/>
        </p:nvSpPr>
        <p:spPr bwMode="auto">
          <a:xfrm>
            <a:off x="626011" y="325982"/>
            <a:ext cx="460485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fr-FR" altLang="fr-FR" sz="3200" b="1" dirty="0">
                <a:solidFill>
                  <a:schemeClr val="tx2">
                    <a:lumMod val="60000"/>
                    <a:lumOff val="40000"/>
                  </a:schemeClr>
                </a:solidFill>
                <a:latin typeface="Calibri"/>
                <a:cs typeface="Arial"/>
              </a:rPr>
              <a:t>L’architecture d’Erasmus +</a:t>
            </a:r>
          </a:p>
        </p:txBody>
      </p:sp>
      <p:graphicFrame>
        <p:nvGraphicFramePr>
          <p:cNvPr id="4" name="Diagramme 3"/>
          <p:cNvGraphicFramePr/>
          <p:nvPr>
            <p:extLst>
              <p:ext uri="{D42A27DB-BD31-4B8C-83A1-F6EECF244321}">
                <p14:modId xmlns:p14="http://schemas.microsoft.com/office/powerpoint/2010/main" xmlns="" val="57195451"/>
              </p:ext>
            </p:extLst>
          </p:nvPr>
        </p:nvGraphicFramePr>
        <p:xfrm>
          <a:off x="1243945" y="908720"/>
          <a:ext cx="6575266" cy="2400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Accolade fermante 11"/>
          <p:cNvSpPr/>
          <p:nvPr/>
        </p:nvSpPr>
        <p:spPr>
          <a:xfrm rot="5400000">
            <a:off x="4330839" y="342106"/>
            <a:ext cx="382587" cy="6556375"/>
          </a:xfrm>
          <a:prstGeom prst="rightBrace">
            <a:avLst>
              <a:gd name="adj1" fmla="val 26992"/>
              <a:gd name="adj2" fmla="val 50000"/>
            </a:avLst>
          </a:pr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fr-FR">
              <a:solidFill>
                <a:prstClr val="black"/>
              </a:solidFill>
            </a:endParaRPr>
          </a:p>
        </p:txBody>
      </p:sp>
      <p:sp>
        <p:nvSpPr>
          <p:cNvPr id="5" name="Rectangle à coins arrondis 4"/>
          <p:cNvSpPr/>
          <p:nvPr/>
        </p:nvSpPr>
        <p:spPr>
          <a:xfrm>
            <a:off x="3177099" y="5841879"/>
            <a:ext cx="2729532" cy="743598"/>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altLang="fr-FR" sz="2000" b="1" dirty="0" smtClean="0">
                <a:solidFill>
                  <a:prstClr val="black"/>
                </a:solidFill>
              </a:rPr>
              <a:t>Jean Monnet</a:t>
            </a:r>
          </a:p>
          <a:p>
            <a:pPr algn="ctr"/>
            <a:r>
              <a:rPr lang="fr-FR" sz="2000" b="1" dirty="0" smtClean="0">
                <a:solidFill>
                  <a:prstClr val="black"/>
                </a:solidFill>
              </a:rPr>
              <a:t>Sport</a:t>
            </a:r>
            <a:endParaRPr lang="fr-FR" sz="2000" b="1" dirty="0">
              <a:solidFill>
                <a:prstClr val="black"/>
              </a:solidFill>
            </a:endParaRPr>
          </a:p>
        </p:txBody>
      </p:sp>
      <p:sp>
        <p:nvSpPr>
          <p:cNvPr id="19" name="Rectangle à coins arrondis 18"/>
          <p:cNvSpPr/>
          <p:nvPr/>
        </p:nvSpPr>
        <p:spPr>
          <a:xfrm>
            <a:off x="6012160" y="3861048"/>
            <a:ext cx="2216951" cy="81029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altLang="fr-FR" sz="2000" b="1" dirty="0" smtClean="0">
                <a:solidFill>
                  <a:prstClr val="black"/>
                </a:solidFill>
              </a:rPr>
              <a:t>Enseignement scolaire 15%</a:t>
            </a:r>
          </a:p>
        </p:txBody>
      </p:sp>
      <p:sp>
        <p:nvSpPr>
          <p:cNvPr id="20" name="Rectangle à coins arrondis 19"/>
          <p:cNvSpPr/>
          <p:nvPr/>
        </p:nvSpPr>
        <p:spPr>
          <a:xfrm>
            <a:off x="1916959" y="4772348"/>
            <a:ext cx="2520280" cy="81029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altLang="fr-FR" sz="2000" b="1" dirty="0" err="1" smtClean="0">
                <a:solidFill>
                  <a:prstClr val="black"/>
                </a:solidFill>
              </a:rPr>
              <a:t>Ens</a:t>
            </a:r>
            <a:r>
              <a:rPr lang="fr-FR" altLang="fr-FR" sz="2000" b="1" dirty="0" smtClean="0">
                <a:solidFill>
                  <a:prstClr val="black"/>
                </a:solidFill>
              </a:rPr>
              <a:t>/formation professionnels 22%</a:t>
            </a:r>
          </a:p>
        </p:txBody>
      </p:sp>
      <p:sp>
        <p:nvSpPr>
          <p:cNvPr id="21" name="Rectangle à coins arrondis 20"/>
          <p:cNvSpPr/>
          <p:nvPr/>
        </p:nvSpPr>
        <p:spPr>
          <a:xfrm>
            <a:off x="4788024" y="4772348"/>
            <a:ext cx="2177245" cy="818679"/>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altLang="fr-FR" sz="2000" b="1" dirty="0" smtClean="0">
                <a:solidFill>
                  <a:prstClr val="black"/>
                </a:solidFill>
              </a:rPr>
              <a:t>Enseignement supérieur 43%</a:t>
            </a:r>
          </a:p>
        </p:txBody>
      </p:sp>
      <p:sp>
        <p:nvSpPr>
          <p:cNvPr id="22" name="Rectangle à coins arrondis 21"/>
          <p:cNvSpPr/>
          <p:nvPr/>
        </p:nvSpPr>
        <p:spPr>
          <a:xfrm>
            <a:off x="3433509" y="3856835"/>
            <a:ext cx="2177245" cy="79208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altLang="fr-FR" sz="2000" b="1" dirty="0" smtClean="0">
                <a:solidFill>
                  <a:prstClr val="black"/>
                </a:solidFill>
              </a:rPr>
              <a:t>Education </a:t>
            </a:r>
            <a:r>
              <a:rPr lang="fr-FR" altLang="fr-FR" sz="2000" b="1" dirty="0">
                <a:solidFill>
                  <a:prstClr val="black"/>
                </a:solidFill>
              </a:rPr>
              <a:t>des </a:t>
            </a:r>
            <a:r>
              <a:rPr lang="fr-FR" altLang="fr-FR" sz="2000" b="1" dirty="0" smtClean="0">
                <a:solidFill>
                  <a:prstClr val="black"/>
                </a:solidFill>
              </a:rPr>
              <a:t>adultes 5%</a:t>
            </a:r>
          </a:p>
        </p:txBody>
      </p:sp>
      <p:sp>
        <p:nvSpPr>
          <p:cNvPr id="23" name="Rectangle à coins arrondis 22"/>
          <p:cNvSpPr/>
          <p:nvPr/>
        </p:nvSpPr>
        <p:spPr>
          <a:xfrm>
            <a:off x="999854" y="3830245"/>
            <a:ext cx="2177245" cy="818678"/>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fr-FR" altLang="fr-FR" sz="2000" b="1" dirty="0" smtClean="0">
                <a:solidFill>
                  <a:prstClr val="black"/>
                </a:solidFill>
              </a:rPr>
              <a:t>Jeunesse 10%</a:t>
            </a:r>
            <a:endParaRPr lang="fr-FR" sz="2000" b="1" dirty="0">
              <a:solidFill>
                <a:prstClr val="white"/>
              </a:solidFill>
            </a:endParaRPr>
          </a:p>
        </p:txBody>
      </p:sp>
      <p:sp>
        <p:nvSpPr>
          <p:cNvPr id="2" name="ZoneTexte 1"/>
          <p:cNvSpPr txBox="1"/>
          <p:nvPr/>
        </p:nvSpPr>
        <p:spPr>
          <a:xfrm>
            <a:off x="406577" y="1935510"/>
            <a:ext cx="555935" cy="707886"/>
          </a:xfrm>
          <a:prstGeom prst="rect">
            <a:avLst/>
          </a:prstGeom>
          <a:noFill/>
        </p:spPr>
        <p:txBody>
          <a:bodyPr wrap="square" rtlCol="0">
            <a:spAutoFit/>
          </a:bodyPr>
          <a:lstStyle/>
          <a:p>
            <a:r>
              <a:rPr lang="fr-FR" sz="4000" b="1" dirty="0" smtClean="0">
                <a:solidFill>
                  <a:srgbClr val="FF0000"/>
                </a:solidFill>
              </a:rPr>
              <a:t>3</a:t>
            </a:r>
            <a:endParaRPr lang="fr-FR" sz="4000" b="1" dirty="0">
              <a:solidFill>
                <a:srgbClr val="FF0000"/>
              </a:solidFill>
            </a:endParaRPr>
          </a:p>
        </p:txBody>
      </p:sp>
      <p:sp>
        <p:nvSpPr>
          <p:cNvPr id="3" name="ZoneTexte 2"/>
          <p:cNvSpPr txBox="1"/>
          <p:nvPr/>
        </p:nvSpPr>
        <p:spPr>
          <a:xfrm>
            <a:off x="433855" y="4627243"/>
            <a:ext cx="540060" cy="707886"/>
          </a:xfrm>
          <a:prstGeom prst="rect">
            <a:avLst/>
          </a:prstGeom>
          <a:noFill/>
        </p:spPr>
        <p:txBody>
          <a:bodyPr wrap="square" rtlCol="0">
            <a:spAutoFit/>
          </a:bodyPr>
          <a:lstStyle>
            <a:defPPr>
              <a:defRPr lang="fr-FR"/>
            </a:defPPr>
            <a:lvl1pPr>
              <a:defRPr sz="4000" b="1">
                <a:solidFill>
                  <a:srgbClr val="FF0000"/>
                </a:solidFill>
              </a:defRPr>
            </a:lvl1pPr>
          </a:lstStyle>
          <a:p>
            <a:r>
              <a:rPr lang="fr-FR" dirty="0"/>
              <a:t>5</a:t>
            </a:r>
          </a:p>
        </p:txBody>
      </p:sp>
      <p:sp>
        <p:nvSpPr>
          <p:cNvPr id="6" name="ZoneTexte 5"/>
          <p:cNvSpPr txBox="1"/>
          <p:nvPr/>
        </p:nvSpPr>
        <p:spPr>
          <a:xfrm>
            <a:off x="433855" y="5841879"/>
            <a:ext cx="565999" cy="707886"/>
          </a:xfrm>
          <a:prstGeom prst="rect">
            <a:avLst/>
          </a:prstGeom>
          <a:noFill/>
        </p:spPr>
        <p:txBody>
          <a:bodyPr wrap="square" rtlCol="0">
            <a:spAutoFit/>
          </a:bodyPr>
          <a:lstStyle>
            <a:defPPr>
              <a:defRPr lang="fr-FR"/>
            </a:defPPr>
            <a:lvl1pPr>
              <a:defRPr sz="4000" b="1">
                <a:solidFill>
                  <a:srgbClr val="FF0000"/>
                </a:solidFill>
              </a:defRPr>
            </a:lvl1pPr>
          </a:lstStyle>
          <a:p>
            <a:r>
              <a:rPr lang="fr-FR" dirty="0"/>
              <a:t>2</a:t>
            </a:r>
          </a:p>
        </p:txBody>
      </p:sp>
    </p:spTree>
    <p:extLst>
      <p:ext uri="{BB962C8B-B14F-4D97-AF65-F5344CB8AC3E}">
        <p14:creationId xmlns:p14="http://schemas.microsoft.com/office/powerpoint/2010/main" xmlns="" val="1847295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619180" y="411728"/>
            <a:ext cx="7746122" cy="523220"/>
          </a:xfrm>
          <a:prstGeom prst="rect">
            <a:avLst/>
          </a:prstGeom>
          <a:noFill/>
        </p:spPr>
        <p:txBody>
          <a:bodyPr wrap="square" rtlCol="0">
            <a:spAutoFit/>
          </a:bodyPr>
          <a:lstStyle/>
          <a:p>
            <a:r>
              <a:rPr lang="fr-FR" sz="2800" b="1" dirty="0" smtClean="0">
                <a:solidFill>
                  <a:srgbClr val="FF0000"/>
                </a:solidFill>
                <a:latin typeface="+mj-lt"/>
                <a:cs typeface="Arial Black"/>
              </a:rPr>
              <a:t> </a:t>
            </a:r>
            <a:r>
              <a:rPr lang="fr-FR" sz="2800" b="1" dirty="0">
                <a:solidFill>
                  <a:schemeClr val="tx2">
                    <a:lumMod val="60000"/>
                    <a:lumOff val="40000"/>
                  </a:schemeClr>
                </a:solidFill>
              </a:rPr>
              <a:t>ERASMUS + </a:t>
            </a:r>
            <a:r>
              <a:rPr lang="fr-FR" sz="2800" b="1" dirty="0" smtClean="0">
                <a:solidFill>
                  <a:schemeClr val="tx2">
                    <a:lumMod val="60000"/>
                    <a:lumOff val="40000"/>
                  </a:schemeClr>
                </a:solidFill>
              </a:rPr>
              <a:t>: </a:t>
            </a:r>
            <a:r>
              <a:rPr lang="fr-FR" sz="2800" b="1" dirty="0" smtClean="0">
                <a:solidFill>
                  <a:schemeClr val="tx2">
                    <a:lumMod val="60000"/>
                    <a:lumOff val="40000"/>
                  </a:schemeClr>
                </a:solidFill>
                <a:latin typeface="+mj-lt"/>
              </a:rPr>
              <a:t>ch</a:t>
            </a:r>
            <a:r>
              <a:rPr lang="fr-FR" sz="2800" b="1" dirty="0" smtClean="0">
                <a:solidFill>
                  <a:schemeClr val="tx2">
                    <a:lumMod val="60000"/>
                    <a:lumOff val="40000"/>
                  </a:schemeClr>
                </a:solidFill>
                <a:latin typeface="+mj-lt"/>
                <a:cs typeface="Arial Black"/>
              </a:rPr>
              <a:t>iffres clés</a:t>
            </a:r>
            <a:endParaRPr lang="fr-FR" sz="2800" b="1" dirty="0">
              <a:solidFill>
                <a:schemeClr val="tx2">
                  <a:lumMod val="60000"/>
                  <a:lumOff val="40000"/>
                </a:schemeClr>
              </a:solidFill>
              <a:latin typeface="+mj-lt"/>
              <a:cs typeface="Arial Black"/>
            </a:endParaRPr>
          </a:p>
        </p:txBody>
      </p:sp>
      <p:graphicFrame>
        <p:nvGraphicFramePr>
          <p:cNvPr id="3" name="Diagramme 2"/>
          <p:cNvGraphicFramePr/>
          <p:nvPr>
            <p:extLst>
              <p:ext uri="{D42A27DB-BD31-4B8C-83A1-F6EECF244321}">
                <p14:modId xmlns:p14="http://schemas.microsoft.com/office/powerpoint/2010/main" xmlns="" val="561865835"/>
              </p:ext>
            </p:extLst>
          </p:nvPr>
        </p:nvGraphicFramePr>
        <p:xfrm>
          <a:off x="996043" y="1155701"/>
          <a:ext cx="7206923" cy="4731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77871608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49808" y="394197"/>
            <a:ext cx="7746122" cy="523220"/>
          </a:xfrm>
          <a:prstGeom prst="rect">
            <a:avLst/>
          </a:prstGeom>
          <a:noFill/>
        </p:spPr>
        <p:txBody>
          <a:bodyPr wrap="square" rtlCol="0">
            <a:spAutoFit/>
          </a:bodyPr>
          <a:lstStyle/>
          <a:p>
            <a:r>
              <a:rPr lang="fr-FR" sz="2800" b="1" dirty="0" smtClean="0">
                <a:solidFill>
                  <a:srgbClr val="FF0000"/>
                </a:solidFill>
                <a:latin typeface="+mj-lt"/>
                <a:cs typeface="Arial Black"/>
              </a:rPr>
              <a:t> </a:t>
            </a:r>
            <a:r>
              <a:rPr lang="fr-FR" sz="2800" b="1" dirty="0" smtClean="0">
                <a:solidFill>
                  <a:schemeClr val="tx2">
                    <a:lumMod val="60000"/>
                    <a:lumOff val="40000"/>
                  </a:schemeClr>
                </a:solidFill>
                <a:latin typeface="+mj-lt"/>
                <a:cs typeface="Arial Black"/>
              </a:rPr>
              <a:t>Les messages clefs Erasmus +</a:t>
            </a:r>
            <a:r>
              <a:rPr lang="fr-FR" sz="2800" b="1" dirty="0" smtClean="0">
                <a:solidFill>
                  <a:schemeClr val="tx2">
                    <a:lumMod val="60000"/>
                    <a:lumOff val="40000"/>
                  </a:schemeClr>
                </a:solidFill>
              </a:rPr>
              <a:t> </a:t>
            </a:r>
            <a:endParaRPr lang="fr-FR" sz="2800" b="1" dirty="0">
              <a:solidFill>
                <a:schemeClr val="tx2">
                  <a:lumMod val="60000"/>
                  <a:lumOff val="40000"/>
                </a:schemeClr>
              </a:solidFill>
              <a:latin typeface="+mj-lt"/>
              <a:cs typeface="Arial Black"/>
            </a:endParaRPr>
          </a:p>
        </p:txBody>
      </p:sp>
      <p:graphicFrame>
        <p:nvGraphicFramePr>
          <p:cNvPr id="3" name="Diagramme 2"/>
          <p:cNvGraphicFramePr/>
          <p:nvPr>
            <p:extLst>
              <p:ext uri="{D42A27DB-BD31-4B8C-83A1-F6EECF244321}">
                <p14:modId xmlns:p14="http://schemas.microsoft.com/office/powerpoint/2010/main" xmlns="" val="3827521349"/>
              </p:ext>
            </p:extLst>
          </p:nvPr>
        </p:nvGraphicFramePr>
        <p:xfrm>
          <a:off x="749808" y="1228273"/>
          <a:ext cx="7206923" cy="4731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21"/>
          <p:cNvSpPr txBox="1">
            <a:spLocks noChangeArrowheads="1"/>
          </p:cNvSpPr>
          <p:nvPr/>
        </p:nvSpPr>
        <p:spPr bwMode="auto">
          <a:xfrm>
            <a:off x="4163146" y="254907"/>
            <a:ext cx="1801440" cy="321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p>
            <a:pPr hangingPunct="0">
              <a:lnSpc>
                <a:spcPct val="93000"/>
              </a:lnSpc>
              <a:buClr>
                <a:srgbClr val="000000"/>
              </a:buClr>
              <a:buSzPct val="100000"/>
              <a:buFont typeface="Times New Roman" pitchFamily="18" charset="0"/>
              <a:buNone/>
            </a:pPr>
            <a:r>
              <a:rPr lang="fr-FR" altLang="fr-FR" sz="1600" i="1" dirty="0" smtClean="0">
                <a:solidFill>
                  <a:srgbClr val="1E397D"/>
                </a:solidFill>
              </a:rPr>
              <a:t> </a:t>
            </a:r>
            <a:endParaRPr lang="fr-FR" altLang="fr-FR" sz="1600" i="1" dirty="0">
              <a:solidFill>
                <a:srgbClr val="1E397D"/>
              </a:solidFill>
            </a:endParaRPr>
          </a:p>
        </p:txBody>
      </p:sp>
    </p:spTree>
    <p:extLst>
      <p:ext uri="{BB962C8B-B14F-4D97-AF65-F5344CB8AC3E}">
        <p14:creationId xmlns:p14="http://schemas.microsoft.com/office/powerpoint/2010/main" xmlns="" val="1116591011"/>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9395" y="1299445"/>
            <a:ext cx="3548509" cy="28192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ZoneTexte 1"/>
          <p:cNvSpPr txBox="1">
            <a:spLocks noChangeArrowheads="1"/>
          </p:cNvSpPr>
          <p:nvPr/>
        </p:nvSpPr>
        <p:spPr bwMode="auto">
          <a:xfrm>
            <a:off x="340896" y="174625"/>
            <a:ext cx="828707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b="1" dirty="0" smtClean="0">
                <a:solidFill>
                  <a:srgbClr val="0070C0"/>
                </a:solidFill>
                <a:latin typeface="Calibri"/>
              </a:rPr>
              <a:t>AVEC QUELS PAYS ?</a:t>
            </a:r>
          </a:p>
          <a:p>
            <a:pPr algn="r" eaLnBrk="1" fontAlgn="base" hangingPunct="1">
              <a:spcBef>
                <a:spcPct val="0"/>
              </a:spcBef>
              <a:spcAft>
                <a:spcPct val="0"/>
              </a:spcAft>
              <a:buFont typeface="Arial" pitchFamily="34" charset="0"/>
              <a:buNone/>
            </a:pPr>
            <a:r>
              <a:rPr lang="fr-FR" altLang="fr-FR" b="1" dirty="0" smtClean="0">
                <a:solidFill>
                  <a:srgbClr val="0070C0"/>
                </a:solidFill>
                <a:latin typeface="Calibri"/>
              </a:rPr>
              <a:t>1. PAYS PARTICIPANTS </a:t>
            </a:r>
            <a:endParaRPr lang="fr-FR" altLang="fr-FR" b="1" dirty="0">
              <a:solidFill>
                <a:srgbClr val="0070C0"/>
              </a:solidFill>
              <a:latin typeface="Calibri"/>
            </a:endParaRPr>
          </a:p>
        </p:txBody>
      </p:sp>
      <p:sp>
        <p:nvSpPr>
          <p:cNvPr id="5" name="ZoneTexte 4"/>
          <p:cNvSpPr txBox="1"/>
          <p:nvPr/>
        </p:nvSpPr>
        <p:spPr>
          <a:xfrm>
            <a:off x="4067944" y="1423824"/>
            <a:ext cx="4869528" cy="1015663"/>
          </a:xfrm>
          <a:prstGeom prst="rect">
            <a:avLst/>
          </a:prstGeom>
          <a:noFill/>
        </p:spPr>
        <p:txBody>
          <a:bodyPr wrap="square" rtlCol="0">
            <a:spAutoFit/>
          </a:bodyPr>
          <a:lstStyle/>
          <a:p>
            <a:pPr defTabSz="914400">
              <a:defRPr/>
            </a:pPr>
            <a:r>
              <a:rPr lang="fr-FR" sz="2000" kern="0" dirty="0" smtClean="0">
                <a:solidFill>
                  <a:srgbClr val="002060"/>
                </a:solidFill>
                <a:cs typeface="Calibri"/>
              </a:rPr>
              <a:t>→ </a:t>
            </a:r>
            <a:r>
              <a:rPr lang="fr-FR" sz="2000" kern="0" dirty="0" smtClean="0">
                <a:solidFill>
                  <a:srgbClr val="002060"/>
                </a:solidFill>
              </a:rPr>
              <a:t>33 pays (28 pays membres de l’UE </a:t>
            </a:r>
            <a:r>
              <a:rPr lang="fr-FR" sz="2000" kern="0" dirty="0" smtClean="0">
                <a:solidFill>
                  <a:prstClr val="black"/>
                </a:solidFill>
              </a:rPr>
              <a:t>+ </a:t>
            </a:r>
            <a:r>
              <a:rPr lang="fr-FR" sz="2000" kern="0" dirty="0" smtClean="0">
                <a:solidFill>
                  <a:srgbClr val="C0504D">
                    <a:lumMod val="75000"/>
                  </a:srgbClr>
                </a:solidFill>
              </a:rPr>
              <a:t>Macédoine, Islande, Liechtenstein, Norvège, Turquie</a:t>
            </a:r>
            <a:r>
              <a:rPr lang="fr-FR" sz="2000" kern="0" dirty="0" smtClean="0">
                <a:solidFill>
                  <a:prstClr val="black"/>
                </a:solidFill>
              </a:rPr>
              <a:t>)</a:t>
            </a:r>
          </a:p>
        </p:txBody>
      </p:sp>
      <p:sp>
        <p:nvSpPr>
          <p:cNvPr id="6" name="ZoneTexte 5"/>
          <p:cNvSpPr txBox="1"/>
          <p:nvPr/>
        </p:nvSpPr>
        <p:spPr>
          <a:xfrm>
            <a:off x="4067943" y="2681625"/>
            <a:ext cx="4869527" cy="1015663"/>
          </a:xfrm>
          <a:prstGeom prst="rect">
            <a:avLst/>
          </a:prstGeom>
          <a:noFill/>
        </p:spPr>
        <p:txBody>
          <a:bodyPr wrap="square" rtlCol="0">
            <a:spAutoFit/>
          </a:bodyPr>
          <a:lstStyle/>
          <a:p>
            <a:pPr defTabSz="914400">
              <a:defRPr/>
            </a:pPr>
            <a:r>
              <a:rPr lang="fr-FR" sz="2000" kern="0" dirty="0" smtClean="0">
                <a:solidFill>
                  <a:srgbClr val="002060"/>
                </a:solidFill>
              </a:rPr>
              <a:t>La </a:t>
            </a:r>
            <a:r>
              <a:rPr lang="fr-FR" sz="2000" kern="0" dirty="0" smtClean="0">
                <a:solidFill>
                  <a:srgbClr val="FF0000"/>
                </a:solidFill>
              </a:rPr>
              <a:t>Suisse est inéligible </a:t>
            </a:r>
            <a:r>
              <a:rPr lang="fr-FR" sz="2000" kern="0" dirty="0" smtClean="0">
                <a:solidFill>
                  <a:srgbClr val="002060"/>
                </a:solidFill>
              </a:rPr>
              <a:t>en 2016 en tant que pays participant au programme mais éligible en tant que pays partenaire</a:t>
            </a:r>
            <a:endParaRPr lang="fr-FR" sz="2000" kern="0" dirty="0" smtClean="0">
              <a:solidFill>
                <a:prstClr val="black"/>
              </a:solidFill>
            </a:endParaRPr>
          </a:p>
        </p:txBody>
      </p:sp>
      <p:sp>
        <p:nvSpPr>
          <p:cNvPr id="2" name="ZoneTexte 1"/>
          <p:cNvSpPr txBox="1"/>
          <p:nvPr/>
        </p:nvSpPr>
        <p:spPr>
          <a:xfrm>
            <a:off x="18597" y="2254821"/>
            <a:ext cx="884213" cy="707886"/>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fr-FR" sz="2000" b="1" dirty="0" smtClean="0">
                <a:solidFill>
                  <a:prstClr val="white"/>
                </a:solidFill>
              </a:rPr>
              <a:t>RUP</a:t>
            </a:r>
          </a:p>
          <a:p>
            <a:pPr algn="ctr"/>
            <a:r>
              <a:rPr lang="fr-FR" sz="2000" b="1" dirty="0" smtClean="0">
                <a:solidFill>
                  <a:prstClr val="white"/>
                </a:solidFill>
              </a:rPr>
              <a:t>PTOM</a:t>
            </a:r>
            <a:endParaRPr lang="fr-FR" sz="2000" b="1" dirty="0">
              <a:solidFill>
                <a:prstClr val="white"/>
              </a:solidFill>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6936" y="4067770"/>
            <a:ext cx="4454489" cy="26335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ZoneTexte 1"/>
          <p:cNvSpPr txBox="1">
            <a:spLocks noChangeArrowheads="1"/>
          </p:cNvSpPr>
          <p:nvPr/>
        </p:nvSpPr>
        <p:spPr bwMode="auto">
          <a:xfrm>
            <a:off x="340896" y="4302066"/>
            <a:ext cx="468766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Font typeface="Arial" pitchFamily="34" charset="0"/>
              <a:buNone/>
              <a:defRPr/>
            </a:pPr>
            <a:r>
              <a:rPr lang="fr-FR" b="1" kern="0" dirty="0" smtClean="0">
                <a:solidFill>
                  <a:srgbClr val="0070C0"/>
                </a:solidFill>
              </a:rPr>
              <a:t>2. PAYS PARTENAIRES</a:t>
            </a:r>
            <a:endParaRPr lang="fr-FR" b="1" kern="0" dirty="0">
              <a:solidFill>
                <a:srgbClr val="0070C0"/>
              </a:solidFill>
            </a:endParaRPr>
          </a:p>
        </p:txBody>
      </p:sp>
      <p:sp>
        <p:nvSpPr>
          <p:cNvPr id="10" name="ZoneTexte 9"/>
          <p:cNvSpPr txBox="1"/>
          <p:nvPr/>
        </p:nvSpPr>
        <p:spPr>
          <a:xfrm>
            <a:off x="340896" y="4886841"/>
            <a:ext cx="5060676" cy="1938992"/>
          </a:xfrm>
          <a:prstGeom prst="rect">
            <a:avLst/>
          </a:prstGeom>
          <a:noFill/>
        </p:spPr>
        <p:txBody>
          <a:bodyPr wrap="square" rtlCol="0">
            <a:spAutoFit/>
          </a:bodyPr>
          <a:lstStyle/>
          <a:p>
            <a:pPr marL="342900" indent="-342900">
              <a:buFontTx/>
              <a:buChar char="-"/>
              <a:defRPr/>
            </a:pPr>
            <a:r>
              <a:rPr lang="fr-FR" sz="2000" kern="0" dirty="0" smtClean="0">
                <a:solidFill>
                  <a:srgbClr val="FF0000"/>
                </a:solidFill>
              </a:rPr>
              <a:t>Non applicable dans l’action clé 1 pour</a:t>
            </a:r>
          </a:p>
          <a:p>
            <a:pPr>
              <a:defRPr/>
            </a:pPr>
            <a:r>
              <a:rPr lang="fr-FR" sz="2000" kern="0" dirty="0" smtClean="0">
                <a:solidFill>
                  <a:srgbClr val="FF0000"/>
                </a:solidFill>
              </a:rPr>
              <a:t>l’enseignement scolaire</a:t>
            </a:r>
          </a:p>
          <a:p>
            <a:pPr defTabSz="914400">
              <a:defRPr/>
            </a:pPr>
            <a:r>
              <a:rPr lang="fr-FR" sz="2000" kern="0" dirty="0" smtClean="0">
                <a:solidFill>
                  <a:prstClr val="black"/>
                </a:solidFill>
              </a:rPr>
              <a:t>-     </a:t>
            </a:r>
            <a:r>
              <a:rPr lang="fr-FR" sz="2000" kern="0" dirty="0" smtClean="0">
                <a:solidFill>
                  <a:srgbClr val="FF0000"/>
                </a:solidFill>
              </a:rPr>
              <a:t>Possibilité dans l’action clé 2 </a:t>
            </a:r>
            <a:r>
              <a:rPr lang="fr-FR" sz="2000" kern="0" dirty="0" smtClean="0"/>
              <a:t>(projets de      Partenariats stratégiques) </a:t>
            </a:r>
            <a:r>
              <a:rPr lang="fr-FR" sz="2000" b="1" kern="0" dirty="0" smtClean="0">
                <a:solidFill>
                  <a:srgbClr val="FF0000"/>
                </a:solidFill>
              </a:rPr>
              <a:t>SAUF</a:t>
            </a:r>
            <a:r>
              <a:rPr lang="fr-FR" sz="2000" kern="0" dirty="0" smtClean="0">
                <a:solidFill>
                  <a:srgbClr val="FF0000"/>
                </a:solidFill>
              </a:rPr>
              <a:t> pour les projets « SCHOOL ONLY »</a:t>
            </a:r>
          </a:p>
          <a:p>
            <a:pPr defTabSz="914400">
              <a:defRPr/>
            </a:pPr>
            <a:endParaRPr lang="fr-FR" sz="2000" kern="0" dirty="0" smtClean="0">
              <a:solidFill>
                <a:prstClr val="black"/>
              </a:solidFill>
            </a:endParaRPr>
          </a:p>
        </p:txBody>
      </p:sp>
    </p:spTree>
    <p:extLst>
      <p:ext uri="{BB962C8B-B14F-4D97-AF65-F5344CB8AC3E}">
        <p14:creationId xmlns:p14="http://schemas.microsoft.com/office/powerpoint/2010/main" xmlns="" val="7586235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extLst>
              <p:ext uri="{D42A27DB-BD31-4B8C-83A1-F6EECF244321}">
                <p14:modId xmlns:p14="http://schemas.microsoft.com/office/powerpoint/2010/main" xmlns="" val="2283623038"/>
              </p:ext>
            </p:extLst>
          </p:nvPr>
        </p:nvGraphicFramePr>
        <p:xfrm>
          <a:off x="1698173" y="2151258"/>
          <a:ext cx="5820226" cy="37879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440206" y="5939199"/>
            <a:ext cx="8040915" cy="400110"/>
          </a:xfrm>
          <a:prstGeom prst="rect">
            <a:avLst/>
          </a:prstGeom>
        </p:spPr>
        <p:txBody>
          <a:bodyPr wrap="square">
            <a:spAutoFit/>
          </a:bodyPr>
          <a:lstStyle/>
          <a:p>
            <a:pPr marL="0" lvl="1" algn="r">
              <a:spcAft>
                <a:spcPts val="600"/>
              </a:spcAft>
            </a:pPr>
            <a:r>
              <a:rPr lang="fr-FR" sz="2000" b="1" i="1" dirty="0" smtClean="0">
                <a:sym typeface="Wingdings"/>
              </a:rPr>
              <a:t>Etablissements scolaires éligibles </a:t>
            </a:r>
            <a:r>
              <a:rPr lang="fr-FR" sz="2000" b="1" i="1" dirty="0" smtClean="0">
                <a:latin typeface="Calibri"/>
                <a:sym typeface="Wingdings"/>
              </a:rPr>
              <a:t>→ </a:t>
            </a:r>
            <a:r>
              <a:rPr lang="fr-FR" sz="2000" b="1" i="1" dirty="0" smtClean="0">
                <a:sym typeface="Wingdings"/>
              </a:rPr>
              <a:t>Consulter </a:t>
            </a:r>
            <a:r>
              <a:rPr lang="fr-FR" sz="2000" b="1" i="1" dirty="0">
                <a:sym typeface="Wingdings"/>
              </a:rPr>
              <a:t>le BOEN </a:t>
            </a:r>
            <a:r>
              <a:rPr lang="fr-FR" sz="2000" b="1" i="1" dirty="0" smtClean="0">
                <a:sym typeface="Wingdings"/>
              </a:rPr>
              <a:t>à paraître fin 2015</a:t>
            </a:r>
            <a:endParaRPr lang="fr-FR" sz="2000" b="1" i="1" dirty="0">
              <a:sym typeface="Wingdings"/>
            </a:endParaRPr>
          </a:p>
        </p:txBody>
      </p:sp>
      <p:sp>
        <p:nvSpPr>
          <p:cNvPr id="5" name="ZoneTexte 4"/>
          <p:cNvSpPr txBox="1"/>
          <p:nvPr/>
        </p:nvSpPr>
        <p:spPr>
          <a:xfrm>
            <a:off x="233916" y="1195483"/>
            <a:ext cx="8761228" cy="830997"/>
          </a:xfrm>
          <a:prstGeom prst="rect">
            <a:avLst/>
          </a:prstGeom>
          <a:noFill/>
        </p:spPr>
        <p:txBody>
          <a:bodyPr wrap="square" rtlCol="0">
            <a:spAutoFit/>
          </a:bodyPr>
          <a:lstStyle/>
          <a:p>
            <a:pPr algn="ctr"/>
            <a:r>
              <a:rPr lang="fr-FR" sz="2400" i="1" dirty="0" smtClean="0"/>
              <a:t>De l’école </a:t>
            </a:r>
            <a:r>
              <a:rPr lang="fr-FR" sz="2400" i="1" dirty="0"/>
              <a:t>maternelle au </a:t>
            </a:r>
          </a:p>
          <a:p>
            <a:pPr algn="ctr"/>
            <a:r>
              <a:rPr lang="fr-FR" sz="2400" i="1" dirty="0" smtClean="0"/>
              <a:t>lycée </a:t>
            </a:r>
            <a:r>
              <a:rPr lang="fr-FR" sz="2400" i="1" dirty="0"/>
              <a:t>général, technologique ou professionnel </a:t>
            </a:r>
            <a:r>
              <a:rPr lang="fr-FR" sz="2400" i="1" dirty="0" smtClean="0"/>
              <a:t>( </a:t>
            </a:r>
            <a:r>
              <a:rPr lang="fr-FR" sz="2400" i="1" dirty="0"/>
              <a:t>niveau </a:t>
            </a:r>
            <a:r>
              <a:rPr lang="fr-FR" sz="2400" i="1" dirty="0" smtClean="0"/>
              <a:t>baccalauréat )</a:t>
            </a:r>
            <a:endParaRPr lang="fr-FR" sz="2400" i="1" dirty="0"/>
          </a:p>
        </p:txBody>
      </p:sp>
      <p:sp>
        <p:nvSpPr>
          <p:cNvPr id="6" name="ZoneTexte 3"/>
          <p:cNvSpPr txBox="1">
            <a:spLocks noChangeArrowheads="1"/>
          </p:cNvSpPr>
          <p:nvPr/>
        </p:nvSpPr>
        <p:spPr bwMode="auto">
          <a:xfrm>
            <a:off x="696850" y="278807"/>
            <a:ext cx="8208913" cy="46166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rPr>
              <a:t>Erasmus + Enseignement Scolaire</a:t>
            </a:r>
            <a:endParaRPr lang="fr-FR" altLang="fr-FR" sz="2400" b="1" dirty="0">
              <a:solidFill>
                <a:srgbClr val="0070C0"/>
              </a:solidFill>
              <a:latin typeface="Arial" panose="020B0604020202020204" pitchFamily="34" charset="0"/>
              <a:ea typeface="Arial Black" pitchFamily="34" charset="0"/>
              <a:cs typeface="Arial" panose="020B0604020202020204" pitchFamily="34" charset="0"/>
            </a:endParaRPr>
          </a:p>
        </p:txBody>
      </p:sp>
    </p:spTree>
    <p:extLst>
      <p:ext uri="{BB962C8B-B14F-4D97-AF65-F5344CB8AC3E}">
        <p14:creationId xmlns:p14="http://schemas.microsoft.com/office/powerpoint/2010/main" xmlns="" val="166834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a:spLocks noChangeArrowheads="1"/>
          </p:cNvSpPr>
          <p:nvPr/>
        </p:nvSpPr>
        <p:spPr bwMode="auto">
          <a:xfrm>
            <a:off x="696850" y="278807"/>
            <a:ext cx="8208913" cy="461665"/>
          </a:xfrm>
          <a:prstGeom prst="rect">
            <a:avLst/>
          </a:prstGeom>
          <a:ln/>
          <a:extLst/>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algn="ctr" eaLnBrk="1" hangingPunct="1">
              <a:spcBef>
                <a:spcPct val="0"/>
              </a:spcBef>
              <a:buFontTx/>
              <a:buNone/>
            </a:pPr>
            <a:r>
              <a:rPr lang="fr-FR" altLang="fr-FR" sz="2400" b="1" dirty="0" smtClean="0">
                <a:solidFill>
                  <a:srgbClr val="0070C0"/>
                </a:solidFill>
                <a:latin typeface="Arial" panose="020B0604020202020204" pitchFamily="34" charset="0"/>
                <a:ea typeface="Arial Black" pitchFamily="34" charset="0"/>
                <a:cs typeface="Arial" panose="020B0604020202020204" pitchFamily="34" charset="0"/>
              </a:rPr>
              <a:t>Erasmus + Enseignement Scolaire</a:t>
            </a:r>
            <a:endParaRPr lang="fr-FR" altLang="fr-FR" sz="2400" b="1" dirty="0">
              <a:solidFill>
                <a:srgbClr val="0070C0"/>
              </a:solidFill>
              <a:latin typeface="Arial" panose="020B0604020202020204" pitchFamily="34" charset="0"/>
              <a:ea typeface="Arial Black" pitchFamily="34" charset="0"/>
              <a:cs typeface="Arial" panose="020B0604020202020204" pitchFamily="34" charset="0"/>
            </a:endParaRPr>
          </a:p>
        </p:txBody>
      </p:sp>
      <p:graphicFrame>
        <p:nvGraphicFramePr>
          <p:cNvPr id="5" name="Diagramme 4"/>
          <p:cNvGraphicFramePr/>
          <p:nvPr>
            <p:extLst>
              <p:ext uri="{D42A27DB-BD31-4B8C-83A1-F6EECF244321}">
                <p14:modId xmlns:p14="http://schemas.microsoft.com/office/powerpoint/2010/main" xmlns="" val="569707762"/>
              </p:ext>
            </p:extLst>
          </p:nvPr>
        </p:nvGraphicFramePr>
        <p:xfrm>
          <a:off x="614933" y="972457"/>
          <a:ext cx="8119633" cy="5457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12181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1789113"/>
            <a:ext cx="8351838" cy="3849687"/>
          </a:xfrm>
          <a:prstGeom prst="rect">
            <a:avLst/>
          </a:prstGeom>
        </p:spPr>
        <p:txBody>
          <a:bodyPr/>
          <a:lstStyle/>
          <a:p>
            <a:pPr marL="0" indent="0" algn="ctr">
              <a:buNone/>
            </a:pPr>
            <a:r>
              <a:rPr lang="fr-FR" b="1" dirty="0" smtClean="0"/>
              <a:t>Présentation de l’action clé 1 :</a:t>
            </a:r>
          </a:p>
          <a:p>
            <a:pPr marL="0" indent="0" algn="ctr">
              <a:buNone/>
            </a:pPr>
            <a:endParaRPr lang="fr-FR" sz="2000" b="1" dirty="0" smtClean="0"/>
          </a:p>
          <a:p>
            <a:pPr marL="0" indent="0" algn="ctr">
              <a:buNone/>
            </a:pPr>
            <a:r>
              <a:rPr lang="fr-FR" sz="4000" b="1" dirty="0" smtClean="0">
                <a:solidFill>
                  <a:srgbClr val="0070C0"/>
                </a:solidFill>
              </a:rPr>
              <a:t>Les projets de Mobilité pour l’Enseignement Scolaire </a:t>
            </a:r>
          </a:p>
        </p:txBody>
      </p:sp>
      <p:pic>
        <p:nvPicPr>
          <p:cNvPr id="4098" name="Picture 2" descr="http://afec-europe.fr/wordpress/wp-content/uploads/2013/07/erasmus.jpg_574_800_2-574x227.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5984" y="4328608"/>
            <a:ext cx="5188755" cy="20520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48178" y="144462"/>
            <a:ext cx="3365500"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53423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03846" y="370880"/>
            <a:ext cx="8115303" cy="492443"/>
          </a:xfrm>
          <a:prstGeom prst="rect">
            <a:avLst/>
          </a:prstGeom>
          <a:noFill/>
        </p:spPr>
        <p:txBody>
          <a:bodyPr wrap="square" rtlCol="0">
            <a:spAutoFit/>
          </a:bodyPr>
          <a:lstStyle/>
          <a:p>
            <a:r>
              <a:rPr lang="fr-FR" sz="2600" b="1" dirty="0" smtClean="0">
                <a:solidFill>
                  <a:srgbClr val="0070C0"/>
                </a:solidFill>
                <a:latin typeface="Arial" panose="020B0604020202020204" pitchFamily="34" charset="0"/>
                <a:cs typeface="Arial" panose="020B0604020202020204" pitchFamily="34" charset="0"/>
              </a:rPr>
              <a:t>Action clé 1: Mobilité d’apprentissage </a:t>
            </a:r>
            <a:endParaRPr lang="fr-FR" sz="2600" b="1" dirty="0">
              <a:solidFill>
                <a:srgbClr val="0070C0"/>
              </a:solidFill>
              <a:latin typeface="Arial" panose="020B0604020202020204" pitchFamily="34" charset="0"/>
              <a:cs typeface="Arial" panose="020B0604020202020204" pitchFamily="34" charset="0"/>
            </a:endParaRPr>
          </a:p>
        </p:txBody>
      </p:sp>
      <p:sp>
        <p:nvSpPr>
          <p:cNvPr id="8" name="ZoneTexte 7"/>
          <p:cNvSpPr txBox="1"/>
          <p:nvPr/>
        </p:nvSpPr>
        <p:spPr>
          <a:xfrm>
            <a:off x="467543" y="1196752"/>
            <a:ext cx="8246281" cy="4924425"/>
          </a:xfrm>
          <a:prstGeom prst="rect">
            <a:avLst/>
          </a:prstGeom>
          <a:noFill/>
        </p:spPr>
        <p:txBody>
          <a:bodyPr wrap="square" rtlCol="0">
            <a:spAutoFit/>
          </a:bodyPr>
          <a:lstStyle/>
          <a:p>
            <a:r>
              <a:rPr lang="fr-FR" sz="2400" b="1" dirty="0" smtClean="0">
                <a:solidFill>
                  <a:srgbClr val="FF0000"/>
                </a:solidFill>
              </a:rPr>
              <a:t>Quels objectifs ?</a:t>
            </a:r>
          </a:p>
          <a:p>
            <a:endParaRPr lang="fr-FR" sz="2400" dirty="0" smtClean="0"/>
          </a:p>
          <a:p>
            <a:pPr>
              <a:spcAft>
                <a:spcPts val="600"/>
              </a:spcAft>
            </a:pPr>
            <a:r>
              <a:rPr lang="fr-FR" sz="2400" dirty="0" smtClean="0"/>
              <a:t>L’action clé 1 soutient les </a:t>
            </a:r>
            <a:r>
              <a:rPr lang="fr-FR" sz="2400" b="1" dirty="0" smtClean="0"/>
              <a:t>activités de </a:t>
            </a:r>
            <a:r>
              <a:rPr lang="fr-FR" sz="2400" dirty="0" smtClean="0"/>
              <a:t>personnels éducatifs &amp; d’encadrement afin de développer:</a:t>
            </a:r>
          </a:p>
          <a:p>
            <a:pPr>
              <a:spcAft>
                <a:spcPts val="600"/>
              </a:spcAft>
            </a:pPr>
            <a:endParaRPr lang="fr-FR" sz="2400" dirty="0" smtClean="0"/>
          </a:p>
          <a:p>
            <a:pPr>
              <a:spcAft>
                <a:spcPts val="1200"/>
              </a:spcAft>
            </a:pPr>
            <a:r>
              <a:rPr lang="fr-FR" sz="2400" dirty="0" smtClean="0">
                <a:solidFill>
                  <a:srgbClr val="0070C0"/>
                </a:solidFill>
              </a:rPr>
              <a:t>► </a:t>
            </a:r>
            <a:r>
              <a:rPr lang="fr-FR" sz="2400" b="1" dirty="0"/>
              <a:t>L</a:t>
            </a:r>
            <a:r>
              <a:rPr lang="fr-FR" sz="2400" b="1" dirty="0" smtClean="0"/>
              <a:t>’acquisition et l’utilisation de nouvelles compétences </a:t>
            </a:r>
          </a:p>
          <a:p>
            <a:pPr>
              <a:spcAft>
                <a:spcPts val="1200"/>
              </a:spcAft>
            </a:pPr>
            <a:r>
              <a:rPr lang="fr-FR" sz="2400" dirty="0" smtClean="0">
                <a:solidFill>
                  <a:srgbClr val="0070C0"/>
                </a:solidFill>
              </a:rPr>
              <a:t>►</a:t>
            </a:r>
            <a:r>
              <a:rPr lang="fr-FR" sz="2400" dirty="0" smtClean="0">
                <a:solidFill>
                  <a:srgbClr val="FF0000"/>
                </a:solidFill>
              </a:rPr>
              <a:t> </a:t>
            </a:r>
            <a:r>
              <a:rPr lang="fr-FR" sz="2400" b="1" dirty="0" smtClean="0"/>
              <a:t>L’employabilité</a:t>
            </a:r>
          </a:p>
          <a:p>
            <a:pPr>
              <a:spcAft>
                <a:spcPts val="1200"/>
              </a:spcAft>
            </a:pPr>
            <a:r>
              <a:rPr lang="fr-FR" sz="2400" dirty="0" smtClean="0">
                <a:solidFill>
                  <a:srgbClr val="0070C0"/>
                </a:solidFill>
              </a:rPr>
              <a:t>►</a:t>
            </a:r>
            <a:r>
              <a:rPr lang="fr-FR" sz="2400" dirty="0" smtClean="0">
                <a:solidFill>
                  <a:srgbClr val="FF0000"/>
                </a:solidFill>
              </a:rPr>
              <a:t> </a:t>
            </a:r>
            <a:r>
              <a:rPr lang="fr-FR" sz="2400" b="1" dirty="0"/>
              <a:t>L</a:t>
            </a:r>
            <a:r>
              <a:rPr lang="fr-FR" sz="2400" b="1" dirty="0" smtClean="0"/>
              <a:t>es compétences linguistiques</a:t>
            </a:r>
          </a:p>
          <a:p>
            <a:pPr>
              <a:spcAft>
                <a:spcPts val="1200"/>
              </a:spcAft>
            </a:pPr>
            <a:r>
              <a:rPr lang="fr-FR" sz="2400" dirty="0" smtClean="0">
                <a:solidFill>
                  <a:srgbClr val="0070C0"/>
                </a:solidFill>
              </a:rPr>
              <a:t>►</a:t>
            </a:r>
            <a:r>
              <a:rPr lang="fr-FR" sz="2400" dirty="0" smtClean="0">
                <a:solidFill>
                  <a:srgbClr val="FF0000"/>
                </a:solidFill>
              </a:rPr>
              <a:t> </a:t>
            </a:r>
            <a:r>
              <a:rPr lang="fr-FR" sz="2400" b="1" dirty="0"/>
              <a:t>L</a:t>
            </a:r>
            <a:r>
              <a:rPr lang="fr-FR" sz="2400" b="1" dirty="0" smtClean="0"/>
              <a:t>a citoyenneté européenne</a:t>
            </a:r>
          </a:p>
          <a:p>
            <a:pPr>
              <a:spcAft>
                <a:spcPts val="1200"/>
              </a:spcAft>
            </a:pPr>
            <a:r>
              <a:rPr lang="fr-FR" sz="2400" dirty="0">
                <a:solidFill>
                  <a:srgbClr val="0070C0"/>
                </a:solidFill>
              </a:rPr>
              <a:t>►</a:t>
            </a:r>
            <a:r>
              <a:rPr lang="fr-FR" sz="2400" dirty="0">
                <a:solidFill>
                  <a:srgbClr val="FF0000"/>
                </a:solidFill>
              </a:rPr>
              <a:t> </a:t>
            </a:r>
            <a:r>
              <a:rPr lang="fr-FR" sz="2400" b="1" dirty="0"/>
              <a:t>L</a:t>
            </a:r>
            <a:r>
              <a:rPr lang="fr-FR" sz="2400" b="1" dirty="0" smtClean="0"/>
              <a:t>a coopération éducative et les synergies </a:t>
            </a:r>
            <a:r>
              <a:rPr lang="fr-FR" sz="2400" dirty="0" smtClean="0"/>
              <a:t>entre les secteurs de l’éducation</a:t>
            </a:r>
          </a:p>
        </p:txBody>
      </p:sp>
    </p:spTree>
    <p:extLst>
      <p:ext uri="{BB962C8B-B14F-4D97-AF65-F5344CB8AC3E}">
        <p14:creationId xmlns:p14="http://schemas.microsoft.com/office/powerpoint/2010/main" xmlns="" val="237329989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03846" y="370880"/>
            <a:ext cx="8115303" cy="492443"/>
          </a:xfrm>
          <a:prstGeom prst="rect">
            <a:avLst/>
          </a:prstGeom>
          <a:noFill/>
        </p:spPr>
        <p:txBody>
          <a:bodyPr wrap="square" rtlCol="0">
            <a:spAutoFit/>
          </a:bodyPr>
          <a:lstStyle/>
          <a:p>
            <a:r>
              <a:rPr lang="fr-FR" sz="2600" b="1" dirty="0" smtClean="0">
                <a:solidFill>
                  <a:srgbClr val="0070C0"/>
                </a:solidFill>
                <a:latin typeface="Arial" panose="020B0604020202020204" pitchFamily="34" charset="0"/>
                <a:cs typeface="Arial" panose="020B0604020202020204" pitchFamily="34" charset="0"/>
              </a:rPr>
              <a:t>MOBILITE SECTEUR ENSEIGNEMENT SCOLAIRE</a:t>
            </a:r>
            <a:endParaRPr lang="fr-FR" sz="2600" b="1" dirty="0">
              <a:solidFill>
                <a:srgbClr val="0070C0"/>
              </a:solidFill>
              <a:latin typeface="Arial" panose="020B0604020202020204" pitchFamily="34" charset="0"/>
              <a:cs typeface="Arial" panose="020B0604020202020204" pitchFamily="34" charset="0"/>
            </a:endParaRPr>
          </a:p>
        </p:txBody>
      </p:sp>
      <p:sp>
        <p:nvSpPr>
          <p:cNvPr id="2" name="ZoneTexte 1"/>
          <p:cNvSpPr txBox="1"/>
          <p:nvPr/>
        </p:nvSpPr>
        <p:spPr>
          <a:xfrm>
            <a:off x="603846" y="1393371"/>
            <a:ext cx="8235354" cy="5878532"/>
          </a:xfrm>
          <a:prstGeom prst="rect">
            <a:avLst/>
          </a:prstGeom>
          <a:noFill/>
        </p:spPr>
        <p:txBody>
          <a:bodyPr wrap="square" rtlCol="0">
            <a:spAutoFit/>
          </a:bodyPr>
          <a:lstStyle/>
          <a:p>
            <a:pPr>
              <a:spcAft>
                <a:spcPts val="600"/>
              </a:spcAft>
            </a:pPr>
            <a:r>
              <a:rPr lang="fr-FR" sz="2400" b="1" dirty="0">
                <a:solidFill>
                  <a:srgbClr val="FF0000"/>
                </a:solidFill>
                <a:cs typeface="Arial Black"/>
              </a:rPr>
              <a:t>Qui dépose la candidature pour un financement européen?</a:t>
            </a:r>
          </a:p>
          <a:p>
            <a:pPr>
              <a:spcAft>
                <a:spcPts val="600"/>
              </a:spcAft>
            </a:pPr>
            <a:r>
              <a:rPr lang="fr-FR" sz="2400" dirty="0">
                <a:cs typeface="Calibri"/>
              </a:rPr>
              <a:t>→ </a:t>
            </a:r>
            <a:r>
              <a:rPr lang="fr-FR" sz="2400" dirty="0"/>
              <a:t>un </a:t>
            </a:r>
            <a:r>
              <a:rPr lang="fr-FR" sz="2400" b="1" dirty="0"/>
              <a:t>établissement scolaire </a:t>
            </a:r>
            <a:r>
              <a:rPr lang="fr-FR" sz="2400" dirty="0"/>
              <a:t>pour son </a:t>
            </a:r>
            <a:r>
              <a:rPr lang="fr-FR" sz="2400" u="sng" dirty="0"/>
              <a:t>personnel</a:t>
            </a:r>
            <a:endParaRPr lang="fr-FR" sz="2000" u="sng" dirty="0"/>
          </a:p>
          <a:p>
            <a:pPr>
              <a:spcAft>
                <a:spcPts val="600"/>
              </a:spcAft>
            </a:pPr>
            <a:r>
              <a:rPr lang="fr-FR" sz="2400" dirty="0">
                <a:cs typeface="Calibri"/>
              </a:rPr>
              <a:t>→ </a:t>
            </a:r>
            <a:r>
              <a:rPr lang="fr-FR" sz="2400" dirty="0"/>
              <a:t>un </a:t>
            </a:r>
            <a:r>
              <a:rPr lang="fr-FR" sz="2400" b="1" dirty="0"/>
              <a:t>consortium</a:t>
            </a:r>
            <a:r>
              <a:rPr lang="fr-FR" sz="2400" dirty="0"/>
              <a:t> c’est-à-dire un coordinateur + au moins 2 établissements scolaires </a:t>
            </a:r>
            <a:r>
              <a:rPr lang="fr-FR" sz="2400" dirty="0" smtClean="0"/>
              <a:t>partenaires pour </a:t>
            </a:r>
            <a:r>
              <a:rPr lang="fr-FR" sz="2400" u="sng" dirty="0"/>
              <a:t>leurs personnels</a:t>
            </a:r>
            <a:endParaRPr lang="fr-FR" sz="2400" b="1" u="sng" dirty="0">
              <a:solidFill>
                <a:srgbClr val="FF0000"/>
              </a:solidFill>
            </a:endParaRPr>
          </a:p>
          <a:p>
            <a:pPr>
              <a:spcAft>
                <a:spcPts val="600"/>
              </a:spcAft>
            </a:pPr>
            <a:endParaRPr lang="fr-FR" sz="1200" dirty="0">
              <a:solidFill>
                <a:srgbClr val="FF0000"/>
              </a:solidFill>
              <a:cs typeface="Arial Black"/>
            </a:endParaRPr>
          </a:p>
          <a:p>
            <a:pPr>
              <a:spcAft>
                <a:spcPts val="600"/>
              </a:spcAft>
            </a:pPr>
            <a:endParaRPr lang="fr-FR" sz="1200" dirty="0">
              <a:solidFill>
                <a:srgbClr val="FF0000"/>
              </a:solidFill>
              <a:cs typeface="Arial Black"/>
            </a:endParaRPr>
          </a:p>
          <a:p>
            <a:pPr>
              <a:spcAft>
                <a:spcPts val="600"/>
              </a:spcAft>
            </a:pPr>
            <a:endParaRPr lang="fr-FR" sz="1200" dirty="0">
              <a:solidFill>
                <a:srgbClr val="FF0000"/>
              </a:solidFill>
              <a:cs typeface="Arial Black"/>
            </a:endParaRPr>
          </a:p>
          <a:p>
            <a:pPr>
              <a:spcAft>
                <a:spcPts val="600"/>
              </a:spcAft>
            </a:pPr>
            <a:r>
              <a:rPr lang="fr-FR" sz="2400" b="1" dirty="0">
                <a:solidFill>
                  <a:srgbClr val="FF0000"/>
                </a:solidFill>
                <a:cs typeface="Arial Black"/>
              </a:rPr>
              <a:t>Qui peut coordonner un consortium ?</a:t>
            </a:r>
          </a:p>
          <a:p>
            <a:pPr marL="800100" lvl="1" indent="-342900">
              <a:spcAft>
                <a:spcPts val="600"/>
              </a:spcAft>
              <a:buFont typeface="Wingdings"/>
              <a:buChar char="Ä"/>
            </a:pPr>
            <a:r>
              <a:rPr lang="fr-FR" sz="2400" b="1" dirty="0" smtClean="0">
                <a:cs typeface="Arial Black"/>
                <a:sym typeface="Wingdings"/>
              </a:rPr>
              <a:t>Un rectorat</a:t>
            </a:r>
            <a:r>
              <a:rPr lang="fr-FR" sz="2400" b="1" dirty="0">
                <a:cs typeface="Arial Black"/>
                <a:sym typeface="Wingdings"/>
              </a:rPr>
              <a:t>, </a:t>
            </a:r>
            <a:r>
              <a:rPr lang="fr-FR" sz="2400" b="1" dirty="0" smtClean="0">
                <a:cs typeface="Arial Black"/>
                <a:sym typeface="Wingdings"/>
              </a:rPr>
              <a:t>une DSDEN</a:t>
            </a:r>
            <a:r>
              <a:rPr lang="fr-FR" sz="2400" b="1" dirty="0">
                <a:cs typeface="Arial Black"/>
                <a:sym typeface="Wingdings"/>
              </a:rPr>
              <a:t>, </a:t>
            </a:r>
            <a:r>
              <a:rPr lang="fr-FR" sz="2400" b="1" dirty="0" smtClean="0">
                <a:cs typeface="Arial Black"/>
                <a:sym typeface="Wingdings"/>
              </a:rPr>
              <a:t>un GIP académique, une ESPE (via la COMUE), un établissement scolaire, etc. </a:t>
            </a:r>
          </a:p>
          <a:p>
            <a:pPr lvl="1">
              <a:spcAft>
                <a:spcPts val="600"/>
              </a:spcAft>
            </a:pPr>
            <a:endParaRPr lang="fr-FR" sz="2400" b="1" dirty="0" smtClean="0">
              <a:cs typeface="Arial Black"/>
              <a:sym typeface="Wingdings"/>
            </a:endParaRPr>
          </a:p>
          <a:p>
            <a:pPr lvl="1" algn="r">
              <a:spcAft>
                <a:spcPts val="600"/>
              </a:spcAft>
            </a:pPr>
            <a:r>
              <a:rPr lang="fr-FR" sz="2000" i="1" dirty="0">
                <a:cs typeface="Arial Black"/>
              </a:rPr>
              <a:t>Propositions à vérifier dans le BOEN à paraître fin 2015 </a:t>
            </a:r>
            <a:endParaRPr lang="fr-FR" sz="2000" i="1" dirty="0" smtClean="0">
              <a:cs typeface="Arial Black"/>
            </a:endParaRPr>
          </a:p>
          <a:p>
            <a:pPr lvl="1" algn="r">
              <a:spcAft>
                <a:spcPts val="600"/>
              </a:spcAft>
            </a:pPr>
            <a:r>
              <a:rPr lang="fr-FR" sz="2000" i="1" dirty="0" smtClean="0">
                <a:cs typeface="Arial Black"/>
              </a:rPr>
              <a:t>pour </a:t>
            </a:r>
            <a:r>
              <a:rPr lang="fr-FR" sz="2000" i="1" dirty="0">
                <a:cs typeface="Arial Black"/>
              </a:rPr>
              <a:t>l’AP2016 Erasmus+</a:t>
            </a:r>
          </a:p>
          <a:p>
            <a:pPr lvl="1">
              <a:spcAft>
                <a:spcPts val="600"/>
              </a:spcAft>
            </a:pPr>
            <a:endParaRPr lang="fr-FR" sz="2400" b="1" dirty="0" smtClean="0">
              <a:solidFill>
                <a:srgbClr val="FF0000"/>
              </a:solidFill>
              <a:cs typeface="Arial Black"/>
              <a:sym typeface="Wingdings"/>
            </a:endParaRPr>
          </a:p>
          <a:p>
            <a:pPr marL="800100" lvl="1" indent="-342900">
              <a:spcAft>
                <a:spcPts val="600"/>
              </a:spcAft>
              <a:buFont typeface="Wingdings"/>
              <a:buChar char="Ä"/>
            </a:pPr>
            <a:endParaRPr lang="fr-FR" sz="2400" b="1" dirty="0">
              <a:solidFill>
                <a:srgbClr val="FF0000"/>
              </a:solidFill>
              <a:cs typeface="Arial Black"/>
              <a:sym typeface="Wingdings"/>
            </a:endParaRPr>
          </a:p>
        </p:txBody>
      </p:sp>
    </p:spTree>
    <p:extLst>
      <p:ext uri="{BB962C8B-B14F-4D97-AF65-F5344CB8AC3E}">
        <p14:creationId xmlns:p14="http://schemas.microsoft.com/office/powerpoint/2010/main" xmlns="" val="60883560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482600" y="497790"/>
            <a:ext cx="850634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0"/>
              </a:spcBef>
              <a:buFont typeface="Arial" pitchFamily="34" charset="0"/>
              <a:buNone/>
            </a:pPr>
            <a:r>
              <a:rPr lang="fr-FR" altLang="fr-FR" b="1" dirty="0" smtClean="0">
                <a:solidFill>
                  <a:srgbClr val="0070C0"/>
                </a:solidFill>
              </a:rPr>
              <a:t>PROJET DE MOBILITE (KA1) de Personnels</a:t>
            </a:r>
          </a:p>
          <a:p>
            <a:pPr algn="ctr" eaLnBrk="1" hangingPunct="1">
              <a:spcBef>
                <a:spcPts val="0"/>
              </a:spcBef>
              <a:buFont typeface="Arial" pitchFamily="34" charset="0"/>
              <a:buNone/>
            </a:pPr>
            <a:r>
              <a:rPr lang="fr-FR" altLang="fr-FR" b="1" dirty="0" smtClean="0">
                <a:solidFill>
                  <a:srgbClr val="0070C0"/>
                </a:solidFill>
              </a:rPr>
              <a:t>POUR UNE ECOLE maternelle ou élémentaire</a:t>
            </a:r>
            <a:endParaRPr lang="fr-FR" altLang="fr-FR" b="1" dirty="0">
              <a:solidFill>
                <a:srgbClr val="0070C0"/>
              </a:solidFill>
            </a:endParaRPr>
          </a:p>
        </p:txBody>
      </p:sp>
      <p:sp>
        <p:nvSpPr>
          <p:cNvPr id="4" name="ZoneTexte 3"/>
          <p:cNvSpPr txBox="1"/>
          <p:nvPr/>
        </p:nvSpPr>
        <p:spPr>
          <a:xfrm>
            <a:off x="3018971" y="5689600"/>
            <a:ext cx="2974932" cy="646331"/>
          </a:xfrm>
          <a:prstGeom prst="rect">
            <a:avLst/>
          </a:prstGeom>
          <a:noFill/>
        </p:spPr>
        <p:txBody>
          <a:bodyPr wrap="square" rtlCol="0">
            <a:spAutoFit/>
          </a:bodyPr>
          <a:lstStyle/>
          <a:p>
            <a:pPr algn="ctr"/>
            <a:r>
              <a:rPr lang="fr-FR" b="1" dirty="0" smtClean="0">
                <a:solidFill>
                  <a:prstClr val="black"/>
                </a:solidFill>
              </a:rPr>
              <a:t>ECOLE MATERNELLE OU ELEMENTAIRE</a:t>
            </a:r>
            <a:endParaRPr lang="fr-FR" b="1" dirty="0">
              <a:solidFill>
                <a:prstClr val="black"/>
              </a:solidFill>
            </a:endParaRPr>
          </a:p>
        </p:txBody>
      </p:sp>
      <p:sp>
        <p:nvSpPr>
          <p:cNvPr id="16" name="Flèche vers le haut 15"/>
          <p:cNvSpPr/>
          <p:nvPr/>
        </p:nvSpPr>
        <p:spPr>
          <a:xfrm>
            <a:off x="4058885" y="3290739"/>
            <a:ext cx="775874" cy="63303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3236237" y="2006652"/>
            <a:ext cx="2421169" cy="923330"/>
          </a:xfrm>
          <a:prstGeom prst="rect">
            <a:avLst/>
          </a:prstGeom>
          <a:noFill/>
          <a:ln w="19050">
            <a:solidFill>
              <a:schemeClr val="tx2"/>
            </a:solidFill>
          </a:ln>
        </p:spPr>
        <p:txBody>
          <a:bodyPr wrap="square" rtlCol="0">
            <a:spAutoFit/>
          </a:bodyPr>
          <a:lstStyle/>
          <a:p>
            <a:pPr algn="ctr"/>
            <a:r>
              <a:rPr lang="fr-FR" b="1" dirty="0" smtClean="0">
                <a:solidFill>
                  <a:prstClr val="black"/>
                </a:solidFill>
              </a:rPr>
              <a:t>Projet de Mobilité</a:t>
            </a:r>
          </a:p>
          <a:p>
            <a:pPr algn="ctr"/>
            <a:r>
              <a:rPr lang="fr-FR" b="1" dirty="0" smtClean="0">
                <a:solidFill>
                  <a:prstClr val="black"/>
                </a:solidFill>
              </a:rPr>
              <a:t>Secteur </a:t>
            </a:r>
          </a:p>
          <a:p>
            <a:pPr algn="ctr"/>
            <a:r>
              <a:rPr lang="fr-FR" b="1" dirty="0" smtClean="0">
                <a:solidFill>
                  <a:prstClr val="black"/>
                </a:solidFill>
              </a:rPr>
              <a:t>Enseignement scolaire</a:t>
            </a:r>
            <a:endParaRPr lang="fr-FR" b="1" dirty="0">
              <a:solidFill>
                <a:prstClr val="black"/>
              </a:solidFill>
            </a:endParaRPr>
          </a:p>
        </p:txBody>
      </p:sp>
      <p:pic>
        <p:nvPicPr>
          <p:cNvPr id="18" name="Image 17" descr="power-point-2.jp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3606" y="6379091"/>
            <a:ext cx="8741300" cy="371145"/>
          </a:xfrm>
          <a:prstGeom prst="rect">
            <a:avLst/>
          </a:prstGeom>
        </p:spPr>
      </p:pic>
      <p:pic>
        <p:nvPicPr>
          <p:cNvPr id="3" name="Image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23372" y="2915840"/>
            <a:ext cx="1646829" cy="1646829"/>
          </a:xfrm>
          <a:prstGeom prst="rect">
            <a:avLst/>
          </a:prstGeom>
        </p:spPr>
      </p:pic>
      <p:sp>
        <p:nvSpPr>
          <p:cNvPr id="6" name="ZoneTexte 5"/>
          <p:cNvSpPr txBox="1"/>
          <p:nvPr/>
        </p:nvSpPr>
        <p:spPr>
          <a:xfrm>
            <a:off x="6289930" y="5462105"/>
            <a:ext cx="2699018" cy="400110"/>
          </a:xfrm>
          <a:prstGeom prst="rect">
            <a:avLst/>
          </a:prstGeom>
          <a:noFill/>
        </p:spPr>
        <p:txBody>
          <a:bodyPr wrap="square" rtlCol="0">
            <a:spAutoFit/>
          </a:bodyPr>
          <a:lstStyle/>
          <a:p>
            <a:r>
              <a:rPr lang="fr-FR" sz="2000" b="1" dirty="0" smtClean="0">
                <a:solidFill>
                  <a:srgbClr val="FF0000"/>
                </a:solidFill>
              </a:rPr>
              <a:t>DEPOT 2 FEVRIER 2016</a:t>
            </a:r>
            <a:endParaRPr lang="fr-FR" sz="2000" b="1" dirty="0">
              <a:solidFill>
                <a:srgbClr val="FF0000"/>
              </a:solidFill>
            </a:endParaRPr>
          </a:p>
        </p:txBody>
      </p:sp>
      <p:sp>
        <p:nvSpPr>
          <p:cNvPr id="8" name="ZoneTexte 7"/>
          <p:cNvSpPr txBox="1"/>
          <p:nvPr/>
        </p:nvSpPr>
        <p:spPr>
          <a:xfrm>
            <a:off x="482600" y="3824005"/>
            <a:ext cx="2717800" cy="1477328"/>
          </a:xfrm>
          <a:prstGeom prst="rect">
            <a:avLst/>
          </a:prstGeom>
          <a:noFill/>
        </p:spPr>
        <p:txBody>
          <a:bodyPr wrap="square" rtlCol="0">
            <a:spAutoFit/>
          </a:bodyPr>
          <a:lstStyle/>
          <a:p>
            <a:r>
              <a:rPr lang="fr-FR" b="1" dirty="0"/>
              <a:t>E</a:t>
            </a:r>
            <a:r>
              <a:rPr lang="fr-FR" b="1" dirty="0" smtClean="0"/>
              <a:t>n coopération avec la mairie ou l’OCCE départementale pour la gestion financière du projet</a:t>
            </a:r>
            <a:endParaRPr lang="fr-FR" b="1"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29642" y="4099690"/>
            <a:ext cx="1634359" cy="1634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47592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557948" y="241300"/>
            <a:ext cx="2219325" cy="2057400"/>
          </a:xfrm>
          <a:prstGeom prst="rect">
            <a:avLst/>
          </a:prstGeom>
        </p:spPr>
      </p:pic>
      <p:sp>
        <p:nvSpPr>
          <p:cNvPr id="4" name="Rectangle 3"/>
          <p:cNvSpPr/>
          <p:nvPr/>
        </p:nvSpPr>
        <p:spPr>
          <a:xfrm>
            <a:off x="363569" y="2435729"/>
            <a:ext cx="8212569" cy="3600986"/>
          </a:xfrm>
          <a:prstGeom prst="rect">
            <a:avLst/>
          </a:prstGeom>
        </p:spPr>
        <p:txBody>
          <a:bodyPr wrap="square">
            <a:spAutoFit/>
          </a:bodyPr>
          <a:lstStyle/>
          <a:p>
            <a:pPr algn="ctr"/>
            <a:r>
              <a:rPr lang="fr-FR" b="1" dirty="0" smtClean="0">
                <a:solidFill>
                  <a:srgbClr val="000000"/>
                </a:solidFill>
                <a:latin typeface="Calibri" panose="020F0502020204030204" pitchFamily="34" charset="0"/>
                <a:cs typeface="Calibri" panose="020F0502020204030204" pitchFamily="34" charset="0"/>
              </a:rPr>
              <a:t>Mode d’emploi de cette présentation:</a:t>
            </a:r>
          </a:p>
          <a:p>
            <a:pPr algn="ctr"/>
            <a:endParaRPr lang="fr-FR" b="1" dirty="0" smtClean="0">
              <a:solidFill>
                <a:srgbClr val="000000"/>
              </a:solidFill>
              <a:latin typeface="Calibri" panose="020F0502020204030204" pitchFamily="34" charset="0"/>
              <a:cs typeface="Calibri" panose="020F0502020204030204" pitchFamily="34" charset="0"/>
            </a:endParaRPr>
          </a:p>
          <a:p>
            <a:pPr marL="285750" indent="-285750" algn="just">
              <a:spcAft>
                <a:spcPts val="1200"/>
              </a:spcAft>
              <a:buFontTx/>
              <a:buChar char="-"/>
            </a:pPr>
            <a:r>
              <a:rPr lang="fr-FR" dirty="0" smtClean="0">
                <a:solidFill>
                  <a:srgbClr val="000000"/>
                </a:solidFill>
                <a:latin typeface="Calibri" panose="020F0502020204030204" pitchFamily="34" charset="0"/>
                <a:cs typeface="Calibri" panose="020F0502020204030204" pitchFamily="34" charset="0"/>
              </a:rPr>
              <a:t>Les informations données sont valables à la date indiquée en 1</a:t>
            </a:r>
            <a:r>
              <a:rPr lang="fr-FR" baseline="30000" dirty="0" smtClean="0">
                <a:solidFill>
                  <a:srgbClr val="000000"/>
                </a:solidFill>
                <a:latin typeface="Calibri" panose="020F0502020204030204" pitchFamily="34" charset="0"/>
                <a:cs typeface="Calibri" panose="020F0502020204030204" pitchFamily="34" charset="0"/>
              </a:rPr>
              <a:t>ère</a:t>
            </a:r>
            <a:r>
              <a:rPr lang="fr-FR" dirty="0" smtClean="0">
                <a:solidFill>
                  <a:srgbClr val="000000"/>
                </a:solidFill>
                <a:latin typeface="Calibri" panose="020F0502020204030204" pitchFamily="34" charset="0"/>
                <a:cs typeface="Calibri" panose="020F0502020204030204" pitchFamily="34" charset="0"/>
              </a:rPr>
              <a:t> page</a:t>
            </a:r>
          </a:p>
          <a:p>
            <a:pPr marL="285750" indent="-285750" algn="just">
              <a:spcAft>
                <a:spcPts val="1200"/>
              </a:spcAft>
              <a:buFontTx/>
              <a:buChar char="-"/>
            </a:pPr>
            <a:r>
              <a:rPr lang="fr-FR" dirty="0" smtClean="0">
                <a:solidFill>
                  <a:srgbClr val="000000"/>
                </a:solidFill>
                <a:latin typeface="Calibri" panose="020F0502020204030204" pitchFamily="34" charset="0"/>
                <a:cs typeface="Calibri" panose="020F0502020204030204" pitchFamily="34" charset="0"/>
              </a:rPr>
              <a:t>La lecture des fiches Penelope +  et du Guide « Erasmus + », y compris les annexes, est un prérequis pour avoir une vue détaillée du processus de candidature</a:t>
            </a:r>
          </a:p>
          <a:p>
            <a:pPr marL="285750" indent="-285750" algn="just">
              <a:spcAft>
                <a:spcPts val="1200"/>
              </a:spcAft>
              <a:buFontTx/>
              <a:buChar char="-"/>
            </a:pPr>
            <a:r>
              <a:rPr lang="fr-FR" dirty="0" smtClean="0">
                <a:solidFill>
                  <a:srgbClr val="000000"/>
                </a:solidFill>
                <a:latin typeface="Calibri" panose="020F0502020204030204" pitchFamily="34" charset="0"/>
                <a:cs typeface="Calibri" panose="020F0502020204030204" pitchFamily="34" charset="0"/>
              </a:rPr>
              <a:t>La présentation comporte un grand nombre de diapositives et n’est pas destinée à être utilisée telle quelle, ceci pour permettre à chaque développeur de n’utiliser que les diapositives qu’il/elle jugera opportunes  </a:t>
            </a:r>
          </a:p>
          <a:p>
            <a:pPr marL="285750" indent="-285750" algn="just">
              <a:spcAft>
                <a:spcPts val="1200"/>
              </a:spcAft>
              <a:buFontTx/>
              <a:buChar char="-"/>
            </a:pPr>
            <a:r>
              <a:rPr lang="fr-FR" dirty="0" smtClean="0">
                <a:solidFill>
                  <a:srgbClr val="000000"/>
                </a:solidFill>
                <a:latin typeface="Calibri" panose="020F0502020204030204" pitchFamily="34" charset="0"/>
                <a:cs typeface="Calibri" panose="020F0502020204030204" pitchFamily="34" charset="0"/>
              </a:rPr>
              <a:t>Certaines diapositives sont commentées (mode affichage normal ou mode affichage page de commentaires), vous pouvez imprimer les commentaires (mode option d’impression)</a:t>
            </a:r>
            <a:endParaRPr lang="fr-FR"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350315844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81331" y="4162652"/>
            <a:ext cx="2292365" cy="1526948"/>
          </a:xfrm>
          <a:prstGeom prst="rect">
            <a:avLst/>
          </a:prstGeom>
        </p:spPr>
      </p:pic>
      <p:sp>
        <p:nvSpPr>
          <p:cNvPr id="4" name="ZoneTexte 3"/>
          <p:cNvSpPr txBox="1"/>
          <p:nvPr/>
        </p:nvSpPr>
        <p:spPr>
          <a:xfrm>
            <a:off x="3018971" y="5689600"/>
            <a:ext cx="2974932" cy="646331"/>
          </a:xfrm>
          <a:prstGeom prst="rect">
            <a:avLst/>
          </a:prstGeom>
          <a:noFill/>
        </p:spPr>
        <p:txBody>
          <a:bodyPr wrap="square" rtlCol="0">
            <a:spAutoFit/>
          </a:bodyPr>
          <a:lstStyle/>
          <a:p>
            <a:pPr algn="ctr"/>
            <a:r>
              <a:rPr lang="fr-FR" b="1" dirty="0" smtClean="0">
                <a:solidFill>
                  <a:prstClr val="black"/>
                </a:solidFill>
              </a:rPr>
              <a:t>COLLEGE </a:t>
            </a:r>
          </a:p>
          <a:p>
            <a:pPr algn="ctr"/>
            <a:r>
              <a:rPr lang="fr-FR" b="1" dirty="0" smtClean="0">
                <a:solidFill>
                  <a:prstClr val="black"/>
                </a:solidFill>
              </a:rPr>
              <a:t>LYCEE Général </a:t>
            </a:r>
            <a:endParaRPr lang="fr-FR" b="1" dirty="0">
              <a:solidFill>
                <a:prstClr val="black"/>
              </a:solidFill>
            </a:endParaRPr>
          </a:p>
        </p:txBody>
      </p:sp>
      <p:sp>
        <p:nvSpPr>
          <p:cNvPr id="16" name="Flèche vers le haut 15"/>
          <p:cNvSpPr/>
          <p:nvPr/>
        </p:nvSpPr>
        <p:spPr>
          <a:xfrm>
            <a:off x="4058885" y="3290739"/>
            <a:ext cx="775874" cy="63303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3314708" y="1902840"/>
            <a:ext cx="2264228" cy="1200329"/>
          </a:xfrm>
          <a:prstGeom prst="rect">
            <a:avLst/>
          </a:prstGeom>
          <a:noFill/>
          <a:ln w="19050">
            <a:solidFill>
              <a:schemeClr val="tx2"/>
            </a:solidFill>
          </a:ln>
        </p:spPr>
        <p:txBody>
          <a:bodyPr wrap="square" rtlCol="0">
            <a:spAutoFit/>
          </a:bodyPr>
          <a:lstStyle/>
          <a:p>
            <a:pPr algn="ctr"/>
            <a:r>
              <a:rPr lang="fr-FR" b="1" dirty="0" smtClean="0">
                <a:solidFill>
                  <a:prstClr val="black"/>
                </a:solidFill>
              </a:rPr>
              <a:t>Projet de Mobilité</a:t>
            </a:r>
          </a:p>
          <a:p>
            <a:pPr algn="ctr"/>
            <a:r>
              <a:rPr lang="fr-FR" b="1" dirty="0" smtClean="0">
                <a:solidFill>
                  <a:prstClr val="black"/>
                </a:solidFill>
              </a:rPr>
              <a:t>Secteur Enseignement scolaire</a:t>
            </a:r>
            <a:endParaRPr lang="fr-FR" b="1" dirty="0">
              <a:solidFill>
                <a:prstClr val="black"/>
              </a:solidFill>
            </a:endParaRPr>
          </a:p>
        </p:txBody>
      </p:sp>
      <p:pic>
        <p:nvPicPr>
          <p:cNvPr id="18" name="Image 17" descr="power-point-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3606" y="6379091"/>
            <a:ext cx="8741300" cy="37114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692636" y="2783842"/>
            <a:ext cx="1646829" cy="1646829"/>
          </a:xfrm>
          <a:prstGeom prst="rect">
            <a:avLst/>
          </a:prstGeom>
        </p:spPr>
      </p:pic>
      <p:sp>
        <p:nvSpPr>
          <p:cNvPr id="6" name="ZoneTexte 5"/>
          <p:cNvSpPr txBox="1"/>
          <p:nvPr/>
        </p:nvSpPr>
        <p:spPr>
          <a:xfrm>
            <a:off x="6402350" y="5445224"/>
            <a:ext cx="2741650" cy="400110"/>
          </a:xfrm>
          <a:prstGeom prst="rect">
            <a:avLst/>
          </a:prstGeom>
          <a:noFill/>
        </p:spPr>
        <p:txBody>
          <a:bodyPr wrap="square" rtlCol="0">
            <a:spAutoFit/>
          </a:bodyPr>
          <a:lstStyle/>
          <a:p>
            <a:r>
              <a:rPr lang="fr-FR" sz="2000" b="1" dirty="0" smtClean="0">
                <a:solidFill>
                  <a:srgbClr val="FF0000"/>
                </a:solidFill>
              </a:rPr>
              <a:t>DEPOT 2 FEVRIER 2016</a:t>
            </a:r>
            <a:endParaRPr lang="fr-FR" sz="2000" b="1" dirty="0">
              <a:solidFill>
                <a:srgbClr val="FF0000"/>
              </a:solidFill>
            </a:endParaRPr>
          </a:p>
        </p:txBody>
      </p:sp>
      <p:sp>
        <p:nvSpPr>
          <p:cNvPr id="10" name="ZoneTexte 1"/>
          <p:cNvSpPr txBox="1">
            <a:spLocks noChangeArrowheads="1"/>
          </p:cNvSpPr>
          <p:nvPr/>
        </p:nvSpPr>
        <p:spPr bwMode="auto">
          <a:xfrm>
            <a:off x="482600" y="497790"/>
            <a:ext cx="850634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0"/>
              </a:spcBef>
              <a:buNone/>
            </a:pPr>
            <a:r>
              <a:rPr lang="fr-FR" altLang="fr-FR" b="1" dirty="0" smtClean="0">
                <a:solidFill>
                  <a:srgbClr val="0070C0"/>
                </a:solidFill>
              </a:rPr>
              <a:t>PROJET DE MOBILITE (KA1</a:t>
            </a:r>
            <a:r>
              <a:rPr lang="fr-FR" altLang="fr-FR" b="1" dirty="0">
                <a:solidFill>
                  <a:srgbClr val="0070C0"/>
                </a:solidFill>
              </a:rPr>
              <a:t>) de Personnels</a:t>
            </a:r>
            <a:endParaRPr lang="fr-FR" altLang="fr-FR" b="1" dirty="0" smtClean="0">
              <a:solidFill>
                <a:srgbClr val="0070C0"/>
              </a:solidFill>
            </a:endParaRPr>
          </a:p>
          <a:p>
            <a:pPr algn="ctr" eaLnBrk="1" hangingPunct="1">
              <a:spcBef>
                <a:spcPts val="0"/>
              </a:spcBef>
              <a:buFont typeface="Arial" pitchFamily="34" charset="0"/>
              <a:buNone/>
            </a:pPr>
            <a:r>
              <a:rPr lang="fr-FR" altLang="fr-FR" b="1" dirty="0" smtClean="0">
                <a:solidFill>
                  <a:srgbClr val="0070C0"/>
                </a:solidFill>
              </a:rPr>
              <a:t>POUR UN COLLEGE OU UN LYCEE GENERAL</a:t>
            </a:r>
            <a:endParaRPr lang="fr-FR" altLang="fr-FR" b="1" dirty="0">
              <a:solidFill>
                <a:srgbClr val="0070C0"/>
              </a:solidFill>
            </a:endParaRPr>
          </a:p>
        </p:txBody>
      </p:sp>
    </p:spTree>
    <p:extLst>
      <p:ext uri="{BB962C8B-B14F-4D97-AF65-F5344CB8AC3E}">
        <p14:creationId xmlns:p14="http://schemas.microsoft.com/office/powerpoint/2010/main" xmlns="" val="207284567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81331" y="4162652"/>
            <a:ext cx="2292365" cy="1526948"/>
          </a:xfrm>
          <a:prstGeom prst="rect">
            <a:avLst/>
          </a:prstGeom>
        </p:spPr>
      </p:pic>
      <p:sp>
        <p:nvSpPr>
          <p:cNvPr id="11" name="Flèche vers le haut 10"/>
          <p:cNvSpPr/>
          <p:nvPr/>
        </p:nvSpPr>
        <p:spPr>
          <a:xfrm rot="5400000" flipV="1">
            <a:off x="2641426" y="4890234"/>
            <a:ext cx="775874" cy="56506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4" name="ZoneTexte 3"/>
          <p:cNvSpPr txBox="1"/>
          <p:nvPr/>
        </p:nvSpPr>
        <p:spPr>
          <a:xfrm>
            <a:off x="2741578" y="5689600"/>
            <a:ext cx="3571869" cy="646331"/>
          </a:xfrm>
          <a:prstGeom prst="rect">
            <a:avLst/>
          </a:prstGeom>
          <a:noFill/>
        </p:spPr>
        <p:txBody>
          <a:bodyPr wrap="square" rtlCol="0">
            <a:spAutoFit/>
          </a:bodyPr>
          <a:lstStyle/>
          <a:p>
            <a:pPr algn="ctr"/>
            <a:r>
              <a:rPr lang="fr-FR" b="1" dirty="0" smtClean="0">
                <a:solidFill>
                  <a:prstClr val="black"/>
                </a:solidFill>
              </a:rPr>
              <a:t>Lycée professionnel  ou technologique avec sections BTS</a:t>
            </a:r>
            <a:endParaRPr lang="fr-FR" b="1" dirty="0">
              <a:solidFill>
                <a:prstClr val="black"/>
              </a:solidFill>
            </a:endParaRPr>
          </a:p>
        </p:txBody>
      </p:sp>
      <p:sp>
        <p:nvSpPr>
          <p:cNvPr id="14" name="ZoneTexte 13"/>
          <p:cNvSpPr txBox="1"/>
          <p:nvPr/>
        </p:nvSpPr>
        <p:spPr>
          <a:xfrm>
            <a:off x="3179135" y="2023793"/>
            <a:ext cx="2732567" cy="923330"/>
          </a:xfrm>
          <a:prstGeom prst="rect">
            <a:avLst/>
          </a:prstGeom>
          <a:noFill/>
          <a:ln w="19050">
            <a:solidFill>
              <a:schemeClr val="tx2"/>
            </a:solidFill>
          </a:ln>
        </p:spPr>
        <p:txBody>
          <a:bodyPr wrap="square" rtlCol="0">
            <a:spAutoFit/>
          </a:bodyPr>
          <a:lstStyle/>
          <a:p>
            <a:pPr algn="ctr"/>
            <a:r>
              <a:rPr lang="fr-FR" b="1" dirty="0" smtClean="0">
                <a:solidFill>
                  <a:prstClr val="black"/>
                </a:solidFill>
              </a:rPr>
              <a:t>Projet de Mobilité</a:t>
            </a:r>
          </a:p>
          <a:p>
            <a:pPr algn="ctr"/>
            <a:r>
              <a:rPr lang="fr-FR" b="1" dirty="0" smtClean="0">
                <a:solidFill>
                  <a:prstClr val="black"/>
                </a:solidFill>
              </a:rPr>
              <a:t>Secteur </a:t>
            </a:r>
          </a:p>
          <a:p>
            <a:pPr algn="ctr"/>
            <a:r>
              <a:rPr lang="fr-FR" b="1" dirty="0" smtClean="0">
                <a:solidFill>
                  <a:prstClr val="black"/>
                </a:solidFill>
              </a:rPr>
              <a:t>Formation professionnelle</a:t>
            </a:r>
            <a:endParaRPr lang="fr-FR" b="1" dirty="0">
              <a:solidFill>
                <a:prstClr val="black"/>
              </a:solidFill>
            </a:endParaRPr>
          </a:p>
        </p:txBody>
      </p:sp>
      <p:sp>
        <p:nvSpPr>
          <p:cNvPr id="15" name="ZoneTexte 14"/>
          <p:cNvSpPr txBox="1"/>
          <p:nvPr/>
        </p:nvSpPr>
        <p:spPr>
          <a:xfrm>
            <a:off x="180681" y="4572604"/>
            <a:ext cx="2461535" cy="1200329"/>
          </a:xfrm>
          <a:prstGeom prst="rect">
            <a:avLst/>
          </a:prstGeom>
          <a:noFill/>
          <a:ln w="19050">
            <a:solidFill>
              <a:schemeClr val="tx2"/>
            </a:solidFill>
          </a:ln>
        </p:spPr>
        <p:txBody>
          <a:bodyPr wrap="square" rtlCol="0">
            <a:spAutoFit/>
          </a:bodyPr>
          <a:lstStyle/>
          <a:p>
            <a:pPr algn="ctr"/>
            <a:r>
              <a:rPr lang="fr-FR" b="1" dirty="0" smtClean="0">
                <a:solidFill>
                  <a:prstClr val="black"/>
                </a:solidFill>
              </a:rPr>
              <a:t>Projet de Mobilité</a:t>
            </a:r>
          </a:p>
          <a:p>
            <a:pPr algn="ctr"/>
            <a:r>
              <a:rPr lang="fr-FR" b="1" dirty="0" smtClean="0">
                <a:solidFill>
                  <a:prstClr val="black"/>
                </a:solidFill>
              </a:rPr>
              <a:t>Secteur </a:t>
            </a:r>
          </a:p>
          <a:p>
            <a:pPr algn="ctr"/>
            <a:r>
              <a:rPr lang="fr-FR" b="1" dirty="0" smtClean="0">
                <a:solidFill>
                  <a:prstClr val="black"/>
                </a:solidFill>
              </a:rPr>
              <a:t>Enseignement supérieur (BTS)</a:t>
            </a:r>
            <a:endParaRPr lang="fr-FR" b="1" dirty="0">
              <a:solidFill>
                <a:prstClr val="black"/>
              </a:solidFill>
            </a:endParaRPr>
          </a:p>
        </p:txBody>
      </p:sp>
      <p:sp>
        <p:nvSpPr>
          <p:cNvPr id="16" name="Flèche vers le haut 15"/>
          <p:cNvSpPr/>
          <p:nvPr/>
        </p:nvSpPr>
        <p:spPr>
          <a:xfrm>
            <a:off x="4058885" y="3290739"/>
            <a:ext cx="775874" cy="63303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7" name="Flèche vers le haut 16"/>
          <p:cNvSpPr/>
          <p:nvPr/>
        </p:nvSpPr>
        <p:spPr>
          <a:xfrm rot="19131642">
            <a:off x="2641427" y="3525679"/>
            <a:ext cx="775874" cy="63303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5" name="ZoneTexte 4"/>
          <p:cNvSpPr txBox="1"/>
          <p:nvPr/>
        </p:nvSpPr>
        <p:spPr>
          <a:xfrm>
            <a:off x="193606" y="2569245"/>
            <a:ext cx="2553222" cy="923330"/>
          </a:xfrm>
          <a:prstGeom prst="rect">
            <a:avLst/>
          </a:prstGeom>
          <a:noFill/>
          <a:ln w="19050">
            <a:solidFill>
              <a:schemeClr val="tx2"/>
            </a:solidFill>
          </a:ln>
        </p:spPr>
        <p:txBody>
          <a:bodyPr wrap="square" rtlCol="0">
            <a:spAutoFit/>
          </a:bodyPr>
          <a:lstStyle/>
          <a:p>
            <a:pPr algn="ctr"/>
            <a:r>
              <a:rPr lang="fr-FR" b="1" dirty="0" smtClean="0">
                <a:solidFill>
                  <a:prstClr val="black"/>
                </a:solidFill>
              </a:rPr>
              <a:t>Projet de Mobilité</a:t>
            </a:r>
          </a:p>
          <a:p>
            <a:pPr algn="ctr"/>
            <a:r>
              <a:rPr lang="fr-FR" b="1" dirty="0" smtClean="0">
                <a:solidFill>
                  <a:prstClr val="black"/>
                </a:solidFill>
              </a:rPr>
              <a:t>Secteur</a:t>
            </a:r>
          </a:p>
          <a:p>
            <a:pPr algn="ctr"/>
            <a:r>
              <a:rPr lang="fr-FR" b="1" dirty="0" smtClean="0">
                <a:solidFill>
                  <a:prstClr val="black"/>
                </a:solidFill>
              </a:rPr>
              <a:t>Enseignement scolaire</a:t>
            </a:r>
            <a:endParaRPr lang="fr-FR" b="1" dirty="0">
              <a:solidFill>
                <a:prstClr val="black"/>
              </a:solidFill>
            </a:endParaRPr>
          </a:p>
        </p:txBody>
      </p:sp>
      <p:pic>
        <p:nvPicPr>
          <p:cNvPr id="18" name="Image 17" descr="power-point-2.jp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93606" y="6379091"/>
            <a:ext cx="8741300" cy="371145"/>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6985270" y="3030910"/>
            <a:ext cx="1646829" cy="1646829"/>
          </a:xfrm>
          <a:prstGeom prst="rect">
            <a:avLst/>
          </a:prstGeom>
        </p:spPr>
      </p:pic>
      <p:sp>
        <p:nvSpPr>
          <p:cNvPr id="6" name="ZoneTexte 5"/>
          <p:cNvSpPr txBox="1"/>
          <p:nvPr/>
        </p:nvSpPr>
        <p:spPr>
          <a:xfrm>
            <a:off x="6473371" y="5445224"/>
            <a:ext cx="2670629" cy="400110"/>
          </a:xfrm>
          <a:prstGeom prst="rect">
            <a:avLst/>
          </a:prstGeom>
          <a:noFill/>
        </p:spPr>
        <p:txBody>
          <a:bodyPr wrap="square" rtlCol="0">
            <a:spAutoFit/>
          </a:bodyPr>
          <a:lstStyle/>
          <a:p>
            <a:r>
              <a:rPr lang="fr-FR" sz="2000" b="1" dirty="0" smtClean="0">
                <a:solidFill>
                  <a:srgbClr val="FF0000"/>
                </a:solidFill>
              </a:rPr>
              <a:t>DEPOT 2 FEVRIER 2016</a:t>
            </a:r>
            <a:endParaRPr lang="fr-FR" sz="2000" b="1" dirty="0">
              <a:solidFill>
                <a:srgbClr val="FF0000"/>
              </a:solidFill>
            </a:endParaRPr>
          </a:p>
        </p:txBody>
      </p:sp>
      <p:sp>
        <p:nvSpPr>
          <p:cNvPr id="19" name="ZoneTexte 1"/>
          <p:cNvSpPr txBox="1">
            <a:spLocks noChangeArrowheads="1"/>
          </p:cNvSpPr>
          <p:nvPr/>
        </p:nvSpPr>
        <p:spPr bwMode="auto">
          <a:xfrm>
            <a:off x="297712" y="497790"/>
            <a:ext cx="869123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0"/>
              </a:spcBef>
              <a:buNone/>
            </a:pPr>
            <a:r>
              <a:rPr lang="fr-FR" altLang="fr-FR" b="1" dirty="0" smtClean="0">
                <a:solidFill>
                  <a:srgbClr val="0070C0"/>
                </a:solidFill>
              </a:rPr>
              <a:t>PROJET DE MOBILITE (KA1</a:t>
            </a:r>
            <a:r>
              <a:rPr lang="fr-FR" altLang="fr-FR" b="1" dirty="0">
                <a:solidFill>
                  <a:srgbClr val="0070C0"/>
                </a:solidFill>
              </a:rPr>
              <a:t>) </a:t>
            </a:r>
            <a:endParaRPr lang="fr-FR" altLang="fr-FR" b="1" dirty="0" smtClean="0">
              <a:solidFill>
                <a:srgbClr val="0070C0"/>
              </a:solidFill>
            </a:endParaRPr>
          </a:p>
          <a:p>
            <a:pPr algn="ctr" eaLnBrk="1" hangingPunct="1">
              <a:spcBef>
                <a:spcPts val="0"/>
              </a:spcBef>
              <a:buNone/>
            </a:pPr>
            <a:r>
              <a:rPr lang="fr-FR" altLang="fr-FR" b="1" dirty="0" smtClean="0">
                <a:solidFill>
                  <a:srgbClr val="0070C0"/>
                </a:solidFill>
              </a:rPr>
              <a:t>Pour un LYCEE PROFESSIONNEL ou une section BTS</a:t>
            </a:r>
            <a:endParaRPr lang="fr-FR" altLang="fr-FR" b="1" dirty="0">
              <a:solidFill>
                <a:srgbClr val="0070C0"/>
              </a:solidFill>
            </a:endParaRPr>
          </a:p>
        </p:txBody>
      </p:sp>
    </p:spTree>
    <p:extLst>
      <p:ext uri="{BB962C8B-B14F-4D97-AF65-F5344CB8AC3E}">
        <p14:creationId xmlns:p14="http://schemas.microsoft.com/office/powerpoint/2010/main" xmlns="" val="3732879973"/>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631038" y="2876377"/>
            <a:ext cx="2774197" cy="1642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smtClean="0">
                <a:solidFill>
                  <a:prstClr val="white"/>
                </a:solidFill>
              </a:rPr>
              <a:t>COORDINATEUR</a:t>
            </a:r>
          </a:p>
          <a:p>
            <a:pPr algn="ctr"/>
            <a:r>
              <a:rPr lang="fr-FR" sz="2800" dirty="0" smtClean="0">
                <a:solidFill>
                  <a:prstClr val="white"/>
                </a:solidFill>
              </a:rPr>
              <a:t>(RECTORAT ou GIP FCIP, etc.)</a:t>
            </a:r>
            <a:endParaRPr lang="fr-FR" sz="2800" dirty="0">
              <a:solidFill>
                <a:prstClr val="white"/>
              </a:solidFill>
            </a:endParaRPr>
          </a:p>
        </p:txBody>
      </p:sp>
      <p:sp>
        <p:nvSpPr>
          <p:cNvPr id="5" name="Flèche à angle droit 4"/>
          <p:cNvSpPr/>
          <p:nvPr/>
        </p:nvSpPr>
        <p:spPr>
          <a:xfrm rot="5400000">
            <a:off x="1677690" y="4637299"/>
            <a:ext cx="705172" cy="619932"/>
          </a:xfrm>
          <a:prstGeom prst="bentUp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Flèche à angle droit 5"/>
          <p:cNvSpPr/>
          <p:nvPr/>
        </p:nvSpPr>
        <p:spPr>
          <a:xfrm rot="5400000">
            <a:off x="1677690" y="5342471"/>
            <a:ext cx="705172" cy="619932"/>
          </a:xfrm>
          <a:prstGeom prst="bentUp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7" name="Rectangle à coins arrondis 6"/>
          <p:cNvSpPr/>
          <p:nvPr/>
        </p:nvSpPr>
        <p:spPr>
          <a:xfrm>
            <a:off x="2325989" y="4594679"/>
            <a:ext cx="2355742" cy="7904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300" b="1" dirty="0" smtClean="0">
                <a:solidFill>
                  <a:prstClr val="white"/>
                </a:solidFill>
              </a:rPr>
              <a:t>ECOLE 1</a:t>
            </a:r>
            <a:endParaRPr lang="fr-FR" sz="2300" b="1" dirty="0">
              <a:solidFill>
                <a:prstClr val="white"/>
              </a:solidFill>
            </a:endParaRPr>
          </a:p>
        </p:txBody>
      </p:sp>
      <p:sp>
        <p:nvSpPr>
          <p:cNvPr id="8" name="Rectangle à coins arrondis 7"/>
          <p:cNvSpPr/>
          <p:nvPr/>
        </p:nvSpPr>
        <p:spPr>
          <a:xfrm>
            <a:off x="2325989" y="5407253"/>
            <a:ext cx="2355742" cy="79041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sz="2300" b="1" dirty="0" smtClean="0">
                <a:solidFill>
                  <a:prstClr val="white"/>
                </a:solidFill>
              </a:rPr>
              <a:t>ECOLE 2</a:t>
            </a:r>
            <a:endParaRPr lang="fr-FR" sz="2300" b="1" dirty="0">
              <a:solidFill>
                <a:prstClr val="white"/>
              </a:solidFill>
            </a:endParaRPr>
          </a:p>
        </p:txBody>
      </p:sp>
      <p:sp>
        <p:nvSpPr>
          <p:cNvPr id="9" name="ZoneTexte 8"/>
          <p:cNvSpPr txBox="1"/>
          <p:nvPr/>
        </p:nvSpPr>
        <p:spPr>
          <a:xfrm>
            <a:off x="5181600" y="2866104"/>
            <a:ext cx="3912962" cy="1384995"/>
          </a:xfrm>
          <a:prstGeom prst="rect">
            <a:avLst/>
          </a:prstGeom>
          <a:noFill/>
        </p:spPr>
        <p:txBody>
          <a:bodyPr wrap="square" rtlCol="0">
            <a:spAutoFit/>
          </a:bodyPr>
          <a:lstStyle/>
          <a:p>
            <a:r>
              <a:rPr lang="fr-FR" sz="2800" dirty="0" smtClean="0">
                <a:solidFill>
                  <a:prstClr val="black"/>
                </a:solidFill>
              </a:rPr>
              <a:t>Inspecteurs </a:t>
            </a:r>
          </a:p>
          <a:p>
            <a:r>
              <a:rPr lang="fr-FR" sz="2800" dirty="0" smtClean="0">
                <a:solidFill>
                  <a:prstClr val="black"/>
                </a:solidFill>
              </a:rPr>
              <a:t>et </a:t>
            </a:r>
          </a:p>
          <a:p>
            <a:r>
              <a:rPr lang="fr-FR" sz="2800" dirty="0" smtClean="0">
                <a:solidFill>
                  <a:prstClr val="black"/>
                </a:solidFill>
              </a:rPr>
              <a:t>Conseillers pédagogiques</a:t>
            </a:r>
            <a:endParaRPr lang="fr-FR" sz="2800" dirty="0">
              <a:solidFill>
                <a:prstClr val="black"/>
              </a:solidFill>
            </a:endParaRPr>
          </a:p>
        </p:txBody>
      </p:sp>
      <p:sp>
        <p:nvSpPr>
          <p:cNvPr id="10" name="ZoneTexte 9"/>
          <p:cNvSpPr txBox="1"/>
          <p:nvPr/>
        </p:nvSpPr>
        <p:spPr>
          <a:xfrm>
            <a:off x="5181600" y="4776631"/>
            <a:ext cx="3378631" cy="523220"/>
          </a:xfrm>
          <a:prstGeom prst="rect">
            <a:avLst/>
          </a:prstGeom>
          <a:noFill/>
        </p:spPr>
        <p:txBody>
          <a:bodyPr wrap="square" rtlCol="0">
            <a:spAutoFit/>
          </a:bodyPr>
          <a:lstStyle/>
          <a:p>
            <a:r>
              <a:rPr lang="fr-FR" sz="2800" dirty="0">
                <a:solidFill>
                  <a:prstClr val="black"/>
                </a:solidFill>
              </a:rPr>
              <a:t>E</a:t>
            </a:r>
            <a:r>
              <a:rPr lang="fr-FR" sz="2800" dirty="0" smtClean="0">
                <a:solidFill>
                  <a:prstClr val="black"/>
                </a:solidFill>
              </a:rPr>
              <a:t>nseignants</a:t>
            </a:r>
            <a:endParaRPr lang="fr-FR" sz="2800" dirty="0">
              <a:solidFill>
                <a:prstClr val="black"/>
              </a:solidFill>
            </a:endParaRPr>
          </a:p>
        </p:txBody>
      </p:sp>
      <p:sp>
        <p:nvSpPr>
          <p:cNvPr id="12" name="Flèche à angle droit 11"/>
          <p:cNvSpPr/>
          <p:nvPr/>
        </p:nvSpPr>
        <p:spPr>
          <a:xfrm rot="5400000">
            <a:off x="1677690" y="6063292"/>
            <a:ext cx="705172" cy="619932"/>
          </a:xfrm>
          <a:prstGeom prst="bentUp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3" name="ZoneTexte 12"/>
          <p:cNvSpPr txBox="1"/>
          <p:nvPr/>
        </p:nvSpPr>
        <p:spPr>
          <a:xfrm>
            <a:off x="592176" y="1062280"/>
            <a:ext cx="8469946" cy="523220"/>
          </a:xfrm>
          <a:prstGeom prst="rect">
            <a:avLst/>
          </a:prstGeom>
          <a:noFill/>
        </p:spPr>
        <p:txBody>
          <a:bodyPr wrap="square" rtlCol="0">
            <a:spAutoFit/>
          </a:bodyPr>
          <a:lstStyle/>
          <a:p>
            <a:r>
              <a:rPr lang="fr-FR" sz="2800" dirty="0" smtClean="0">
                <a:solidFill>
                  <a:prstClr val="black"/>
                </a:solidFill>
              </a:rPr>
              <a:t>Exemple de composition possible du consortium :</a:t>
            </a:r>
            <a:endParaRPr lang="fr-FR" sz="2800" dirty="0">
              <a:solidFill>
                <a:prstClr val="black"/>
              </a:solidFill>
            </a:endParaRPr>
          </a:p>
        </p:txBody>
      </p:sp>
      <p:sp>
        <p:nvSpPr>
          <p:cNvPr id="14" name="ZoneTexte 13"/>
          <p:cNvSpPr txBox="1"/>
          <p:nvPr/>
        </p:nvSpPr>
        <p:spPr>
          <a:xfrm>
            <a:off x="5257078" y="5540850"/>
            <a:ext cx="3378631" cy="523220"/>
          </a:xfrm>
          <a:prstGeom prst="rect">
            <a:avLst/>
          </a:prstGeom>
          <a:noFill/>
        </p:spPr>
        <p:txBody>
          <a:bodyPr wrap="square" rtlCol="0">
            <a:spAutoFit/>
          </a:bodyPr>
          <a:lstStyle/>
          <a:p>
            <a:r>
              <a:rPr lang="fr-FR" sz="2800" dirty="0">
                <a:solidFill>
                  <a:prstClr val="black"/>
                </a:solidFill>
              </a:rPr>
              <a:t>E</a:t>
            </a:r>
            <a:r>
              <a:rPr lang="fr-FR" sz="2800" dirty="0" smtClean="0">
                <a:solidFill>
                  <a:prstClr val="black"/>
                </a:solidFill>
              </a:rPr>
              <a:t>nseignants</a:t>
            </a:r>
            <a:endParaRPr lang="fr-FR" sz="2800" dirty="0">
              <a:solidFill>
                <a:prstClr val="black"/>
              </a:solidFill>
            </a:endParaRPr>
          </a:p>
        </p:txBody>
      </p:sp>
      <p:sp>
        <p:nvSpPr>
          <p:cNvPr id="15" name="ZoneTexte 1"/>
          <p:cNvSpPr txBox="1">
            <a:spLocks noChangeArrowheads="1"/>
          </p:cNvSpPr>
          <p:nvPr/>
        </p:nvSpPr>
        <p:spPr bwMode="auto">
          <a:xfrm>
            <a:off x="428557" y="105834"/>
            <a:ext cx="8506348"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0"/>
              </a:spcBef>
              <a:buNone/>
            </a:pPr>
            <a:r>
              <a:rPr lang="fr-FR" altLang="fr-FR" b="1" dirty="0" smtClean="0">
                <a:solidFill>
                  <a:srgbClr val="0070C0"/>
                </a:solidFill>
              </a:rPr>
              <a:t>PROJET DE MOBILITE (KA1</a:t>
            </a:r>
            <a:r>
              <a:rPr lang="fr-FR" altLang="fr-FR" b="1" dirty="0">
                <a:solidFill>
                  <a:srgbClr val="0070C0"/>
                </a:solidFill>
              </a:rPr>
              <a:t>) de Personnels</a:t>
            </a:r>
            <a:endParaRPr lang="fr-FR" altLang="fr-FR" b="1" dirty="0" smtClean="0">
              <a:solidFill>
                <a:srgbClr val="0070C0"/>
              </a:solidFill>
            </a:endParaRPr>
          </a:p>
          <a:p>
            <a:pPr algn="ctr" eaLnBrk="1" hangingPunct="1">
              <a:spcBef>
                <a:spcPts val="0"/>
              </a:spcBef>
              <a:buFont typeface="Arial" pitchFamily="34" charset="0"/>
              <a:buNone/>
            </a:pPr>
            <a:r>
              <a:rPr lang="fr-FR" altLang="fr-FR" b="1" dirty="0" smtClean="0">
                <a:solidFill>
                  <a:srgbClr val="0070C0"/>
                </a:solidFill>
              </a:rPr>
              <a:t>POUR UN CONSORTIUM </a:t>
            </a:r>
            <a:endParaRPr lang="fr-FR" altLang="fr-FR" b="1" dirty="0">
              <a:solidFill>
                <a:srgbClr val="0070C0"/>
              </a:solidFill>
            </a:endParaRPr>
          </a:p>
        </p:txBody>
      </p:sp>
      <p:cxnSp>
        <p:nvCxnSpPr>
          <p:cNvPr id="3" name="Connecteur droit avec flèche 2"/>
          <p:cNvCxnSpPr/>
          <p:nvPr/>
        </p:nvCxnSpPr>
        <p:spPr>
          <a:xfrm>
            <a:off x="4581854" y="3701917"/>
            <a:ext cx="585493" cy="41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stCxn id="7" idx="3"/>
            <a:endCxn id="7" idx="3"/>
          </p:cNvCxnSpPr>
          <p:nvPr/>
        </p:nvCxnSpPr>
        <p:spPr>
          <a:xfrm>
            <a:off x="4681731" y="4989886"/>
            <a:ext cx="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necteur droit avec flèche 17"/>
          <p:cNvCxnSpPr>
            <a:stCxn id="7" idx="3"/>
          </p:cNvCxnSpPr>
          <p:nvPr/>
        </p:nvCxnSpPr>
        <p:spPr>
          <a:xfrm flipV="1">
            <a:off x="4681731" y="4989885"/>
            <a:ext cx="48561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necteur droit avec flèche 18"/>
          <p:cNvCxnSpPr/>
          <p:nvPr/>
        </p:nvCxnSpPr>
        <p:spPr>
          <a:xfrm flipV="1">
            <a:off x="4771462" y="5802459"/>
            <a:ext cx="485616" cy="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ZoneTexte 1"/>
          <p:cNvSpPr txBox="1"/>
          <p:nvPr/>
        </p:nvSpPr>
        <p:spPr>
          <a:xfrm>
            <a:off x="5014270" y="1954427"/>
            <a:ext cx="4028634" cy="830997"/>
          </a:xfrm>
          <a:prstGeom prst="rect">
            <a:avLst/>
          </a:prstGeom>
          <a:noFill/>
        </p:spPr>
        <p:txBody>
          <a:bodyPr wrap="square" rtlCol="0">
            <a:spAutoFit/>
          </a:bodyPr>
          <a:lstStyle/>
          <a:p>
            <a:pPr algn="ctr"/>
            <a:r>
              <a:rPr lang="fr-FR" sz="2400" b="1" u="sng" dirty="0" smtClean="0"/>
              <a:t>PERSONNELS CONCERNÉS par la mobilité :</a:t>
            </a:r>
            <a:endParaRPr lang="fr-FR" sz="2400" b="1" u="sng" dirty="0"/>
          </a:p>
        </p:txBody>
      </p:sp>
      <p:sp>
        <p:nvSpPr>
          <p:cNvPr id="20" name="ZoneTexte 19"/>
          <p:cNvSpPr txBox="1"/>
          <p:nvPr/>
        </p:nvSpPr>
        <p:spPr>
          <a:xfrm>
            <a:off x="1204624" y="1967561"/>
            <a:ext cx="3809646" cy="461665"/>
          </a:xfrm>
          <a:prstGeom prst="rect">
            <a:avLst/>
          </a:prstGeom>
          <a:noFill/>
        </p:spPr>
        <p:txBody>
          <a:bodyPr wrap="square" rtlCol="0">
            <a:spAutoFit/>
          </a:bodyPr>
          <a:lstStyle/>
          <a:p>
            <a:pPr algn="ctr"/>
            <a:r>
              <a:rPr lang="fr-FR" sz="2400" b="1" u="sng" dirty="0" smtClean="0"/>
              <a:t>STRUCTURES :</a:t>
            </a:r>
            <a:endParaRPr lang="fr-FR" sz="2400" b="1" u="sng" dirty="0"/>
          </a:p>
        </p:txBody>
      </p:sp>
    </p:spTree>
    <p:extLst>
      <p:ext uri="{BB962C8B-B14F-4D97-AF65-F5344CB8AC3E}">
        <p14:creationId xmlns:p14="http://schemas.microsoft.com/office/powerpoint/2010/main" xmlns="" val="228476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oneTexte 18"/>
          <p:cNvSpPr txBox="1"/>
          <p:nvPr/>
        </p:nvSpPr>
        <p:spPr>
          <a:xfrm>
            <a:off x="342085" y="917870"/>
            <a:ext cx="8611378" cy="10926068"/>
          </a:xfrm>
          <a:prstGeom prst="rect">
            <a:avLst/>
          </a:prstGeom>
          <a:noFill/>
        </p:spPr>
        <p:txBody>
          <a:bodyPr wrap="square" rtlCol="0">
            <a:spAutoFit/>
          </a:bodyPr>
          <a:lstStyle/>
          <a:p>
            <a:pPr marL="0" lvl="1" defTabSz="457200">
              <a:spcAft>
                <a:spcPts val="600"/>
              </a:spcAft>
            </a:pPr>
            <a:r>
              <a:rPr lang="fr-FR" sz="2400" dirty="0" smtClean="0">
                <a:solidFill>
                  <a:prstClr val="black"/>
                </a:solidFill>
                <a:sym typeface="Wingdings"/>
              </a:rPr>
              <a:t>→ 	les personnels enseignants et non-enseignants de l’organisme 	candidat (et des membres du consortium)</a:t>
            </a:r>
          </a:p>
          <a:p>
            <a:pPr marL="0" lvl="1" defTabSz="457200">
              <a:spcAft>
                <a:spcPts val="600"/>
              </a:spcAft>
            </a:pPr>
            <a:endParaRPr lang="fr-FR" sz="2400" dirty="0">
              <a:solidFill>
                <a:prstClr val="black"/>
              </a:solidFill>
              <a:sym typeface="Wingdings"/>
            </a:endParaRPr>
          </a:p>
          <a:p>
            <a:pPr marL="0" lvl="1" defTabSz="457200">
              <a:spcAft>
                <a:spcPts val="600"/>
              </a:spcAft>
            </a:pPr>
            <a:endParaRPr lang="fr-FR" sz="2400" dirty="0" smtClean="0">
              <a:solidFill>
                <a:prstClr val="black"/>
              </a:solidFill>
              <a:sym typeface="Wingdings"/>
            </a:endParaRPr>
          </a:p>
          <a:p>
            <a:pPr marL="0" lvl="1" defTabSz="457200">
              <a:spcAft>
                <a:spcPts val="600"/>
              </a:spcAft>
            </a:pPr>
            <a:endParaRPr lang="fr-FR" sz="2400" dirty="0">
              <a:solidFill>
                <a:prstClr val="black"/>
              </a:solidFill>
              <a:sym typeface="Wingdings"/>
            </a:endParaRPr>
          </a:p>
          <a:p>
            <a:pPr marL="0" lvl="1" defTabSz="457200">
              <a:spcAft>
                <a:spcPts val="600"/>
              </a:spcAft>
            </a:pPr>
            <a:endParaRPr lang="fr-FR" sz="2400" dirty="0" smtClean="0">
              <a:solidFill>
                <a:prstClr val="black"/>
              </a:solidFill>
              <a:sym typeface="Wingdings"/>
            </a:endParaRPr>
          </a:p>
          <a:p>
            <a:pPr marL="0" lvl="1" defTabSz="457200">
              <a:spcAft>
                <a:spcPts val="600"/>
              </a:spcAft>
            </a:pPr>
            <a:endParaRPr lang="fr-FR" sz="2400" dirty="0">
              <a:solidFill>
                <a:prstClr val="black"/>
              </a:solidFill>
              <a:sym typeface="Wingdings"/>
            </a:endParaRPr>
          </a:p>
          <a:p>
            <a:pPr marL="0" lvl="1" defTabSz="457200">
              <a:spcAft>
                <a:spcPts val="600"/>
              </a:spcAft>
            </a:pPr>
            <a:endParaRPr lang="fr-FR" sz="2400" dirty="0" smtClean="0">
              <a:solidFill>
                <a:prstClr val="black"/>
              </a:solidFill>
              <a:sym typeface="Wingdings"/>
            </a:endParaRPr>
          </a:p>
          <a:p>
            <a:pPr marL="0" lvl="1" defTabSz="457200">
              <a:spcAft>
                <a:spcPts val="600"/>
              </a:spcAft>
            </a:pPr>
            <a:endParaRPr lang="fr-FR" sz="2400" dirty="0">
              <a:solidFill>
                <a:prstClr val="black"/>
              </a:solidFill>
              <a:sym typeface="Wingdings"/>
            </a:endParaRPr>
          </a:p>
          <a:p>
            <a:pPr marL="0" lvl="1" defTabSz="457200">
              <a:spcAft>
                <a:spcPts val="600"/>
              </a:spcAft>
            </a:pPr>
            <a:endParaRPr lang="fr-FR" sz="2400" dirty="0" smtClean="0">
              <a:solidFill>
                <a:prstClr val="black"/>
              </a:solidFill>
              <a:sym typeface="Wingdings"/>
            </a:endParaRPr>
          </a:p>
          <a:p>
            <a:pPr marL="0" lvl="1" defTabSz="457200">
              <a:spcAft>
                <a:spcPts val="600"/>
              </a:spcAft>
            </a:pPr>
            <a:endParaRPr lang="fr-FR" sz="2400" dirty="0">
              <a:solidFill>
                <a:prstClr val="black"/>
              </a:solidFill>
              <a:sym typeface="Wingdings"/>
            </a:endParaRPr>
          </a:p>
          <a:p>
            <a:pPr marL="0" lvl="1" defTabSz="457200">
              <a:spcAft>
                <a:spcPts val="600"/>
              </a:spcAft>
            </a:pPr>
            <a:endParaRPr lang="fr-FR" sz="2400" dirty="0" smtClean="0">
              <a:solidFill>
                <a:prstClr val="black"/>
              </a:solidFill>
              <a:sym typeface="Wingdings"/>
            </a:endParaRPr>
          </a:p>
          <a:p>
            <a:pPr marL="0" lvl="1">
              <a:spcAft>
                <a:spcPts val="600"/>
              </a:spcAft>
            </a:pPr>
            <a:r>
              <a:rPr lang="fr-FR" sz="1600" b="1" dirty="0">
                <a:solidFill>
                  <a:schemeClr val="tx2"/>
                </a:solidFill>
              </a:rPr>
              <a:t>*Consultez la liste complète des publics éligibles pour le secteur </a:t>
            </a:r>
            <a:r>
              <a:rPr lang="fr-FR" sz="1600" b="1" dirty="0" smtClean="0">
                <a:solidFill>
                  <a:schemeClr val="tx2"/>
                </a:solidFill>
              </a:rPr>
              <a:t>de L’Enseignement Scolaire dans </a:t>
            </a:r>
            <a:r>
              <a:rPr lang="fr-FR" sz="1600" b="1" dirty="0">
                <a:solidFill>
                  <a:schemeClr val="tx2"/>
                </a:solidFill>
              </a:rPr>
              <a:t>le  BOEN (parution fin 2015 pour l’AP 2016)</a:t>
            </a:r>
          </a:p>
          <a:p>
            <a:pPr marL="0" lvl="1" defTabSz="457200">
              <a:spcAft>
                <a:spcPts val="600"/>
              </a:spcAft>
            </a:pPr>
            <a:endParaRPr lang="fr-FR" sz="24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defTabSz="457200">
              <a:spcAft>
                <a:spcPts val="600"/>
              </a:spcAft>
            </a:pPr>
            <a:endParaRPr lang="fr-FR" sz="2000" dirty="0" smtClean="0">
              <a:solidFill>
                <a:prstClr val="black"/>
              </a:solidFill>
              <a:sym typeface="Wingdings"/>
            </a:endParaRPr>
          </a:p>
          <a:p>
            <a:pPr marL="0" lvl="1" algn="r" defTabSz="457200">
              <a:spcAft>
                <a:spcPts val="600"/>
              </a:spcAft>
            </a:pPr>
            <a:endParaRPr lang="fr-FR" sz="2000" i="1" dirty="0" smtClean="0">
              <a:solidFill>
                <a:prstClr val="black"/>
              </a:solidFill>
              <a:sym typeface="Wingdings"/>
            </a:endParaRPr>
          </a:p>
          <a:p>
            <a:pPr marL="0" lvl="1" algn="r" defTabSz="457200">
              <a:spcAft>
                <a:spcPts val="600"/>
              </a:spcAft>
            </a:pPr>
            <a:endParaRPr lang="fr-FR" sz="2000" i="1" dirty="0" smtClean="0">
              <a:solidFill>
                <a:prstClr val="black"/>
              </a:solidFill>
              <a:sym typeface="Wingdings"/>
            </a:endParaRPr>
          </a:p>
          <a:p>
            <a:pPr marL="0" lvl="1" algn="r" defTabSz="457200">
              <a:spcAft>
                <a:spcPts val="600"/>
              </a:spcAft>
            </a:pPr>
            <a:endParaRPr lang="fr-FR" sz="2000" i="1" dirty="0" smtClean="0">
              <a:solidFill>
                <a:prstClr val="black"/>
              </a:solidFill>
              <a:sym typeface="Wingdings"/>
            </a:endParaRPr>
          </a:p>
          <a:p>
            <a:pPr marL="0" lvl="1" algn="r" defTabSz="457200">
              <a:spcAft>
                <a:spcPts val="600"/>
              </a:spcAft>
            </a:pPr>
            <a:endParaRPr lang="fr-FR" sz="2000" i="1" dirty="0" smtClean="0">
              <a:solidFill>
                <a:prstClr val="black"/>
              </a:solidFill>
              <a:sym typeface="Wingdings"/>
            </a:endParaRPr>
          </a:p>
          <a:p>
            <a:pPr marL="0" lvl="1" algn="r" defTabSz="457200">
              <a:spcAft>
                <a:spcPts val="600"/>
              </a:spcAft>
            </a:pPr>
            <a:endParaRPr lang="fr-FR" sz="2000" i="1" dirty="0" smtClean="0">
              <a:solidFill>
                <a:prstClr val="black"/>
              </a:solidFill>
              <a:sym typeface="Wingdings"/>
            </a:endParaRPr>
          </a:p>
        </p:txBody>
      </p:sp>
      <p:sp>
        <p:nvSpPr>
          <p:cNvPr id="20" name="ZoneTexte 19"/>
          <p:cNvSpPr txBox="1"/>
          <p:nvPr/>
        </p:nvSpPr>
        <p:spPr>
          <a:xfrm>
            <a:off x="-7744" y="238505"/>
            <a:ext cx="9144000" cy="584775"/>
          </a:xfrm>
          <a:prstGeom prst="rect">
            <a:avLst/>
          </a:prstGeom>
          <a:noFill/>
        </p:spPr>
        <p:txBody>
          <a:bodyPr wrap="square" rtlCol="0">
            <a:spAutoFit/>
          </a:bodyPr>
          <a:lstStyle/>
          <a:p>
            <a:pPr algn="ctr" defTabSz="457200"/>
            <a:r>
              <a:rPr lang="fr-FR" sz="3200" b="1" dirty="0" smtClean="0">
                <a:solidFill>
                  <a:srgbClr val="0070C0"/>
                </a:solidFill>
              </a:rPr>
              <a:t>PUBLICS ELIGIBLES A LA MOBILITE</a:t>
            </a:r>
            <a:endParaRPr lang="fr-FR" sz="3200" b="1" dirty="0">
              <a:solidFill>
                <a:srgbClr val="0070C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xmlns="" val="2270523246"/>
              </p:ext>
            </p:extLst>
          </p:nvPr>
        </p:nvGraphicFramePr>
        <p:xfrm>
          <a:off x="863587" y="1916832"/>
          <a:ext cx="7416826" cy="4094480"/>
        </p:xfrm>
        <a:graphic>
          <a:graphicData uri="http://schemas.openxmlformats.org/drawingml/2006/table">
            <a:tbl>
              <a:tblPr firstRow="1" bandRow="1">
                <a:tableStyleId>{93296810-A885-4BE3-A3E7-6D5BEEA58F35}</a:tableStyleId>
              </a:tblPr>
              <a:tblGrid>
                <a:gridCol w="3708413"/>
                <a:gridCol w="3708413"/>
              </a:tblGrid>
              <a:tr h="711200">
                <a:tc>
                  <a:txBody>
                    <a:bodyPr/>
                    <a:lstStyle/>
                    <a:p>
                      <a:pPr algn="ctr"/>
                      <a:r>
                        <a:rPr lang="fr-FR" sz="2400" dirty="0" smtClean="0"/>
                        <a:t>Organisme candidat</a:t>
                      </a:r>
                      <a:endParaRPr lang="fr-FR" sz="2400" dirty="0"/>
                    </a:p>
                  </a:txBody>
                  <a:tcPr/>
                </a:tc>
                <a:tc>
                  <a:txBody>
                    <a:bodyPr/>
                    <a:lstStyle/>
                    <a:p>
                      <a:pPr algn="ctr"/>
                      <a:r>
                        <a:rPr lang="fr-FR" sz="2400" dirty="0" smtClean="0"/>
                        <a:t>Publics éligibles</a:t>
                      </a:r>
                      <a:endParaRPr lang="fr-FR" sz="2400" dirty="0"/>
                    </a:p>
                  </a:txBody>
                  <a:tcPr/>
                </a:tc>
              </a:tr>
              <a:tr h="370840">
                <a:tc>
                  <a:txBody>
                    <a:bodyPr/>
                    <a:lstStyle/>
                    <a:p>
                      <a:r>
                        <a:rPr lang="fr-FR" dirty="0" smtClean="0"/>
                        <a:t>Ecole primaire</a:t>
                      </a:r>
                      <a:endParaRPr lang="fr-FR" dirty="0"/>
                    </a:p>
                  </a:txBody>
                  <a:tcPr/>
                </a:tc>
                <a:tc>
                  <a:txBody>
                    <a:bodyPr/>
                    <a:lstStyle/>
                    <a:p>
                      <a:r>
                        <a:rPr lang="fr-FR" dirty="0" smtClean="0"/>
                        <a:t>Enseignants et non enseignants de l’école</a:t>
                      </a:r>
                      <a:endParaRPr lang="fr-FR" dirty="0"/>
                    </a:p>
                  </a:txBody>
                  <a:tcPr/>
                </a:tc>
              </a:tr>
              <a:tr h="370840">
                <a:tc>
                  <a:txBody>
                    <a:bodyPr/>
                    <a:lstStyle/>
                    <a:p>
                      <a:r>
                        <a:rPr lang="fr-FR" b="1" dirty="0" smtClean="0">
                          <a:solidFill>
                            <a:schemeClr val="tx2"/>
                          </a:solidFill>
                        </a:rPr>
                        <a:t>Etablissement secondaire</a:t>
                      </a:r>
                    </a:p>
                    <a:p>
                      <a:r>
                        <a:rPr lang="fr-FR" dirty="0" smtClean="0"/>
                        <a:t>(collège, lycée, lycée professionnel)</a:t>
                      </a:r>
                      <a:endParaRPr lang="fr-FR" dirty="0"/>
                    </a:p>
                  </a:txBody>
                  <a:tcPr/>
                </a:tc>
                <a:tc>
                  <a:txBody>
                    <a:bodyPr/>
                    <a:lstStyle/>
                    <a:p>
                      <a:r>
                        <a:rPr lang="fr-FR" dirty="0" smtClean="0"/>
                        <a:t>Enseignants et non enseignants de l’établissement scolaire</a:t>
                      </a:r>
                      <a:endParaRPr lang="fr-FR" dirty="0"/>
                    </a:p>
                  </a:txBody>
                  <a:tcPr/>
                </a:tc>
              </a:tr>
              <a:tr h="370840">
                <a:tc>
                  <a:txBody>
                    <a:bodyPr/>
                    <a:lstStyle/>
                    <a:p>
                      <a:r>
                        <a:rPr lang="fr-FR" dirty="0" smtClean="0"/>
                        <a:t>CFA (formation initiale jusqu’au niveau IV)</a:t>
                      </a:r>
                      <a:endParaRPr lang="fr-FR" dirty="0"/>
                    </a:p>
                  </a:txBody>
                  <a:tcPr/>
                </a:tc>
                <a:tc>
                  <a:txBody>
                    <a:bodyPr/>
                    <a:lstStyle/>
                    <a:p>
                      <a:r>
                        <a:rPr lang="fr-FR" dirty="0" smtClean="0"/>
                        <a:t>Enseignants et non enseignants du CFA</a:t>
                      </a:r>
                      <a:endParaRPr lang="fr-FR" dirty="0"/>
                    </a:p>
                  </a:txBody>
                  <a:tcPr/>
                </a:tc>
              </a:tr>
              <a:tr h="370840">
                <a:tc>
                  <a:txBody>
                    <a:bodyPr/>
                    <a:lstStyle/>
                    <a:p>
                      <a:r>
                        <a:rPr lang="fr-FR" b="1" dirty="0" smtClean="0">
                          <a:solidFill>
                            <a:schemeClr val="tx2"/>
                          </a:solidFill>
                        </a:rPr>
                        <a:t>Rectorat, DSDEN,</a:t>
                      </a:r>
                      <a:r>
                        <a:rPr lang="fr-FR" b="1" baseline="0" dirty="0" smtClean="0">
                          <a:solidFill>
                            <a:schemeClr val="tx2"/>
                          </a:solidFill>
                        </a:rPr>
                        <a:t> GIP FCIP (</a:t>
                      </a:r>
                      <a:r>
                        <a:rPr lang="fr-FR" baseline="0" dirty="0" smtClean="0"/>
                        <a:t>en tant que coordinateurs d’un consortium)</a:t>
                      </a:r>
                      <a:endParaRPr lang="fr-FR" dirty="0"/>
                    </a:p>
                  </a:txBody>
                  <a:tcPr/>
                </a:tc>
                <a:tc>
                  <a:txBody>
                    <a:bodyPr/>
                    <a:lstStyle/>
                    <a:p>
                      <a:r>
                        <a:rPr lang="fr-FR" dirty="0" smtClean="0"/>
                        <a:t>Les personnels rattachés, en particulier les inspecteurs, les conseillers pédagogiques, les personnels des différents services, les formateurs…</a:t>
                      </a:r>
                      <a:endParaRPr lang="fr-FR" dirty="0"/>
                    </a:p>
                  </a:txBody>
                  <a:tcPr/>
                </a:tc>
              </a:tr>
            </a:tbl>
          </a:graphicData>
        </a:graphic>
      </p:graphicFrame>
    </p:spTree>
    <p:extLst>
      <p:ext uri="{BB962C8B-B14F-4D97-AF65-F5344CB8AC3E}">
        <p14:creationId xmlns:p14="http://schemas.microsoft.com/office/powerpoint/2010/main" xmlns="" val="42578616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603846" y="370880"/>
            <a:ext cx="8115303" cy="492443"/>
          </a:xfrm>
          <a:prstGeom prst="rect">
            <a:avLst/>
          </a:prstGeom>
          <a:noFill/>
        </p:spPr>
        <p:txBody>
          <a:bodyPr wrap="square" rtlCol="0">
            <a:spAutoFit/>
          </a:bodyPr>
          <a:lstStyle/>
          <a:p>
            <a:r>
              <a:rPr lang="fr-FR" sz="2600" b="1" dirty="0" smtClean="0">
                <a:solidFill>
                  <a:srgbClr val="0070C0"/>
                </a:solidFill>
                <a:latin typeface="Arial" panose="020B0604020202020204" pitchFamily="34" charset="0"/>
                <a:cs typeface="Arial" panose="020B0604020202020204" pitchFamily="34" charset="0"/>
              </a:rPr>
              <a:t>MOBILITE SECTEUR ENSEIGNEMENT SCOLAIRE</a:t>
            </a:r>
            <a:endParaRPr lang="fr-FR" sz="2600" b="1" dirty="0">
              <a:solidFill>
                <a:srgbClr val="0070C0"/>
              </a:solidFill>
              <a:latin typeface="Arial" panose="020B0604020202020204" pitchFamily="34" charset="0"/>
              <a:cs typeface="Arial" panose="020B0604020202020204" pitchFamily="34" charset="0"/>
            </a:endParaRPr>
          </a:p>
        </p:txBody>
      </p:sp>
      <p:sp>
        <p:nvSpPr>
          <p:cNvPr id="3" name="ZoneTexte 2"/>
          <p:cNvSpPr txBox="1"/>
          <p:nvPr/>
        </p:nvSpPr>
        <p:spPr>
          <a:xfrm>
            <a:off x="603846" y="1567543"/>
            <a:ext cx="8235354" cy="4247317"/>
          </a:xfrm>
          <a:prstGeom prst="rect">
            <a:avLst/>
          </a:prstGeom>
          <a:noFill/>
        </p:spPr>
        <p:txBody>
          <a:bodyPr wrap="square" rtlCol="0">
            <a:spAutoFit/>
          </a:bodyPr>
          <a:lstStyle/>
          <a:p>
            <a:pPr lvl="0">
              <a:spcAft>
                <a:spcPts val="600"/>
              </a:spcAft>
            </a:pPr>
            <a:r>
              <a:rPr lang="fr-FR" sz="2400" b="1" dirty="0">
                <a:solidFill>
                  <a:schemeClr val="accent1">
                    <a:lumMod val="75000"/>
                  </a:schemeClr>
                </a:solidFill>
                <a:cs typeface="Arial Black"/>
              </a:rPr>
              <a:t>Durée du projet </a:t>
            </a:r>
            <a:r>
              <a:rPr lang="fr-FR" sz="2400" b="1" dirty="0">
                <a:solidFill>
                  <a:schemeClr val="tx2"/>
                </a:solidFill>
                <a:cs typeface="Arial Black"/>
              </a:rPr>
              <a:t>:</a:t>
            </a:r>
            <a:r>
              <a:rPr lang="fr-FR" sz="2400" dirty="0">
                <a:solidFill>
                  <a:schemeClr val="tx2"/>
                </a:solidFill>
                <a:cs typeface="Arial Black"/>
              </a:rPr>
              <a:t> </a:t>
            </a:r>
            <a:r>
              <a:rPr lang="fr-FR" sz="2400" dirty="0" smtClean="0">
                <a:cs typeface="Arial Black"/>
              </a:rPr>
              <a:t>1 </a:t>
            </a:r>
            <a:r>
              <a:rPr lang="fr-FR" sz="2400" dirty="0">
                <a:cs typeface="Arial Black"/>
              </a:rPr>
              <a:t>an </a:t>
            </a:r>
            <a:r>
              <a:rPr lang="fr-FR" sz="2400" dirty="0">
                <a:solidFill>
                  <a:prstClr val="black"/>
                </a:solidFill>
              </a:rPr>
              <a:t>ou 2</a:t>
            </a:r>
            <a:r>
              <a:rPr lang="fr-FR" sz="2400" dirty="0" smtClean="0">
                <a:solidFill>
                  <a:prstClr val="black"/>
                </a:solidFill>
              </a:rPr>
              <a:t> </a:t>
            </a:r>
            <a:r>
              <a:rPr lang="fr-FR" sz="2400" dirty="0">
                <a:solidFill>
                  <a:prstClr val="black"/>
                </a:solidFill>
              </a:rPr>
              <a:t>ans</a:t>
            </a:r>
          </a:p>
          <a:p>
            <a:pPr lvl="0">
              <a:spcAft>
                <a:spcPts val="600"/>
              </a:spcAft>
            </a:pPr>
            <a:endParaRPr lang="fr-FR" sz="2400" b="1" dirty="0">
              <a:solidFill>
                <a:srgbClr val="FF0000"/>
              </a:solidFill>
              <a:cs typeface="Arial Black"/>
            </a:endParaRPr>
          </a:p>
          <a:p>
            <a:pPr lvl="0">
              <a:spcAft>
                <a:spcPts val="600"/>
              </a:spcAft>
            </a:pPr>
            <a:r>
              <a:rPr lang="fr-FR" sz="2400" b="1" dirty="0">
                <a:solidFill>
                  <a:schemeClr val="accent1">
                    <a:lumMod val="75000"/>
                  </a:schemeClr>
                </a:solidFill>
                <a:cs typeface="Arial Black"/>
              </a:rPr>
              <a:t>Types d’activités pendant la mobilité:</a:t>
            </a:r>
          </a:p>
          <a:p>
            <a:pPr lvl="0"/>
            <a:r>
              <a:rPr lang="fr-FR" sz="2400" dirty="0">
                <a:solidFill>
                  <a:prstClr val="black"/>
                </a:solidFill>
                <a:cs typeface="Arial Black"/>
              </a:rPr>
              <a:t>→ </a:t>
            </a:r>
            <a:r>
              <a:rPr lang="fr-FR" sz="2400" dirty="0" smtClean="0">
                <a:solidFill>
                  <a:prstClr val="black"/>
                </a:solidFill>
                <a:cs typeface="Arial Black"/>
              </a:rPr>
              <a:t>sessions </a:t>
            </a:r>
            <a:r>
              <a:rPr lang="fr-FR" sz="2400" dirty="0">
                <a:solidFill>
                  <a:prstClr val="black"/>
                </a:solidFill>
                <a:cs typeface="Arial Black"/>
              </a:rPr>
              <a:t>de formation à l’étranger</a:t>
            </a:r>
          </a:p>
          <a:p>
            <a:pPr lvl="0"/>
            <a:r>
              <a:rPr lang="fr-FR" sz="2400" dirty="0">
                <a:solidFill>
                  <a:prstClr val="black"/>
                </a:solidFill>
                <a:cs typeface="Arial Black"/>
              </a:rPr>
              <a:t>→ </a:t>
            </a:r>
            <a:r>
              <a:rPr lang="fr-FR" sz="2400" dirty="0" smtClean="0">
                <a:solidFill>
                  <a:prstClr val="black"/>
                </a:solidFill>
                <a:cs typeface="Arial Black"/>
              </a:rPr>
              <a:t>stages </a:t>
            </a:r>
            <a:r>
              <a:rPr lang="fr-FR" sz="2400" dirty="0">
                <a:solidFill>
                  <a:prstClr val="black"/>
                </a:solidFill>
                <a:cs typeface="Arial Black"/>
              </a:rPr>
              <a:t>d’observation</a:t>
            </a:r>
          </a:p>
          <a:p>
            <a:pPr lvl="0"/>
            <a:r>
              <a:rPr lang="fr-FR" sz="2400" dirty="0">
                <a:solidFill>
                  <a:prstClr val="black"/>
                </a:solidFill>
                <a:cs typeface="Arial Black"/>
              </a:rPr>
              <a:t>→ </a:t>
            </a:r>
            <a:r>
              <a:rPr lang="fr-FR" sz="2400" dirty="0" smtClean="0">
                <a:solidFill>
                  <a:prstClr val="black"/>
                </a:solidFill>
                <a:cs typeface="Arial Black"/>
              </a:rPr>
              <a:t>périodes </a:t>
            </a:r>
            <a:r>
              <a:rPr lang="fr-FR" sz="2400" dirty="0">
                <a:solidFill>
                  <a:prstClr val="black"/>
                </a:solidFill>
                <a:cs typeface="Arial Black"/>
              </a:rPr>
              <a:t>d’enseignement </a:t>
            </a:r>
          </a:p>
          <a:p>
            <a:pPr lvl="0">
              <a:spcAft>
                <a:spcPts val="600"/>
              </a:spcAft>
            </a:pPr>
            <a:endParaRPr lang="fr-FR" sz="2400" b="1" dirty="0">
              <a:solidFill>
                <a:srgbClr val="FF0000"/>
              </a:solidFill>
              <a:cs typeface="Arial Black"/>
            </a:endParaRPr>
          </a:p>
          <a:p>
            <a:pPr lvl="0">
              <a:spcAft>
                <a:spcPts val="600"/>
              </a:spcAft>
            </a:pPr>
            <a:r>
              <a:rPr lang="fr-FR" sz="2400" b="1" dirty="0">
                <a:solidFill>
                  <a:schemeClr val="accent1">
                    <a:lumMod val="75000"/>
                  </a:schemeClr>
                </a:solidFill>
                <a:cs typeface="Arial Black"/>
              </a:rPr>
              <a:t>Durée de la période de mobilité :  </a:t>
            </a:r>
            <a:r>
              <a:rPr lang="fr-FR" sz="2400" dirty="0" smtClean="0">
                <a:cs typeface="Arial Black"/>
              </a:rPr>
              <a:t>de </a:t>
            </a:r>
            <a:r>
              <a:rPr lang="fr-FR" sz="2400" dirty="0" smtClean="0">
                <a:solidFill>
                  <a:prstClr val="black"/>
                </a:solidFill>
                <a:cs typeface="Arial Black"/>
              </a:rPr>
              <a:t>2 </a:t>
            </a:r>
            <a:r>
              <a:rPr lang="fr-FR" sz="2400" dirty="0">
                <a:solidFill>
                  <a:prstClr val="black"/>
                </a:solidFill>
                <a:cs typeface="Arial Black"/>
              </a:rPr>
              <a:t>jours à 2 mois</a:t>
            </a:r>
          </a:p>
          <a:p>
            <a:pPr lvl="0">
              <a:spcAft>
                <a:spcPts val="600"/>
              </a:spcAft>
            </a:pPr>
            <a:endParaRPr lang="fr-FR" sz="2400" dirty="0">
              <a:solidFill>
                <a:prstClr val="black"/>
              </a:solidFill>
              <a:cs typeface="Arial Black"/>
            </a:endParaRPr>
          </a:p>
          <a:p>
            <a:pPr lvl="0">
              <a:spcAft>
                <a:spcPts val="600"/>
              </a:spcAft>
            </a:pPr>
            <a:r>
              <a:rPr lang="fr-FR" sz="2400" dirty="0">
                <a:solidFill>
                  <a:prstClr val="black"/>
                </a:solidFill>
                <a:cs typeface="Arial Black"/>
              </a:rPr>
              <a:t>Date limite de dépôt de candidature : </a:t>
            </a:r>
            <a:r>
              <a:rPr lang="fr-FR" sz="2400" b="1" dirty="0">
                <a:solidFill>
                  <a:srgbClr val="FF0000"/>
                </a:solidFill>
                <a:cs typeface="Arial Black"/>
              </a:rPr>
              <a:t>2 février 2016</a:t>
            </a:r>
          </a:p>
        </p:txBody>
      </p:sp>
    </p:spTree>
    <p:extLst>
      <p:ext uri="{BB962C8B-B14F-4D97-AF65-F5344CB8AC3E}">
        <p14:creationId xmlns:p14="http://schemas.microsoft.com/office/powerpoint/2010/main" xmlns="" val="1572950760"/>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75860" y="746780"/>
            <a:ext cx="7977809" cy="1200329"/>
          </a:xfrm>
          <a:prstGeom prst="rect">
            <a:avLst/>
          </a:prstGeom>
          <a:noFill/>
        </p:spPr>
        <p:txBody>
          <a:bodyPr wrap="square" rtlCol="0">
            <a:spAutoFit/>
          </a:bodyPr>
          <a:lstStyle/>
          <a:p>
            <a:pPr algn="ctr"/>
            <a:r>
              <a:rPr lang="fr-FR" sz="3000" b="1" dirty="0" smtClean="0">
                <a:solidFill>
                  <a:prstClr val="black"/>
                </a:solidFill>
              </a:rPr>
              <a:t>Projet déposé par une école primaire</a:t>
            </a:r>
          </a:p>
          <a:p>
            <a:endParaRPr lang="fr-FR" sz="2400" dirty="0">
              <a:solidFill>
                <a:prstClr val="black"/>
              </a:solidFill>
            </a:endParaRPr>
          </a:p>
          <a:p>
            <a:endParaRPr lang="fr-FR" dirty="0">
              <a:solidFill>
                <a:prstClr val="black"/>
              </a:solidFill>
            </a:endParaRPr>
          </a:p>
        </p:txBody>
      </p:sp>
      <p:sp>
        <p:nvSpPr>
          <p:cNvPr id="6" name="ZoneTexte 5"/>
          <p:cNvSpPr txBox="1"/>
          <p:nvPr/>
        </p:nvSpPr>
        <p:spPr>
          <a:xfrm>
            <a:off x="0" y="179928"/>
            <a:ext cx="9144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lgn="ctr" fontAlgn="base">
              <a:spcBef>
                <a:spcPct val="0"/>
              </a:spcBef>
              <a:spcAft>
                <a:spcPct val="0"/>
              </a:spcAft>
              <a:buFont typeface="Arial" pitchFamily="34" charset="0"/>
              <a:buNone/>
              <a:defRPr sz="3200" b="1">
                <a:solidFill>
                  <a:srgbClr val="FF0000"/>
                </a:solidFill>
                <a:latin typeface="Calibri" pitchFamily="34" charset="0"/>
                <a:cs typeface="Arial" pitchFamily="34" charset="0"/>
              </a:defRPr>
            </a:lvl1pPr>
            <a:lvl2pPr marL="742950" indent="-285750" eaLnBrk="0" hangingPunct="0">
              <a:spcBef>
                <a:spcPct val="20000"/>
              </a:spcBef>
              <a:buFont typeface="Arial" pitchFamily="34" charset="0"/>
              <a:buChar char="–"/>
              <a:defRPr sz="2800">
                <a:latin typeface="Calibri" pitchFamily="34" charset="0"/>
              </a:defRPr>
            </a:lvl2pPr>
            <a:lvl3pPr marL="1143000" indent="-228600" eaLnBrk="0" hangingPunct="0">
              <a:spcBef>
                <a:spcPct val="20000"/>
              </a:spcBef>
              <a:buFont typeface="Arial" pitchFamily="34" charset="0"/>
              <a:buChar char="•"/>
              <a:defRPr sz="2400">
                <a:latin typeface="Calibri" pitchFamily="34" charset="0"/>
              </a:defRPr>
            </a:lvl3pPr>
            <a:lvl4pPr marL="1600200" indent="-228600" eaLnBrk="0" hangingPunct="0">
              <a:spcBef>
                <a:spcPct val="20000"/>
              </a:spcBef>
              <a:buFont typeface="Arial" pitchFamily="34" charset="0"/>
              <a:buChar char="–"/>
              <a:defRPr sz="2000">
                <a:latin typeface="Calibri" pitchFamily="34" charset="0"/>
              </a:defRPr>
            </a:lvl4pPr>
            <a:lvl5pPr marL="2057400" indent="-228600" eaLnBrk="0" hangingPunct="0">
              <a:spcBef>
                <a:spcPct val="20000"/>
              </a:spcBef>
              <a:buFont typeface="Arial" pitchFamily="34" charset="0"/>
              <a:buChar char="»"/>
              <a:defRPr sz="2000">
                <a:latin typeface="Calibri" pitchFamily="34" charset="0"/>
              </a:defRPr>
            </a:lvl5pPr>
            <a:lvl6pPr marL="2514600" indent="-228600" eaLnBrk="0" fontAlgn="base" hangingPunct="0">
              <a:spcBef>
                <a:spcPct val="20000"/>
              </a:spcBef>
              <a:spcAft>
                <a:spcPct val="0"/>
              </a:spcAft>
              <a:buFont typeface="Arial" pitchFamily="34" charset="0"/>
              <a:buChar char="»"/>
              <a:defRPr sz="2000">
                <a:latin typeface="Calibri" pitchFamily="34" charset="0"/>
              </a:defRPr>
            </a:lvl6pPr>
            <a:lvl7pPr marL="2971800" indent="-228600" eaLnBrk="0" fontAlgn="base" hangingPunct="0">
              <a:spcBef>
                <a:spcPct val="20000"/>
              </a:spcBef>
              <a:spcAft>
                <a:spcPct val="0"/>
              </a:spcAft>
              <a:buFont typeface="Arial" pitchFamily="34" charset="0"/>
              <a:buChar char="»"/>
              <a:defRPr sz="2000">
                <a:latin typeface="Calibri" pitchFamily="34" charset="0"/>
              </a:defRPr>
            </a:lvl7pPr>
            <a:lvl8pPr marL="3429000" indent="-228600" eaLnBrk="0" fontAlgn="base" hangingPunct="0">
              <a:spcBef>
                <a:spcPct val="20000"/>
              </a:spcBef>
              <a:spcAft>
                <a:spcPct val="0"/>
              </a:spcAft>
              <a:buFont typeface="Arial" pitchFamily="34" charset="0"/>
              <a:buChar char="»"/>
              <a:defRPr sz="2000">
                <a:latin typeface="Calibri" pitchFamily="34" charset="0"/>
              </a:defRPr>
            </a:lvl8pPr>
            <a:lvl9pPr marL="3886200" indent="-228600" eaLnBrk="0" fontAlgn="base" hangingPunct="0">
              <a:spcBef>
                <a:spcPct val="20000"/>
              </a:spcBef>
              <a:spcAft>
                <a:spcPct val="0"/>
              </a:spcAft>
              <a:buFont typeface="Arial" pitchFamily="34" charset="0"/>
              <a:buChar char="»"/>
              <a:defRPr sz="2000">
                <a:latin typeface="Calibri" pitchFamily="34" charset="0"/>
              </a:defRPr>
            </a:lvl9pPr>
          </a:lstStyle>
          <a:p>
            <a:pPr defTabSz="914400"/>
            <a:r>
              <a:rPr lang="fr-FR" sz="3000" dirty="0" smtClean="0">
                <a:solidFill>
                  <a:srgbClr val="0070C0"/>
                </a:solidFill>
              </a:rPr>
              <a:t>Un exemple de projet secteur enseignement scolaire</a:t>
            </a:r>
            <a:endParaRPr lang="fr-FR" sz="3000" dirty="0">
              <a:solidFill>
                <a:srgbClr val="0070C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xmlns="" val="2294418536"/>
              </p:ext>
            </p:extLst>
          </p:nvPr>
        </p:nvGraphicFramePr>
        <p:xfrm>
          <a:off x="77922" y="1874686"/>
          <a:ext cx="8856984" cy="3139440"/>
        </p:xfrm>
        <a:graphic>
          <a:graphicData uri="http://schemas.openxmlformats.org/drawingml/2006/table">
            <a:tbl>
              <a:tblPr firstRow="1" bandRow="1">
                <a:tableStyleId>{5C22544A-7EE6-4342-B048-85BDC9FD1C3A}</a:tableStyleId>
              </a:tblPr>
              <a:tblGrid>
                <a:gridCol w="2189822"/>
                <a:gridCol w="6667162"/>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tx1"/>
                          </a:solidFill>
                        </a:rPr>
                        <a:t>Contexte</a:t>
                      </a: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Contexte rural</a:t>
                      </a:r>
                    </a:p>
                  </a:txBody>
                  <a:tcPr>
                    <a:solidFill>
                      <a:schemeClr val="accent1">
                        <a:lumMod val="20000"/>
                        <a:lumOff val="80000"/>
                      </a:schemeClr>
                    </a:solidFill>
                  </a:tcPr>
                </a:tc>
              </a:tr>
              <a:tr h="370840">
                <a:tc>
                  <a:txBody>
                    <a:bodyPr/>
                    <a:lstStyle/>
                    <a:p>
                      <a:pPr algn="ctr"/>
                      <a:r>
                        <a:rPr lang="fr-FR" sz="2200" b="1" dirty="0" smtClean="0">
                          <a:solidFill>
                            <a:schemeClr val="tx1"/>
                          </a:solidFill>
                        </a:rPr>
                        <a:t>Participants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5 enseignants </a:t>
                      </a:r>
                    </a:p>
                  </a:txBody>
                  <a:tcPr>
                    <a:solidFill>
                      <a:schemeClr val="accent1">
                        <a:lumMod val="20000"/>
                        <a:lumOff val="80000"/>
                      </a:schemeClr>
                    </a:solidFill>
                  </a:tcPr>
                </a:tc>
              </a:tr>
              <a:tr h="370840">
                <a:tc>
                  <a:txBody>
                    <a:bodyPr/>
                    <a:lstStyle/>
                    <a:p>
                      <a:pPr algn="ctr"/>
                      <a:r>
                        <a:rPr lang="fr-FR" sz="2200" b="1" dirty="0" smtClean="0">
                          <a:solidFill>
                            <a:schemeClr val="tx1"/>
                          </a:solidFill>
                        </a:rPr>
                        <a:t>Activités</a:t>
                      </a:r>
                      <a:endParaRPr lang="fr-FR" sz="2200" b="1" dirty="0">
                        <a:solidFill>
                          <a:schemeClr val="tx1"/>
                        </a:solidFill>
                      </a:endParaRPr>
                    </a:p>
                  </a:txBody>
                  <a:tcPr>
                    <a:solidFill>
                      <a:schemeClr val="accent4">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mn-lt"/>
                          <a:ea typeface="+mn-ea"/>
                          <a:cs typeface="+mn-cs"/>
                        </a:rPr>
                        <a:t>3 « mobilités » dans 6 pays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mn-lt"/>
                          <a:ea typeface="+mn-ea"/>
                          <a:cs typeface="+mn-cs"/>
                        </a:rPr>
                        <a:t>(activités autour de 6 albums traduits en anglais)</a:t>
                      </a:r>
                    </a:p>
                  </a:txBody>
                  <a:tcPr>
                    <a:solidFill>
                      <a:schemeClr val="accent1">
                        <a:lumMod val="20000"/>
                        <a:lumOff val="80000"/>
                      </a:schemeClr>
                    </a:solidFill>
                  </a:tcPr>
                </a:tc>
              </a:tr>
              <a:tr h="370840">
                <a:tc>
                  <a:txBody>
                    <a:bodyPr/>
                    <a:lstStyle/>
                    <a:p>
                      <a:pPr algn="ctr"/>
                      <a:r>
                        <a:rPr lang="fr-FR" sz="2200" b="1" dirty="0" smtClean="0">
                          <a:solidFill>
                            <a:schemeClr val="tx1"/>
                          </a:solidFill>
                        </a:rPr>
                        <a:t>Objectifs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200" dirty="0" smtClean="0">
                          <a:solidFill>
                            <a:prstClr val="black"/>
                          </a:solidFill>
                        </a:rPr>
                        <a:t>Améliorer le climat scolaire, souder l’équipe, mettre en place des actions transversales, dynamique européenne</a:t>
                      </a:r>
                      <a:endParaRPr lang="fr-FR" sz="2200" b="0" dirty="0" smtClean="0">
                        <a:solidFill>
                          <a:schemeClr val="tx1"/>
                        </a:solidFill>
                      </a:endParaRPr>
                    </a:p>
                  </a:txBody>
                  <a:tcPr>
                    <a:solidFill>
                      <a:schemeClr val="accent1">
                        <a:lumMod val="20000"/>
                        <a:lumOff val="80000"/>
                      </a:schemeClr>
                    </a:solidFill>
                  </a:tcPr>
                </a:tc>
              </a:tr>
              <a:tr h="370840">
                <a:tc>
                  <a:txBody>
                    <a:bodyPr/>
                    <a:lstStyle/>
                    <a:p>
                      <a:pPr algn="ctr"/>
                      <a:r>
                        <a:rPr lang="fr-FR" sz="2200" b="1" dirty="0" smtClean="0">
                          <a:solidFill>
                            <a:schemeClr val="tx1"/>
                          </a:solidFill>
                        </a:rPr>
                        <a:t>Subvention</a:t>
                      </a:r>
                    </a:p>
                    <a:p>
                      <a:pPr algn="ctr"/>
                      <a:r>
                        <a:rPr lang="fr-FR" sz="2200" b="1" dirty="0" smtClean="0">
                          <a:solidFill>
                            <a:schemeClr val="tx1"/>
                          </a:solidFill>
                        </a:rPr>
                        <a:t>Durée du projet</a:t>
                      </a:r>
                      <a:endParaRPr lang="fr-FR" sz="2200" b="1" dirty="0">
                        <a:solidFill>
                          <a:schemeClr val="tx1"/>
                        </a:solidFill>
                      </a:endParaRPr>
                    </a:p>
                  </a:txBody>
                  <a:tcPr>
                    <a:solidFill>
                      <a:schemeClr val="accent4">
                        <a:lumMod val="60000"/>
                        <a:lumOff val="40000"/>
                      </a:schemeClr>
                    </a:solidFill>
                  </a:tcPr>
                </a:tc>
                <a:tc>
                  <a:txBody>
                    <a:bodyPr/>
                    <a:lstStyle/>
                    <a:p>
                      <a:r>
                        <a:rPr lang="fr-FR" sz="2000" dirty="0" smtClean="0">
                          <a:solidFill>
                            <a:prstClr val="black"/>
                          </a:solidFill>
                        </a:rPr>
                        <a:t>9735</a:t>
                      </a:r>
                      <a:r>
                        <a:rPr lang="fr-FR" sz="2200" b="0" dirty="0" smtClean="0">
                          <a:solidFill>
                            <a:schemeClr val="tx1"/>
                          </a:solidFill>
                        </a:rPr>
                        <a:t>€</a:t>
                      </a:r>
                    </a:p>
                    <a:p>
                      <a:r>
                        <a:rPr lang="fr-FR" sz="2200" b="0" baseline="0" dirty="0" smtClean="0">
                          <a:solidFill>
                            <a:schemeClr val="tx1"/>
                          </a:solidFill>
                        </a:rPr>
                        <a:t>12 mois</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223859508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75860" y="746780"/>
            <a:ext cx="7977809" cy="1200329"/>
          </a:xfrm>
          <a:prstGeom prst="rect">
            <a:avLst/>
          </a:prstGeom>
          <a:noFill/>
        </p:spPr>
        <p:txBody>
          <a:bodyPr wrap="square" rtlCol="0">
            <a:spAutoFit/>
          </a:bodyPr>
          <a:lstStyle/>
          <a:p>
            <a:pPr algn="ctr"/>
            <a:r>
              <a:rPr lang="fr-FR" sz="3000" b="1" dirty="0" smtClean="0">
                <a:solidFill>
                  <a:prstClr val="black"/>
                </a:solidFill>
              </a:rPr>
              <a:t>Projet déposé par un collège</a:t>
            </a:r>
          </a:p>
          <a:p>
            <a:endParaRPr lang="fr-FR" sz="2400" dirty="0">
              <a:solidFill>
                <a:prstClr val="black"/>
              </a:solidFill>
            </a:endParaRPr>
          </a:p>
          <a:p>
            <a:endParaRPr lang="fr-FR" dirty="0">
              <a:solidFill>
                <a:prstClr val="black"/>
              </a:solidFill>
            </a:endParaRPr>
          </a:p>
        </p:txBody>
      </p:sp>
      <p:sp>
        <p:nvSpPr>
          <p:cNvPr id="6" name="ZoneTexte 5"/>
          <p:cNvSpPr txBox="1"/>
          <p:nvPr/>
        </p:nvSpPr>
        <p:spPr>
          <a:xfrm>
            <a:off x="0" y="179928"/>
            <a:ext cx="9144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lgn="ctr" fontAlgn="base">
              <a:spcBef>
                <a:spcPct val="0"/>
              </a:spcBef>
              <a:spcAft>
                <a:spcPct val="0"/>
              </a:spcAft>
              <a:buFont typeface="Arial" pitchFamily="34" charset="0"/>
              <a:buNone/>
              <a:defRPr sz="3200" b="1">
                <a:solidFill>
                  <a:srgbClr val="FF0000"/>
                </a:solidFill>
                <a:latin typeface="Calibri" pitchFamily="34" charset="0"/>
                <a:cs typeface="Arial" pitchFamily="34" charset="0"/>
              </a:defRPr>
            </a:lvl1pPr>
            <a:lvl2pPr marL="742950" indent="-285750" eaLnBrk="0" hangingPunct="0">
              <a:spcBef>
                <a:spcPct val="20000"/>
              </a:spcBef>
              <a:buFont typeface="Arial" pitchFamily="34" charset="0"/>
              <a:buChar char="–"/>
              <a:defRPr sz="2800">
                <a:latin typeface="Calibri" pitchFamily="34" charset="0"/>
              </a:defRPr>
            </a:lvl2pPr>
            <a:lvl3pPr marL="1143000" indent="-228600" eaLnBrk="0" hangingPunct="0">
              <a:spcBef>
                <a:spcPct val="20000"/>
              </a:spcBef>
              <a:buFont typeface="Arial" pitchFamily="34" charset="0"/>
              <a:buChar char="•"/>
              <a:defRPr sz="2400">
                <a:latin typeface="Calibri" pitchFamily="34" charset="0"/>
              </a:defRPr>
            </a:lvl3pPr>
            <a:lvl4pPr marL="1600200" indent="-228600" eaLnBrk="0" hangingPunct="0">
              <a:spcBef>
                <a:spcPct val="20000"/>
              </a:spcBef>
              <a:buFont typeface="Arial" pitchFamily="34" charset="0"/>
              <a:buChar char="–"/>
              <a:defRPr sz="2000">
                <a:latin typeface="Calibri" pitchFamily="34" charset="0"/>
              </a:defRPr>
            </a:lvl4pPr>
            <a:lvl5pPr marL="2057400" indent="-228600" eaLnBrk="0" hangingPunct="0">
              <a:spcBef>
                <a:spcPct val="20000"/>
              </a:spcBef>
              <a:buFont typeface="Arial" pitchFamily="34" charset="0"/>
              <a:buChar char="»"/>
              <a:defRPr sz="2000">
                <a:latin typeface="Calibri" pitchFamily="34" charset="0"/>
              </a:defRPr>
            </a:lvl5pPr>
            <a:lvl6pPr marL="2514600" indent="-228600" eaLnBrk="0" fontAlgn="base" hangingPunct="0">
              <a:spcBef>
                <a:spcPct val="20000"/>
              </a:spcBef>
              <a:spcAft>
                <a:spcPct val="0"/>
              </a:spcAft>
              <a:buFont typeface="Arial" pitchFamily="34" charset="0"/>
              <a:buChar char="»"/>
              <a:defRPr sz="2000">
                <a:latin typeface="Calibri" pitchFamily="34" charset="0"/>
              </a:defRPr>
            </a:lvl6pPr>
            <a:lvl7pPr marL="2971800" indent="-228600" eaLnBrk="0" fontAlgn="base" hangingPunct="0">
              <a:spcBef>
                <a:spcPct val="20000"/>
              </a:spcBef>
              <a:spcAft>
                <a:spcPct val="0"/>
              </a:spcAft>
              <a:buFont typeface="Arial" pitchFamily="34" charset="0"/>
              <a:buChar char="»"/>
              <a:defRPr sz="2000">
                <a:latin typeface="Calibri" pitchFamily="34" charset="0"/>
              </a:defRPr>
            </a:lvl7pPr>
            <a:lvl8pPr marL="3429000" indent="-228600" eaLnBrk="0" fontAlgn="base" hangingPunct="0">
              <a:spcBef>
                <a:spcPct val="20000"/>
              </a:spcBef>
              <a:spcAft>
                <a:spcPct val="0"/>
              </a:spcAft>
              <a:buFont typeface="Arial" pitchFamily="34" charset="0"/>
              <a:buChar char="»"/>
              <a:defRPr sz="2000">
                <a:latin typeface="Calibri" pitchFamily="34" charset="0"/>
              </a:defRPr>
            </a:lvl8pPr>
            <a:lvl9pPr marL="3886200" indent="-228600" eaLnBrk="0" fontAlgn="base" hangingPunct="0">
              <a:spcBef>
                <a:spcPct val="20000"/>
              </a:spcBef>
              <a:spcAft>
                <a:spcPct val="0"/>
              </a:spcAft>
              <a:buFont typeface="Arial" pitchFamily="34" charset="0"/>
              <a:buChar char="»"/>
              <a:defRPr sz="2000">
                <a:latin typeface="Calibri" pitchFamily="34" charset="0"/>
              </a:defRPr>
            </a:lvl9pPr>
          </a:lstStyle>
          <a:p>
            <a:pPr defTabSz="914400"/>
            <a:r>
              <a:rPr lang="fr-FR" sz="3000" dirty="0" smtClean="0">
                <a:solidFill>
                  <a:srgbClr val="0070C0"/>
                </a:solidFill>
              </a:rPr>
              <a:t>Un exemple de projet secteur enseignement scolaire</a:t>
            </a:r>
            <a:endParaRPr lang="fr-FR" sz="3000" dirty="0">
              <a:solidFill>
                <a:srgbClr val="0070C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xmlns="" val="1001946312"/>
              </p:ext>
            </p:extLst>
          </p:nvPr>
        </p:nvGraphicFramePr>
        <p:xfrm>
          <a:off x="77922" y="1874686"/>
          <a:ext cx="8856984" cy="3810000"/>
        </p:xfrm>
        <a:graphic>
          <a:graphicData uri="http://schemas.openxmlformats.org/drawingml/2006/table">
            <a:tbl>
              <a:tblPr firstRow="1" bandRow="1">
                <a:tableStyleId>{5C22544A-7EE6-4342-B048-85BDC9FD1C3A}</a:tableStyleId>
              </a:tblPr>
              <a:tblGrid>
                <a:gridCol w="2189822"/>
                <a:gridCol w="6667162"/>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tx1"/>
                          </a:solidFill>
                        </a:rPr>
                        <a:t>Contexte</a:t>
                      </a: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Contexte rural, élèves de milieux dits « défavorisés », problématique de harcèlement</a:t>
                      </a:r>
                    </a:p>
                  </a:txBody>
                  <a:tcPr>
                    <a:solidFill>
                      <a:schemeClr val="accent1">
                        <a:lumMod val="20000"/>
                        <a:lumOff val="80000"/>
                      </a:schemeClr>
                    </a:solidFill>
                  </a:tcPr>
                </a:tc>
              </a:tr>
              <a:tr h="370840">
                <a:tc>
                  <a:txBody>
                    <a:bodyPr/>
                    <a:lstStyle/>
                    <a:p>
                      <a:pPr algn="ctr"/>
                      <a:r>
                        <a:rPr lang="fr-FR" sz="2200" b="1" dirty="0" smtClean="0">
                          <a:solidFill>
                            <a:schemeClr val="tx1"/>
                          </a:solidFill>
                        </a:rPr>
                        <a:t>Participants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Enseignants, personnel d’éducation, personnel de santé</a:t>
                      </a:r>
                    </a:p>
                  </a:txBody>
                  <a:tcPr>
                    <a:solidFill>
                      <a:schemeClr val="accent1">
                        <a:lumMod val="20000"/>
                        <a:lumOff val="80000"/>
                      </a:schemeClr>
                    </a:solidFill>
                  </a:tcPr>
                </a:tc>
              </a:tr>
              <a:tr h="370840">
                <a:tc>
                  <a:txBody>
                    <a:bodyPr/>
                    <a:lstStyle/>
                    <a:p>
                      <a:pPr algn="ctr"/>
                      <a:r>
                        <a:rPr lang="fr-FR" sz="2200" b="1" dirty="0" smtClean="0">
                          <a:solidFill>
                            <a:schemeClr val="tx1"/>
                          </a:solidFill>
                        </a:rPr>
                        <a:t>Activités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12 mobilités en Islande sur différentes activités </a:t>
                      </a:r>
                    </a:p>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(ateliers sur le thème de l’amélioration du climat scolaire, conférence, stages d’observation)</a:t>
                      </a:r>
                    </a:p>
                  </a:txBody>
                  <a:tcPr>
                    <a:solidFill>
                      <a:schemeClr val="accent1">
                        <a:lumMod val="20000"/>
                        <a:lumOff val="80000"/>
                      </a:schemeClr>
                    </a:solidFill>
                  </a:tcPr>
                </a:tc>
              </a:tr>
              <a:tr h="370840">
                <a:tc>
                  <a:txBody>
                    <a:bodyPr/>
                    <a:lstStyle/>
                    <a:p>
                      <a:pPr algn="ctr"/>
                      <a:r>
                        <a:rPr lang="fr-FR" sz="2200" b="1" dirty="0" smtClean="0">
                          <a:solidFill>
                            <a:schemeClr val="tx1"/>
                          </a:solidFill>
                        </a:rPr>
                        <a:t>Objectifs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200" dirty="0" smtClean="0">
                          <a:solidFill>
                            <a:prstClr val="black"/>
                          </a:solidFill>
                        </a:rPr>
                        <a:t>Améliorer le climat scolaire, souder l’équipe, mettre en place des actions transversales, dynamique européenne</a:t>
                      </a:r>
                      <a:endParaRPr lang="fr-FR" sz="2200" b="0" dirty="0" smtClean="0">
                        <a:solidFill>
                          <a:schemeClr val="tx1"/>
                        </a:solidFill>
                      </a:endParaRPr>
                    </a:p>
                  </a:txBody>
                  <a:tcPr>
                    <a:solidFill>
                      <a:schemeClr val="accent1">
                        <a:lumMod val="20000"/>
                        <a:lumOff val="80000"/>
                      </a:schemeClr>
                    </a:solidFill>
                  </a:tcPr>
                </a:tc>
              </a:tr>
              <a:tr h="370840">
                <a:tc>
                  <a:txBody>
                    <a:bodyPr/>
                    <a:lstStyle/>
                    <a:p>
                      <a:pPr algn="ctr"/>
                      <a:r>
                        <a:rPr lang="fr-FR" sz="2200" b="1" dirty="0" smtClean="0">
                          <a:solidFill>
                            <a:schemeClr val="tx1"/>
                          </a:solidFill>
                        </a:rPr>
                        <a:t>Subvention</a:t>
                      </a:r>
                    </a:p>
                    <a:p>
                      <a:pPr algn="ctr"/>
                      <a:r>
                        <a:rPr lang="fr-FR" sz="2200" b="1" dirty="0" smtClean="0">
                          <a:solidFill>
                            <a:schemeClr val="tx1"/>
                          </a:solidFill>
                        </a:rPr>
                        <a:t>Durée du projet</a:t>
                      </a:r>
                      <a:endParaRPr lang="fr-FR" sz="2200" b="1" dirty="0">
                        <a:solidFill>
                          <a:schemeClr val="tx1"/>
                        </a:solidFill>
                      </a:endParaRPr>
                    </a:p>
                  </a:txBody>
                  <a:tcPr>
                    <a:solidFill>
                      <a:schemeClr val="accent4">
                        <a:lumMod val="60000"/>
                        <a:lumOff val="40000"/>
                      </a:schemeClr>
                    </a:solidFill>
                  </a:tcPr>
                </a:tc>
                <a:tc>
                  <a:txBody>
                    <a:bodyPr/>
                    <a:lstStyle/>
                    <a:p>
                      <a:r>
                        <a:rPr lang="fr-FR" sz="2200" b="0" dirty="0" smtClean="0">
                          <a:solidFill>
                            <a:schemeClr val="tx1"/>
                          </a:solidFill>
                        </a:rPr>
                        <a:t>24 480 €</a:t>
                      </a:r>
                    </a:p>
                    <a:p>
                      <a:r>
                        <a:rPr lang="fr-FR" sz="2200" b="0" baseline="0" dirty="0" smtClean="0">
                          <a:solidFill>
                            <a:schemeClr val="tx1"/>
                          </a:solidFill>
                        </a:rPr>
                        <a:t>24 mois</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15958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75860" y="746780"/>
            <a:ext cx="7977809" cy="1200329"/>
          </a:xfrm>
          <a:prstGeom prst="rect">
            <a:avLst/>
          </a:prstGeom>
          <a:noFill/>
        </p:spPr>
        <p:txBody>
          <a:bodyPr wrap="square" rtlCol="0">
            <a:spAutoFit/>
          </a:bodyPr>
          <a:lstStyle/>
          <a:p>
            <a:pPr algn="ctr"/>
            <a:r>
              <a:rPr lang="fr-FR" sz="3000" b="1" dirty="0" smtClean="0">
                <a:solidFill>
                  <a:prstClr val="black"/>
                </a:solidFill>
              </a:rPr>
              <a:t>Projet déposé par un lycée professionnel </a:t>
            </a:r>
          </a:p>
          <a:p>
            <a:endParaRPr lang="fr-FR" sz="2400" dirty="0">
              <a:solidFill>
                <a:prstClr val="black"/>
              </a:solidFill>
            </a:endParaRPr>
          </a:p>
          <a:p>
            <a:endParaRPr lang="fr-FR" dirty="0">
              <a:solidFill>
                <a:prstClr val="black"/>
              </a:solidFill>
            </a:endParaRPr>
          </a:p>
        </p:txBody>
      </p:sp>
      <p:sp>
        <p:nvSpPr>
          <p:cNvPr id="6" name="ZoneTexte 5"/>
          <p:cNvSpPr txBox="1"/>
          <p:nvPr/>
        </p:nvSpPr>
        <p:spPr>
          <a:xfrm>
            <a:off x="0" y="179928"/>
            <a:ext cx="9144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lgn="ctr" fontAlgn="base">
              <a:spcBef>
                <a:spcPct val="0"/>
              </a:spcBef>
              <a:spcAft>
                <a:spcPct val="0"/>
              </a:spcAft>
              <a:buFont typeface="Arial" pitchFamily="34" charset="0"/>
              <a:buNone/>
              <a:defRPr sz="3200" b="1">
                <a:solidFill>
                  <a:srgbClr val="FF0000"/>
                </a:solidFill>
                <a:latin typeface="Calibri" pitchFamily="34" charset="0"/>
                <a:cs typeface="Arial" pitchFamily="34" charset="0"/>
              </a:defRPr>
            </a:lvl1pPr>
            <a:lvl2pPr marL="742950" indent="-285750" eaLnBrk="0" hangingPunct="0">
              <a:spcBef>
                <a:spcPct val="20000"/>
              </a:spcBef>
              <a:buFont typeface="Arial" pitchFamily="34" charset="0"/>
              <a:buChar char="–"/>
              <a:defRPr sz="2800">
                <a:latin typeface="Calibri" pitchFamily="34" charset="0"/>
              </a:defRPr>
            </a:lvl2pPr>
            <a:lvl3pPr marL="1143000" indent="-228600" eaLnBrk="0" hangingPunct="0">
              <a:spcBef>
                <a:spcPct val="20000"/>
              </a:spcBef>
              <a:buFont typeface="Arial" pitchFamily="34" charset="0"/>
              <a:buChar char="•"/>
              <a:defRPr sz="2400">
                <a:latin typeface="Calibri" pitchFamily="34" charset="0"/>
              </a:defRPr>
            </a:lvl3pPr>
            <a:lvl4pPr marL="1600200" indent="-228600" eaLnBrk="0" hangingPunct="0">
              <a:spcBef>
                <a:spcPct val="20000"/>
              </a:spcBef>
              <a:buFont typeface="Arial" pitchFamily="34" charset="0"/>
              <a:buChar char="–"/>
              <a:defRPr sz="2000">
                <a:latin typeface="Calibri" pitchFamily="34" charset="0"/>
              </a:defRPr>
            </a:lvl4pPr>
            <a:lvl5pPr marL="2057400" indent="-228600" eaLnBrk="0" hangingPunct="0">
              <a:spcBef>
                <a:spcPct val="20000"/>
              </a:spcBef>
              <a:buFont typeface="Arial" pitchFamily="34" charset="0"/>
              <a:buChar char="»"/>
              <a:defRPr sz="2000">
                <a:latin typeface="Calibri" pitchFamily="34" charset="0"/>
              </a:defRPr>
            </a:lvl5pPr>
            <a:lvl6pPr marL="2514600" indent="-228600" eaLnBrk="0" fontAlgn="base" hangingPunct="0">
              <a:spcBef>
                <a:spcPct val="20000"/>
              </a:spcBef>
              <a:spcAft>
                <a:spcPct val="0"/>
              </a:spcAft>
              <a:buFont typeface="Arial" pitchFamily="34" charset="0"/>
              <a:buChar char="»"/>
              <a:defRPr sz="2000">
                <a:latin typeface="Calibri" pitchFamily="34" charset="0"/>
              </a:defRPr>
            </a:lvl6pPr>
            <a:lvl7pPr marL="2971800" indent="-228600" eaLnBrk="0" fontAlgn="base" hangingPunct="0">
              <a:spcBef>
                <a:spcPct val="20000"/>
              </a:spcBef>
              <a:spcAft>
                <a:spcPct val="0"/>
              </a:spcAft>
              <a:buFont typeface="Arial" pitchFamily="34" charset="0"/>
              <a:buChar char="»"/>
              <a:defRPr sz="2000">
                <a:latin typeface="Calibri" pitchFamily="34" charset="0"/>
              </a:defRPr>
            </a:lvl7pPr>
            <a:lvl8pPr marL="3429000" indent="-228600" eaLnBrk="0" fontAlgn="base" hangingPunct="0">
              <a:spcBef>
                <a:spcPct val="20000"/>
              </a:spcBef>
              <a:spcAft>
                <a:spcPct val="0"/>
              </a:spcAft>
              <a:buFont typeface="Arial" pitchFamily="34" charset="0"/>
              <a:buChar char="»"/>
              <a:defRPr sz="2000">
                <a:latin typeface="Calibri" pitchFamily="34" charset="0"/>
              </a:defRPr>
            </a:lvl8pPr>
            <a:lvl9pPr marL="3886200" indent="-228600" eaLnBrk="0" fontAlgn="base" hangingPunct="0">
              <a:spcBef>
                <a:spcPct val="20000"/>
              </a:spcBef>
              <a:spcAft>
                <a:spcPct val="0"/>
              </a:spcAft>
              <a:buFont typeface="Arial" pitchFamily="34" charset="0"/>
              <a:buChar char="»"/>
              <a:defRPr sz="2000">
                <a:latin typeface="Calibri" pitchFamily="34" charset="0"/>
              </a:defRPr>
            </a:lvl9pPr>
          </a:lstStyle>
          <a:p>
            <a:pPr defTabSz="914400"/>
            <a:r>
              <a:rPr lang="fr-FR" sz="3000" dirty="0" smtClean="0">
                <a:solidFill>
                  <a:srgbClr val="0070C0"/>
                </a:solidFill>
              </a:rPr>
              <a:t>Un exemple de projet secteur enseignement scolaire</a:t>
            </a:r>
            <a:endParaRPr lang="fr-FR" sz="3000" dirty="0">
              <a:solidFill>
                <a:srgbClr val="0070C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xmlns="" val="4166064572"/>
              </p:ext>
            </p:extLst>
          </p:nvPr>
        </p:nvGraphicFramePr>
        <p:xfrm>
          <a:off x="77922" y="1874686"/>
          <a:ext cx="8856984" cy="4480560"/>
        </p:xfrm>
        <a:graphic>
          <a:graphicData uri="http://schemas.openxmlformats.org/drawingml/2006/table">
            <a:tbl>
              <a:tblPr firstRow="1" bandRow="1">
                <a:tableStyleId>{5C22544A-7EE6-4342-B048-85BDC9FD1C3A}</a:tableStyleId>
              </a:tblPr>
              <a:tblGrid>
                <a:gridCol w="2189822"/>
                <a:gridCol w="6667162"/>
              </a:tblGrid>
              <a:tr h="370840">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tx1"/>
                          </a:solidFill>
                        </a:rPr>
                        <a:t>Contexte</a:t>
                      </a:r>
                    </a:p>
                  </a:txBody>
                  <a:tcPr>
                    <a:solidFill>
                      <a:schemeClr val="accent4">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mn-lt"/>
                          <a:ea typeface="+mn-ea"/>
                          <a:cs typeface="+mn-cs"/>
                        </a:rPr>
                        <a:t>Contexte urbain, 500 élèves, 5 filières industrielles – ouverture section européenne Anglais en 2016</a:t>
                      </a:r>
                    </a:p>
                  </a:txBody>
                  <a:tcPr>
                    <a:solidFill>
                      <a:schemeClr val="accent1">
                        <a:lumMod val="20000"/>
                        <a:lumOff val="80000"/>
                      </a:schemeClr>
                    </a:solidFill>
                  </a:tcPr>
                </a:tc>
              </a:tr>
              <a:tr h="370840">
                <a:tc>
                  <a:txBody>
                    <a:bodyPr/>
                    <a:lstStyle/>
                    <a:p>
                      <a:pPr algn="ctr"/>
                      <a:r>
                        <a:rPr lang="fr-FR" sz="2200" b="1" dirty="0" smtClean="0">
                          <a:solidFill>
                            <a:schemeClr val="tx1"/>
                          </a:solidFill>
                        </a:rPr>
                        <a:t>Participants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Enseignants, personnels d’éducation</a:t>
                      </a:r>
                    </a:p>
                  </a:txBody>
                  <a:tcPr>
                    <a:solidFill>
                      <a:schemeClr val="accent1">
                        <a:lumMod val="20000"/>
                        <a:lumOff val="80000"/>
                      </a:schemeClr>
                    </a:solidFill>
                  </a:tcPr>
                </a:tc>
              </a:tr>
              <a:tr h="370840">
                <a:tc>
                  <a:txBody>
                    <a:bodyPr/>
                    <a:lstStyle/>
                    <a:p>
                      <a:pPr algn="ctr"/>
                      <a:r>
                        <a:rPr lang="fr-FR" sz="2200" b="1" dirty="0" smtClean="0">
                          <a:solidFill>
                            <a:schemeClr val="tx1"/>
                          </a:solidFill>
                        </a:rPr>
                        <a:t>Activités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dirty="0" smtClean="0">
                          <a:solidFill>
                            <a:prstClr val="black"/>
                          </a:solidFill>
                        </a:rPr>
                        <a:t>13 mobilités (3 en stage linguistique au </a:t>
                      </a:r>
                      <a:r>
                        <a:rPr lang="fr-FR" sz="2200" dirty="0" err="1" smtClean="0">
                          <a:solidFill>
                            <a:prstClr val="black"/>
                          </a:solidFill>
                        </a:rPr>
                        <a:t>DanemarK</a:t>
                      </a:r>
                      <a:r>
                        <a:rPr lang="fr-FR" sz="2200" dirty="0" smtClean="0">
                          <a:solidFill>
                            <a:prstClr val="black"/>
                          </a:solidFill>
                        </a:rPr>
                        <a:t> en vue DNL, 4 en stage d’observation en structure équivalent Lycée Professionnel au </a:t>
                      </a:r>
                      <a:r>
                        <a:rPr lang="fr-FR" sz="2200" dirty="0" err="1" smtClean="0">
                          <a:solidFill>
                            <a:prstClr val="black"/>
                          </a:solidFill>
                        </a:rPr>
                        <a:t>DanemarK</a:t>
                      </a:r>
                      <a:r>
                        <a:rPr lang="fr-FR" sz="2200" dirty="0" smtClean="0">
                          <a:solidFill>
                            <a:prstClr val="black"/>
                          </a:solidFill>
                        </a:rPr>
                        <a:t>, 5 stages en entreprises)</a:t>
                      </a:r>
                    </a:p>
                  </a:txBody>
                  <a:tcPr>
                    <a:solidFill>
                      <a:schemeClr val="accent1">
                        <a:lumMod val="20000"/>
                        <a:lumOff val="80000"/>
                      </a:schemeClr>
                    </a:solidFill>
                  </a:tcPr>
                </a:tc>
              </a:tr>
              <a:tr h="370840">
                <a:tc>
                  <a:txBody>
                    <a:bodyPr/>
                    <a:lstStyle/>
                    <a:p>
                      <a:pPr algn="ctr"/>
                      <a:r>
                        <a:rPr lang="fr-FR" sz="2200" b="1" dirty="0" smtClean="0">
                          <a:solidFill>
                            <a:schemeClr val="tx1"/>
                          </a:solidFill>
                        </a:rPr>
                        <a:t>Objectifs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200" dirty="0" smtClean="0">
                          <a:solidFill>
                            <a:prstClr val="black"/>
                          </a:solidFill>
                        </a:rPr>
                        <a:t>Améliorer l’apprentissage de la langue anglaise, développer une citoyenneté européenne, élaborer des outils méthodologiques</a:t>
                      </a:r>
                      <a:r>
                        <a:rPr lang="fr-FR" sz="2200" baseline="0" dirty="0" smtClean="0">
                          <a:solidFill>
                            <a:prstClr val="black"/>
                          </a:solidFill>
                        </a:rPr>
                        <a:t> </a:t>
                      </a:r>
                      <a:r>
                        <a:rPr lang="fr-FR" sz="2200" dirty="0" smtClean="0">
                          <a:solidFill>
                            <a:prstClr val="black"/>
                          </a:solidFill>
                        </a:rPr>
                        <a:t>communs</a:t>
                      </a:r>
                    </a:p>
                  </a:txBody>
                  <a:tcPr>
                    <a:solidFill>
                      <a:schemeClr val="accent1">
                        <a:lumMod val="20000"/>
                        <a:lumOff val="80000"/>
                      </a:schemeClr>
                    </a:solidFill>
                  </a:tcPr>
                </a:tc>
              </a:tr>
              <a:tr h="370840">
                <a:tc>
                  <a:txBody>
                    <a:bodyPr/>
                    <a:lstStyle/>
                    <a:p>
                      <a:pPr algn="ctr"/>
                      <a:r>
                        <a:rPr lang="fr-FR" sz="2200" b="1" dirty="0" smtClean="0">
                          <a:solidFill>
                            <a:schemeClr val="tx1"/>
                          </a:solidFill>
                        </a:rPr>
                        <a:t>Subvention</a:t>
                      </a:r>
                    </a:p>
                    <a:p>
                      <a:pPr algn="ctr"/>
                      <a:r>
                        <a:rPr lang="fr-FR" sz="2200" b="1" dirty="0" smtClean="0">
                          <a:solidFill>
                            <a:schemeClr val="tx1"/>
                          </a:solidFill>
                        </a:rPr>
                        <a:t>Durée du projet</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dirty="0" smtClean="0">
                          <a:solidFill>
                            <a:prstClr val="black"/>
                          </a:solidFill>
                        </a:rPr>
                        <a:t>26 500€</a:t>
                      </a:r>
                      <a:endParaRPr lang="fr-FR" sz="2200" b="0" dirty="0" smtClean="0">
                        <a:solidFill>
                          <a:schemeClr val="tx1"/>
                        </a:solidFill>
                      </a:endParaRPr>
                    </a:p>
                    <a:p>
                      <a:r>
                        <a:rPr lang="fr-FR" sz="2200" b="0" baseline="0" dirty="0" smtClean="0">
                          <a:solidFill>
                            <a:schemeClr val="tx1"/>
                          </a:solidFill>
                        </a:rPr>
                        <a:t>24 mois</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3241907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75859" y="574269"/>
            <a:ext cx="7977809" cy="1200329"/>
          </a:xfrm>
          <a:prstGeom prst="rect">
            <a:avLst/>
          </a:prstGeom>
          <a:noFill/>
        </p:spPr>
        <p:txBody>
          <a:bodyPr wrap="square" rtlCol="0">
            <a:spAutoFit/>
          </a:bodyPr>
          <a:lstStyle/>
          <a:p>
            <a:pPr algn="ctr"/>
            <a:r>
              <a:rPr lang="fr-FR" sz="3000" b="1" dirty="0" smtClean="0">
                <a:solidFill>
                  <a:prstClr val="black"/>
                </a:solidFill>
              </a:rPr>
              <a:t>Projet déposé par un Rectorat (consortium)</a:t>
            </a:r>
          </a:p>
          <a:p>
            <a:endParaRPr lang="fr-FR" sz="2400" dirty="0">
              <a:solidFill>
                <a:prstClr val="black"/>
              </a:solidFill>
            </a:endParaRPr>
          </a:p>
          <a:p>
            <a:endParaRPr lang="fr-FR" dirty="0">
              <a:solidFill>
                <a:prstClr val="black"/>
              </a:solidFill>
            </a:endParaRPr>
          </a:p>
        </p:txBody>
      </p:sp>
      <p:sp>
        <p:nvSpPr>
          <p:cNvPr id="6" name="ZoneTexte 5"/>
          <p:cNvSpPr txBox="1"/>
          <p:nvPr/>
        </p:nvSpPr>
        <p:spPr>
          <a:xfrm>
            <a:off x="0" y="20271"/>
            <a:ext cx="9144000"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lgn="ctr" fontAlgn="base">
              <a:spcBef>
                <a:spcPct val="0"/>
              </a:spcBef>
              <a:spcAft>
                <a:spcPct val="0"/>
              </a:spcAft>
              <a:buFont typeface="Arial" pitchFamily="34" charset="0"/>
              <a:buNone/>
              <a:defRPr sz="3200" b="1">
                <a:solidFill>
                  <a:srgbClr val="FF0000"/>
                </a:solidFill>
                <a:latin typeface="Calibri" pitchFamily="34" charset="0"/>
                <a:cs typeface="Arial" pitchFamily="34" charset="0"/>
              </a:defRPr>
            </a:lvl1pPr>
            <a:lvl2pPr marL="742950" indent="-285750" eaLnBrk="0" hangingPunct="0">
              <a:spcBef>
                <a:spcPct val="20000"/>
              </a:spcBef>
              <a:buFont typeface="Arial" pitchFamily="34" charset="0"/>
              <a:buChar char="–"/>
              <a:defRPr sz="2800">
                <a:latin typeface="Calibri" pitchFamily="34" charset="0"/>
              </a:defRPr>
            </a:lvl2pPr>
            <a:lvl3pPr marL="1143000" indent="-228600" eaLnBrk="0" hangingPunct="0">
              <a:spcBef>
                <a:spcPct val="20000"/>
              </a:spcBef>
              <a:buFont typeface="Arial" pitchFamily="34" charset="0"/>
              <a:buChar char="•"/>
              <a:defRPr sz="2400">
                <a:latin typeface="Calibri" pitchFamily="34" charset="0"/>
              </a:defRPr>
            </a:lvl3pPr>
            <a:lvl4pPr marL="1600200" indent="-228600" eaLnBrk="0" hangingPunct="0">
              <a:spcBef>
                <a:spcPct val="20000"/>
              </a:spcBef>
              <a:buFont typeface="Arial" pitchFamily="34" charset="0"/>
              <a:buChar char="–"/>
              <a:defRPr sz="2000">
                <a:latin typeface="Calibri" pitchFamily="34" charset="0"/>
              </a:defRPr>
            </a:lvl4pPr>
            <a:lvl5pPr marL="2057400" indent="-228600" eaLnBrk="0" hangingPunct="0">
              <a:spcBef>
                <a:spcPct val="20000"/>
              </a:spcBef>
              <a:buFont typeface="Arial" pitchFamily="34" charset="0"/>
              <a:buChar char="»"/>
              <a:defRPr sz="2000">
                <a:latin typeface="Calibri" pitchFamily="34" charset="0"/>
              </a:defRPr>
            </a:lvl5pPr>
            <a:lvl6pPr marL="2514600" indent="-228600" eaLnBrk="0" fontAlgn="base" hangingPunct="0">
              <a:spcBef>
                <a:spcPct val="20000"/>
              </a:spcBef>
              <a:spcAft>
                <a:spcPct val="0"/>
              </a:spcAft>
              <a:buFont typeface="Arial" pitchFamily="34" charset="0"/>
              <a:buChar char="»"/>
              <a:defRPr sz="2000">
                <a:latin typeface="Calibri" pitchFamily="34" charset="0"/>
              </a:defRPr>
            </a:lvl6pPr>
            <a:lvl7pPr marL="2971800" indent="-228600" eaLnBrk="0" fontAlgn="base" hangingPunct="0">
              <a:spcBef>
                <a:spcPct val="20000"/>
              </a:spcBef>
              <a:spcAft>
                <a:spcPct val="0"/>
              </a:spcAft>
              <a:buFont typeface="Arial" pitchFamily="34" charset="0"/>
              <a:buChar char="»"/>
              <a:defRPr sz="2000">
                <a:latin typeface="Calibri" pitchFamily="34" charset="0"/>
              </a:defRPr>
            </a:lvl7pPr>
            <a:lvl8pPr marL="3429000" indent="-228600" eaLnBrk="0" fontAlgn="base" hangingPunct="0">
              <a:spcBef>
                <a:spcPct val="20000"/>
              </a:spcBef>
              <a:spcAft>
                <a:spcPct val="0"/>
              </a:spcAft>
              <a:buFont typeface="Arial" pitchFamily="34" charset="0"/>
              <a:buChar char="»"/>
              <a:defRPr sz="2000">
                <a:latin typeface="Calibri" pitchFamily="34" charset="0"/>
              </a:defRPr>
            </a:lvl8pPr>
            <a:lvl9pPr marL="3886200" indent="-228600" eaLnBrk="0" fontAlgn="base" hangingPunct="0">
              <a:spcBef>
                <a:spcPct val="20000"/>
              </a:spcBef>
              <a:spcAft>
                <a:spcPct val="0"/>
              </a:spcAft>
              <a:buFont typeface="Arial" pitchFamily="34" charset="0"/>
              <a:buChar char="»"/>
              <a:defRPr sz="2000">
                <a:latin typeface="Calibri" pitchFamily="34" charset="0"/>
              </a:defRPr>
            </a:lvl9pPr>
          </a:lstStyle>
          <a:p>
            <a:pPr defTabSz="914400"/>
            <a:r>
              <a:rPr lang="fr-FR" sz="3000" dirty="0" smtClean="0">
                <a:solidFill>
                  <a:srgbClr val="0070C0"/>
                </a:solidFill>
              </a:rPr>
              <a:t>Un exemple de projet secteur enseignement scolaire</a:t>
            </a:r>
            <a:endParaRPr lang="fr-FR" sz="3000" dirty="0">
              <a:solidFill>
                <a:srgbClr val="0070C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xmlns="" val="2045167143"/>
              </p:ext>
            </p:extLst>
          </p:nvPr>
        </p:nvGraphicFramePr>
        <p:xfrm>
          <a:off x="0" y="1174433"/>
          <a:ext cx="9066078" cy="5683566"/>
        </p:xfrm>
        <a:graphic>
          <a:graphicData uri="http://schemas.openxmlformats.org/drawingml/2006/table">
            <a:tbl>
              <a:tblPr firstRow="1" bandRow="1">
                <a:tableStyleId>{5C22544A-7EE6-4342-B048-85BDC9FD1C3A}</a:tableStyleId>
              </a:tblPr>
              <a:tblGrid>
                <a:gridCol w="2241519"/>
                <a:gridCol w="6824559"/>
              </a:tblGrid>
              <a:tr h="78938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200" b="1" kern="1200" dirty="0" smtClean="0">
                          <a:solidFill>
                            <a:schemeClr val="tx1"/>
                          </a:solidFill>
                        </a:rPr>
                        <a:t>Contexte</a:t>
                      </a:r>
                    </a:p>
                  </a:txBody>
                  <a:tcPr>
                    <a:solidFill>
                      <a:schemeClr val="accent4">
                        <a:lumMod val="60000"/>
                        <a:lumOff val="4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200" b="0" i="0" u="none" strike="noStrike" kern="1200" cap="none" spc="0" normalizeH="0" baseline="0" noProof="0" dirty="0" smtClean="0">
                          <a:ln>
                            <a:noFill/>
                          </a:ln>
                          <a:solidFill>
                            <a:prstClr val="black"/>
                          </a:solidFill>
                          <a:effectLst/>
                          <a:uLnTx/>
                          <a:uFillTx/>
                          <a:latin typeface="+mn-lt"/>
                          <a:ea typeface="+mn-ea"/>
                          <a:cs typeface="+mn-cs"/>
                        </a:rPr>
                        <a:t>15 établissements scolaires membres du consortium (lycées et collèges)</a:t>
                      </a:r>
                    </a:p>
                  </a:txBody>
                  <a:tcPr>
                    <a:solidFill>
                      <a:schemeClr val="accent1">
                        <a:lumMod val="20000"/>
                        <a:lumOff val="80000"/>
                      </a:schemeClr>
                    </a:solidFill>
                  </a:tcPr>
                </a:tc>
              </a:tr>
              <a:tr h="442055">
                <a:tc>
                  <a:txBody>
                    <a:bodyPr/>
                    <a:lstStyle/>
                    <a:p>
                      <a:pPr algn="ctr"/>
                      <a:r>
                        <a:rPr lang="fr-FR" sz="2200" b="1" dirty="0" smtClean="0">
                          <a:solidFill>
                            <a:schemeClr val="tx1"/>
                          </a:solidFill>
                        </a:rPr>
                        <a:t>Participants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b="0" dirty="0" smtClean="0">
                          <a:solidFill>
                            <a:schemeClr val="tx1"/>
                          </a:solidFill>
                        </a:rPr>
                        <a:t>Enseignants</a:t>
                      </a:r>
                    </a:p>
                  </a:txBody>
                  <a:tcPr>
                    <a:solidFill>
                      <a:schemeClr val="accent1">
                        <a:lumMod val="20000"/>
                        <a:lumOff val="80000"/>
                      </a:schemeClr>
                    </a:solidFill>
                  </a:tcPr>
                </a:tc>
              </a:tr>
              <a:tr h="789384">
                <a:tc>
                  <a:txBody>
                    <a:bodyPr/>
                    <a:lstStyle/>
                    <a:p>
                      <a:pPr algn="ctr"/>
                      <a:r>
                        <a:rPr lang="fr-FR" sz="2200" b="1" dirty="0" smtClean="0">
                          <a:solidFill>
                            <a:schemeClr val="tx1"/>
                          </a:solidFill>
                        </a:rPr>
                        <a:t>Activités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200" dirty="0" smtClean="0">
                          <a:solidFill>
                            <a:prstClr val="black"/>
                          </a:solidFill>
                        </a:rPr>
                        <a:t>168 mobilités</a:t>
                      </a:r>
                      <a:r>
                        <a:rPr lang="fr-FR" sz="2200" baseline="0" dirty="0" smtClean="0">
                          <a:solidFill>
                            <a:prstClr val="black"/>
                          </a:solidFill>
                        </a:rPr>
                        <a:t> (125 cours structurés/séminaires de formation et 43 stages d’observation) </a:t>
                      </a:r>
                      <a:endParaRPr lang="fr-FR" sz="2200" dirty="0" smtClean="0">
                        <a:solidFill>
                          <a:prstClr val="black"/>
                        </a:solidFill>
                      </a:endParaRPr>
                    </a:p>
                  </a:txBody>
                  <a:tcPr>
                    <a:solidFill>
                      <a:schemeClr val="accent1">
                        <a:lumMod val="20000"/>
                        <a:lumOff val="80000"/>
                      </a:schemeClr>
                    </a:solidFill>
                  </a:tcPr>
                </a:tc>
              </a:tr>
              <a:tr h="2873359">
                <a:tc>
                  <a:txBody>
                    <a:bodyPr/>
                    <a:lstStyle/>
                    <a:p>
                      <a:pPr algn="ctr"/>
                      <a:r>
                        <a:rPr lang="fr-FR" sz="2200" b="1" dirty="0" smtClean="0">
                          <a:solidFill>
                            <a:schemeClr val="tx1"/>
                          </a:solidFill>
                        </a:rPr>
                        <a:t>Objectifs</a:t>
                      </a:r>
                      <a:endParaRPr lang="fr-FR" sz="2200" b="1" dirty="0">
                        <a:solidFill>
                          <a:schemeClr val="tx1"/>
                        </a:solidFill>
                      </a:endParaRPr>
                    </a:p>
                  </a:txBody>
                  <a:tcPr>
                    <a:solidFill>
                      <a:schemeClr val="accent4">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200" dirty="0" smtClean="0">
                          <a:solidFill>
                            <a:prstClr val="black"/>
                          </a:solidFill>
                        </a:rPr>
                        <a:t>Répondre aux besoins de formation des personnels des équipes impliquées dans l'expérimentation "établissement européen", s'inscrivant dans le projet académique (améliorer l'enseignement</a:t>
                      </a:r>
                      <a:r>
                        <a:rPr lang="fr-FR" sz="2200" baseline="0" dirty="0" smtClean="0">
                          <a:solidFill>
                            <a:prstClr val="black"/>
                          </a:solidFill>
                        </a:rPr>
                        <a:t> </a:t>
                      </a:r>
                      <a:r>
                        <a:rPr lang="fr-FR" sz="2200" dirty="0" smtClean="0">
                          <a:solidFill>
                            <a:prstClr val="black"/>
                          </a:solidFill>
                        </a:rPr>
                        <a:t>des langues,</a:t>
                      </a:r>
                      <a:r>
                        <a:rPr lang="fr-FR" sz="2200" baseline="0" dirty="0" smtClean="0">
                          <a:solidFill>
                            <a:prstClr val="black"/>
                          </a:solidFill>
                        </a:rPr>
                        <a:t> a</a:t>
                      </a:r>
                      <a:r>
                        <a:rPr lang="fr-FR" sz="2200" dirty="0" smtClean="0">
                          <a:solidFill>
                            <a:prstClr val="black"/>
                          </a:solidFill>
                        </a:rPr>
                        <a:t>méliorer le niveau des compétences des personnels,</a:t>
                      </a:r>
                      <a:r>
                        <a:rPr lang="fr-FR" sz="2200" baseline="0" dirty="0" smtClean="0">
                          <a:solidFill>
                            <a:prstClr val="black"/>
                          </a:solidFill>
                        </a:rPr>
                        <a:t> r</a:t>
                      </a:r>
                      <a:r>
                        <a:rPr lang="fr-FR" sz="2200" dirty="0" smtClean="0">
                          <a:solidFill>
                            <a:prstClr val="black"/>
                          </a:solidFill>
                        </a:rPr>
                        <a:t>enforcer la dimension européenne des établissements, favoriser l'amélioration de la qualité, l'innovation et l'internationalisation des établissements,</a:t>
                      </a:r>
                      <a:r>
                        <a:rPr lang="fr-FR" sz="2200" baseline="0" dirty="0" smtClean="0">
                          <a:solidFill>
                            <a:prstClr val="black"/>
                          </a:solidFill>
                        </a:rPr>
                        <a:t> etc.)</a:t>
                      </a:r>
                      <a:endParaRPr lang="fr-FR" sz="2200" dirty="0" smtClean="0">
                        <a:solidFill>
                          <a:prstClr val="black"/>
                        </a:solidFill>
                      </a:endParaRPr>
                    </a:p>
                  </a:txBody>
                  <a:tcPr>
                    <a:solidFill>
                      <a:schemeClr val="accent1">
                        <a:lumMod val="20000"/>
                        <a:lumOff val="80000"/>
                      </a:schemeClr>
                    </a:solidFill>
                  </a:tcPr>
                </a:tc>
              </a:tr>
              <a:tr h="789384">
                <a:tc>
                  <a:txBody>
                    <a:bodyPr/>
                    <a:lstStyle/>
                    <a:p>
                      <a:pPr algn="ctr"/>
                      <a:r>
                        <a:rPr lang="fr-FR" sz="2200" b="1" dirty="0" smtClean="0">
                          <a:solidFill>
                            <a:schemeClr val="tx1"/>
                          </a:solidFill>
                        </a:rPr>
                        <a:t>Subvention</a:t>
                      </a:r>
                    </a:p>
                    <a:p>
                      <a:pPr algn="ctr"/>
                      <a:r>
                        <a:rPr lang="fr-FR" sz="2200" b="1" dirty="0" smtClean="0">
                          <a:solidFill>
                            <a:schemeClr val="tx1"/>
                          </a:solidFill>
                        </a:rPr>
                        <a:t>Durée du projet</a:t>
                      </a:r>
                      <a:endParaRPr lang="fr-FR" sz="2200" b="1" dirty="0">
                        <a:solidFill>
                          <a:schemeClr val="tx1"/>
                        </a:solidFill>
                      </a:endParaRPr>
                    </a:p>
                  </a:txBody>
                  <a:tcPr>
                    <a:solidFill>
                      <a:schemeClr val="accent4">
                        <a:lumMod val="60000"/>
                        <a:lumOff val="40000"/>
                      </a:schemeClr>
                    </a:solidFill>
                  </a:tcPr>
                </a:tc>
                <a:tc>
                  <a:txBody>
                    <a:bodyPr/>
                    <a:lstStyle/>
                    <a:p>
                      <a:r>
                        <a:rPr lang="fr-FR" sz="2200" b="0" baseline="0" dirty="0" smtClean="0">
                          <a:solidFill>
                            <a:schemeClr val="tx1"/>
                          </a:solidFill>
                        </a:rPr>
                        <a:t>405 525 euros</a:t>
                      </a:r>
                    </a:p>
                    <a:p>
                      <a:r>
                        <a:rPr lang="fr-FR" sz="2200" b="0" baseline="0" dirty="0" smtClean="0">
                          <a:solidFill>
                            <a:schemeClr val="tx1"/>
                          </a:solidFill>
                        </a:rPr>
                        <a:t>24 mois</a:t>
                      </a:r>
                    </a:p>
                  </a:txBody>
                  <a:tcPr>
                    <a:solidFill>
                      <a:schemeClr val="accent1">
                        <a:lumMod val="20000"/>
                        <a:lumOff val="80000"/>
                      </a:schemeClr>
                    </a:solidFill>
                  </a:tcPr>
                </a:tc>
              </a:tr>
            </a:tbl>
          </a:graphicData>
        </a:graphic>
      </p:graphicFrame>
    </p:spTree>
    <p:extLst>
      <p:ext uri="{BB962C8B-B14F-4D97-AF65-F5344CB8AC3E}">
        <p14:creationId xmlns:p14="http://schemas.microsoft.com/office/powerpoint/2010/main" xmlns="" val="12864545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17512" y="156856"/>
            <a:ext cx="8560538" cy="830997"/>
          </a:xfrm>
          <a:prstGeom prst="rect">
            <a:avLst/>
          </a:prstGeom>
          <a:noFill/>
          <a:ln w="12700">
            <a:noFill/>
          </a:ln>
        </p:spPr>
        <p:txBody>
          <a:bodyPr wrap="square">
            <a:spAutoFit/>
          </a:bodyPr>
          <a:lstStyle/>
          <a:p>
            <a:pPr algn="ctr">
              <a:defRPr/>
            </a:pPr>
            <a:r>
              <a:rPr lang="fr-FR" sz="2400" b="1" dirty="0" smtClean="0">
                <a:solidFill>
                  <a:srgbClr val="0070C0"/>
                </a:solidFill>
              </a:rPr>
              <a:t>Quel budget ?</a:t>
            </a:r>
          </a:p>
          <a:p>
            <a:pPr algn="ctr">
              <a:defRPr/>
            </a:pPr>
            <a:r>
              <a:rPr lang="fr-FR" sz="2400" b="1" dirty="0" smtClean="0">
                <a:solidFill>
                  <a:srgbClr val="0070C0"/>
                </a:solidFill>
              </a:rPr>
              <a:t>Le financement est une contribution aux coûts totaux</a:t>
            </a:r>
            <a:endParaRPr lang="fr-FR" sz="2400" b="1" dirty="0">
              <a:solidFill>
                <a:srgbClr val="0070C0"/>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xmlns="" val="260958217"/>
              </p:ext>
            </p:extLst>
          </p:nvPr>
        </p:nvGraphicFramePr>
        <p:xfrm>
          <a:off x="251520" y="987853"/>
          <a:ext cx="8496944" cy="4362034"/>
        </p:xfrm>
        <a:graphic>
          <a:graphicData uri="http://schemas.openxmlformats.org/drawingml/2006/table">
            <a:tbl>
              <a:tblPr firstRow="1" bandRow="1">
                <a:tableStyleId>{5C22544A-7EE6-4342-B048-85BDC9FD1C3A}</a:tableStyleId>
              </a:tblPr>
              <a:tblGrid>
                <a:gridCol w="2861058"/>
                <a:gridCol w="5635886"/>
              </a:tblGrid>
              <a:tr h="389176">
                <a:tc>
                  <a:txBody>
                    <a:bodyPr/>
                    <a:lstStyle/>
                    <a:p>
                      <a:pPr algn="ctr"/>
                      <a:r>
                        <a:rPr lang="fr-FR" noProof="0" dirty="0" smtClean="0">
                          <a:solidFill>
                            <a:schemeClr val="tx1"/>
                          </a:solidFill>
                        </a:rPr>
                        <a:t>Type</a:t>
                      </a:r>
                      <a:r>
                        <a:rPr lang="fr-FR" baseline="0" noProof="0" dirty="0" smtClean="0">
                          <a:solidFill>
                            <a:schemeClr val="tx1"/>
                          </a:solidFill>
                        </a:rPr>
                        <a:t> de coût </a:t>
                      </a:r>
                      <a:endParaRPr lang="fr-FR" noProof="0" dirty="0">
                        <a:solidFill>
                          <a:schemeClr val="tx1"/>
                        </a:solidFill>
                      </a:endParaRPr>
                    </a:p>
                  </a:txBody>
                  <a:tcPr>
                    <a:solidFill>
                      <a:schemeClr val="accent4">
                        <a:lumMod val="60000"/>
                        <a:lumOff val="40000"/>
                      </a:schemeClr>
                    </a:solidFill>
                  </a:tcPr>
                </a:tc>
                <a:tc>
                  <a:txBody>
                    <a:bodyPr/>
                    <a:lstStyle/>
                    <a:p>
                      <a:pPr algn="ctr"/>
                      <a:r>
                        <a:rPr lang="fr-FR" noProof="0" dirty="0" smtClean="0">
                          <a:solidFill>
                            <a:schemeClr val="tx1"/>
                          </a:solidFill>
                        </a:rPr>
                        <a:t>Mode de calcul</a:t>
                      </a:r>
                      <a:endParaRPr lang="fr-FR" noProof="0" dirty="0">
                        <a:solidFill>
                          <a:schemeClr val="tx1"/>
                        </a:solidFill>
                      </a:endParaRPr>
                    </a:p>
                  </a:txBody>
                  <a:tcPr>
                    <a:solidFill>
                      <a:schemeClr val="tx2">
                        <a:lumMod val="20000"/>
                        <a:lumOff val="80000"/>
                      </a:schemeClr>
                    </a:solidFill>
                  </a:tcPr>
                </a:tc>
              </a:tr>
              <a:tr h="522895">
                <a:tc>
                  <a:txBody>
                    <a:bodyPr/>
                    <a:lstStyle/>
                    <a:p>
                      <a:pPr algn="ctr"/>
                      <a:r>
                        <a:rPr lang="fr-FR" noProof="0" dirty="0" smtClean="0"/>
                        <a:t>Frais</a:t>
                      </a:r>
                      <a:r>
                        <a:rPr lang="fr-FR" baseline="0" noProof="0" dirty="0" smtClean="0"/>
                        <a:t> de voyage </a:t>
                      </a:r>
                      <a:endParaRPr lang="fr-FR" noProof="0" dirty="0"/>
                    </a:p>
                  </a:txBody>
                  <a:tcPr anchor="ctr">
                    <a:solidFill>
                      <a:schemeClr val="accent4">
                        <a:lumMod val="60000"/>
                        <a:lumOff val="40000"/>
                      </a:schemeClr>
                    </a:solidFill>
                  </a:tcPr>
                </a:tc>
                <a:tc>
                  <a:txBody>
                    <a:bodyPr/>
                    <a:lstStyle/>
                    <a:p>
                      <a:r>
                        <a:rPr lang="fr-FR" sz="1500" noProof="0" dirty="0" smtClean="0"/>
                        <a:t>Une échelle kilométrique répartie</a:t>
                      </a:r>
                      <a:r>
                        <a:rPr lang="fr-FR" sz="1500" baseline="0" noProof="0" dirty="0" smtClean="0"/>
                        <a:t> en 7 paliers </a:t>
                      </a:r>
                      <a:endParaRPr lang="fr-FR" sz="1500" noProof="0" dirty="0" smtClean="0"/>
                    </a:p>
                  </a:txBody>
                  <a:tcPr anchor="ctr">
                    <a:solidFill>
                      <a:schemeClr val="tx2">
                        <a:lumMod val="20000"/>
                        <a:lumOff val="80000"/>
                      </a:schemeClr>
                    </a:solidFill>
                  </a:tcPr>
                </a:tc>
              </a:tr>
              <a:tr h="754594">
                <a:tc>
                  <a:txBody>
                    <a:bodyPr/>
                    <a:lstStyle/>
                    <a:p>
                      <a:pPr algn="ctr"/>
                      <a:r>
                        <a:rPr lang="fr-FR" noProof="0" dirty="0" smtClean="0"/>
                        <a:t>Frais de séjour </a:t>
                      </a:r>
                      <a:endParaRPr lang="fr-FR" noProof="0" dirty="0"/>
                    </a:p>
                  </a:txBody>
                  <a:tcPr anchor="ctr">
                    <a:solidFill>
                      <a:schemeClr val="accent4">
                        <a:lumMod val="60000"/>
                        <a:lumOff val="40000"/>
                      </a:schemeClr>
                    </a:solidFill>
                  </a:tcPr>
                </a:tc>
                <a:tc>
                  <a:txBody>
                    <a:bodyPr/>
                    <a:lstStyle/>
                    <a:p>
                      <a:r>
                        <a:rPr lang="fr-FR" sz="1500" noProof="0" dirty="0" smtClean="0"/>
                        <a:t>Un taux journalier</a:t>
                      </a:r>
                      <a:r>
                        <a:rPr lang="fr-FR" sz="1500" baseline="0" noProof="0" dirty="0" smtClean="0"/>
                        <a:t> variable en fonction de la destination, </a:t>
                      </a:r>
                      <a:r>
                        <a:rPr lang="fr-FR" sz="1500" noProof="0" dirty="0" smtClean="0"/>
                        <a:t>de la durée et du type de public </a:t>
                      </a:r>
                    </a:p>
                  </a:txBody>
                  <a:tcPr anchor="ctr">
                    <a:solidFill>
                      <a:schemeClr val="tx2">
                        <a:lumMod val="20000"/>
                        <a:lumOff val="80000"/>
                      </a:schemeClr>
                    </a:solidFill>
                  </a:tcPr>
                </a:tc>
              </a:tr>
              <a:tr h="683689">
                <a:tc>
                  <a:txBody>
                    <a:bodyPr/>
                    <a:lstStyle/>
                    <a:p>
                      <a:pPr algn="ctr"/>
                      <a:r>
                        <a:rPr lang="fr-FR" noProof="0" dirty="0" smtClean="0"/>
                        <a:t>Frais d’organisation de</a:t>
                      </a:r>
                      <a:r>
                        <a:rPr lang="fr-FR" baseline="0" noProof="0" dirty="0" smtClean="0"/>
                        <a:t> la mobilité</a:t>
                      </a:r>
                      <a:endParaRPr lang="fr-FR" noProof="0" dirty="0"/>
                    </a:p>
                  </a:txBody>
                  <a:tcPr anchor="ctr">
                    <a:solidFill>
                      <a:schemeClr val="accent4">
                        <a:lumMod val="60000"/>
                        <a:lumOff val="40000"/>
                      </a:schemeClr>
                    </a:solidFill>
                  </a:tcPr>
                </a:tc>
                <a:tc>
                  <a:txBody>
                    <a:bodyPr/>
                    <a:lstStyle/>
                    <a:p>
                      <a:r>
                        <a:rPr lang="fr-FR" sz="1500" noProof="0" dirty="0" smtClean="0"/>
                        <a:t>Un taux dégressif en fonction du nombre</a:t>
                      </a:r>
                      <a:r>
                        <a:rPr lang="fr-FR" sz="1500" baseline="0" noProof="0" dirty="0" smtClean="0"/>
                        <a:t> de participants (200 à 350€)</a:t>
                      </a:r>
                      <a:endParaRPr lang="fr-FR" sz="1500" noProof="0" dirty="0"/>
                    </a:p>
                  </a:txBody>
                  <a:tcPr anchor="ctr">
                    <a:solidFill>
                      <a:schemeClr val="tx2">
                        <a:lumMod val="20000"/>
                        <a:lumOff val="80000"/>
                      </a:schemeClr>
                    </a:solidFill>
                  </a:tcPr>
                </a:tc>
              </a:tr>
              <a:tr h="484223">
                <a:tc>
                  <a:txBody>
                    <a:bodyPr/>
                    <a:lstStyle/>
                    <a:p>
                      <a:pPr algn="ctr"/>
                      <a:r>
                        <a:rPr lang="fr-FR" noProof="0" dirty="0" smtClean="0"/>
                        <a:t>Frais d’inscription aux cours </a:t>
                      </a:r>
                      <a:endParaRPr lang="fr-FR"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fr-FR" sz="1500" b="0" i="0" u="none" strike="noStrike" kern="0" cap="none" spc="0" normalizeH="0" baseline="0" noProof="0" dirty="0" smtClean="0">
                          <a:ln>
                            <a:noFill/>
                          </a:ln>
                          <a:solidFill>
                            <a:prstClr val="black"/>
                          </a:solidFill>
                          <a:effectLst/>
                          <a:uLnTx/>
                          <a:uFillTx/>
                          <a:latin typeface="+mn-lt"/>
                          <a:ea typeface="+mn-ea"/>
                          <a:cs typeface="+mn-cs"/>
                        </a:rPr>
                        <a:t>Financement sur la base de coût unitaire (70€ par jour , plafond à 700€ par mobilité)</a:t>
                      </a:r>
                      <a:endParaRPr lang="fr-FR" sz="1500" noProof="0" dirty="0" smtClean="0"/>
                    </a:p>
                  </a:txBody>
                  <a:tcPr anchor="ctr">
                    <a:solidFill>
                      <a:schemeClr val="tx2">
                        <a:lumMod val="20000"/>
                        <a:lumOff val="80000"/>
                      </a:schemeClr>
                    </a:solidFill>
                  </a:tcPr>
                </a:tc>
              </a:tr>
              <a:tr h="484223">
                <a:tc>
                  <a:txBody>
                    <a:bodyPr/>
                    <a:lstStyle/>
                    <a:p>
                      <a:pPr algn="ctr"/>
                      <a:r>
                        <a:rPr lang="fr-FR" noProof="0" dirty="0" smtClean="0"/>
                        <a:t>Besoins spécifiques</a:t>
                      </a:r>
                      <a:r>
                        <a:rPr lang="fr-FR" baseline="0" noProof="0" dirty="0" smtClean="0"/>
                        <a:t> pour les personnes en situation de handicap</a:t>
                      </a:r>
                      <a:endParaRPr lang="fr-FR"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noProof="0" dirty="0" smtClean="0"/>
                        <a:t>Prise en charge frais réels 100% si justifié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500" noProof="0" dirty="0" smtClean="0"/>
                    </a:p>
                  </a:txBody>
                  <a:tcPr anchor="ctr">
                    <a:solidFill>
                      <a:schemeClr val="tx2">
                        <a:lumMod val="20000"/>
                        <a:lumOff val="80000"/>
                      </a:schemeClr>
                    </a:solidFill>
                  </a:tcPr>
                </a:tc>
              </a:tr>
              <a:tr h="484223">
                <a:tc>
                  <a:txBody>
                    <a:bodyPr/>
                    <a:lstStyle/>
                    <a:p>
                      <a:pPr algn="ctr"/>
                      <a:r>
                        <a:rPr lang="fr-FR" noProof="0" dirty="0" smtClean="0"/>
                        <a:t>Coûts exceptionnels</a:t>
                      </a:r>
                      <a:endParaRPr lang="fr-FR"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500" noProof="0" dirty="0" smtClean="0"/>
                        <a:t>Pour les personnes ayant moins d’opportunité et les RUP/PTOM</a:t>
                      </a:r>
                    </a:p>
                    <a:p>
                      <a:pPr marL="0" marR="0" indent="0" algn="l" defTabSz="914400" rtl="0" eaLnBrk="1" fontAlgn="auto" latinLnBrk="0" hangingPunct="1">
                        <a:lnSpc>
                          <a:spcPct val="100000"/>
                        </a:lnSpc>
                        <a:spcBef>
                          <a:spcPts val="0"/>
                        </a:spcBef>
                        <a:spcAft>
                          <a:spcPts val="0"/>
                        </a:spcAft>
                        <a:buClrTx/>
                        <a:buSzTx/>
                        <a:buFontTx/>
                        <a:buNone/>
                        <a:tabLst/>
                        <a:defRPr/>
                      </a:pPr>
                      <a:r>
                        <a:rPr lang="fr-FR" sz="1500" baseline="0" noProof="0" dirty="0" smtClean="0"/>
                        <a:t>Sous conditions et à justifier</a:t>
                      </a:r>
                    </a:p>
                  </a:txBody>
                  <a:tcPr anchor="ctr">
                    <a:solidFill>
                      <a:schemeClr val="tx2">
                        <a:lumMod val="20000"/>
                        <a:lumOff val="80000"/>
                      </a:schemeClr>
                    </a:solidFill>
                  </a:tcPr>
                </a:tc>
              </a:tr>
            </a:tbl>
          </a:graphicData>
        </a:graphic>
      </p:graphicFrame>
      <p:sp>
        <p:nvSpPr>
          <p:cNvPr id="4" name="ZoneTexte 3"/>
          <p:cNvSpPr txBox="1"/>
          <p:nvPr/>
        </p:nvSpPr>
        <p:spPr>
          <a:xfrm>
            <a:off x="218729" y="6035687"/>
            <a:ext cx="8759321" cy="369332"/>
          </a:xfrm>
          <a:prstGeom prst="rect">
            <a:avLst/>
          </a:prstGeom>
          <a:noFill/>
        </p:spPr>
        <p:txBody>
          <a:bodyPr wrap="none" rtlCol="0">
            <a:spAutoFit/>
          </a:bodyPr>
          <a:lstStyle/>
          <a:p>
            <a:r>
              <a:rPr lang="fr-FR" dirty="0" smtClean="0"/>
              <a:t>Consulter le document « financement de la mobilité- taux journaliers 2016 » sur Penelope + </a:t>
            </a:r>
            <a:endParaRPr lang="fr-FR" dirty="0"/>
          </a:p>
        </p:txBody>
      </p:sp>
    </p:spTree>
    <p:extLst>
      <p:ext uri="{BB962C8B-B14F-4D97-AF65-F5344CB8AC3E}">
        <p14:creationId xmlns:p14="http://schemas.microsoft.com/office/powerpoint/2010/main" xmlns="" val="1904114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744279" y="1920875"/>
            <a:ext cx="7905750" cy="3849688"/>
          </a:xfrm>
          <a:prstGeom prst="rect">
            <a:avLst/>
          </a:prstGeom>
        </p:spPr>
        <p:txBody>
          <a:bodyPr>
            <a:normAutofit fontScale="85000" lnSpcReduction="10000"/>
          </a:bodyPr>
          <a:lstStyle/>
          <a:p>
            <a:pPr marL="0" indent="0" algn="ctr">
              <a:buNone/>
            </a:pPr>
            <a:r>
              <a:rPr lang="fr-FR" sz="3000" b="1" dirty="0" smtClean="0"/>
              <a:t>PLAN DIAPORAMA :</a:t>
            </a:r>
          </a:p>
          <a:p>
            <a:endParaRPr lang="fr-FR" sz="3000" dirty="0"/>
          </a:p>
          <a:p>
            <a:r>
              <a:rPr lang="fr-FR" sz="3000" dirty="0" smtClean="0"/>
              <a:t>Présentation générale Erasmus + : contexte et enjeux</a:t>
            </a:r>
          </a:p>
          <a:p>
            <a:pPr marL="0" indent="0">
              <a:buNone/>
            </a:pPr>
            <a:endParaRPr lang="fr-FR" sz="1400" dirty="0" smtClean="0"/>
          </a:p>
          <a:p>
            <a:r>
              <a:rPr lang="fr-FR" sz="3000" dirty="0" smtClean="0"/>
              <a:t>Présentation de l’action clé 1 : les projets de Mobilité</a:t>
            </a:r>
          </a:p>
          <a:p>
            <a:pPr marL="0" indent="0">
              <a:buNone/>
            </a:pPr>
            <a:endParaRPr lang="fr-FR" sz="1400" dirty="0" smtClean="0"/>
          </a:p>
          <a:p>
            <a:r>
              <a:rPr lang="fr-FR" sz="3000" dirty="0" smtClean="0"/>
              <a:t>Présentation de l’action clé 2 : les projets de Partenariats Stratégiques</a:t>
            </a:r>
            <a:endParaRPr lang="fr-FR" sz="3000" dirty="0"/>
          </a:p>
          <a:p>
            <a:r>
              <a:rPr lang="fr-FR" sz="3000" dirty="0" smtClean="0"/>
              <a:t>Documents de référence</a:t>
            </a:r>
          </a:p>
          <a:p>
            <a:pPr marL="0" indent="0">
              <a:buNone/>
            </a:pPr>
            <a:endParaRPr lang="fr-FR" sz="14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48178" y="144462"/>
            <a:ext cx="3365500"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674043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17512" y="156856"/>
            <a:ext cx="8560538" cy="1200329"/>
          </a:xfrm>
          <a:prstGeom prst="rect">
            <a:avLst/>
          </a:prstGeom>
          <a:noFill/>
          <a:ln w="12700">
            <a:noFill/>
          </a:ln>
        </p:spPr>
        <p:txBody>
          <a:bodyPr wrap="square">
            <a:spAutoFit/>
          </a:bodyPr>
          <a:lstStyle/>
          <a:p>
            <a:pPr algn="ctr">
              <a:defRPr/>
            </a:pPr>
            <a:r>
              <a:rPr lang="fr-FR" sz="2400" b="1" dirty="0" smtClean="0">
                <a:solidFill>
                  <a:srgbClr val="0070C0"/>
                </a:solidFill>
              </a:rPr>
              <a:t>Quel budget ?</a:t>
            </a:r>
          </a:p>
          <a:p>
            <a:pPr algn="ctr">
              <a:defRPr/>
            </a:pPr>
            <a:r>
              <a:rPr lang="fr-FR" sz="2400" b="1" dirty="0" smtClean="0">
                <a:solidFill>
                  <a:srgbClr val="0070C0"/>
                </a:solidFill>
              </a:rPr>
              <a:t>Des financements spécifiques pour les régions et départements d’outre mer</a:t>
            </a:r>
            <a:endParaRPr lang="fr-FR" sz="2400" b="1" dirty="0">
              <a:solidFill>
                <a:srgbClr val="0070C0"/>
              </a:solidFill>
            </a:endParaRPr>
          </a:p>
        </p:txBody>
      </p:sp>
      <p:sp>
        <p:nvSpPr>
          <p:cNvPr id="3" name="ZoneTexte 2"/>
          <p:cNvSpPr txBox="1"/>
          <p:nvPr/>
        </p:nvSpPr>
        <p:spPr>
          <a:xfrm>
            <a:off x="245465" y="1556792"/>
            <a:ext cx="8726488" cy="2862322"/>
          </a:xfrm>
          <a:prstGeom prst="rect">
            <a:avLst/>
          </a:prstGeom>
          <a:noFill/>
        </p:spPr>
        <p:txBody>
          <a:bodyPr wrap="square" rtlCol="0">
            <a:spAutoFit/>
          </a:bodyPr>
          <a:lstStyle/>
          <a:p>
            <a:r>
              <a:rPr lang="fr-FR" sz="2400" b="1" dirty="0" smtClean="0">
                <a:solidFill>
                  <a:srgbClr val="0070C0"/>
                </a:solidFill>
              </a:rPr>
              <a:t>Pour la formation professionnelle :</a:t>
            </a:r>
          </a:p>
          <a:p>
            <a:endParaRPr lang="fr-FR" sz="2400" dirty="0" smtClean="0"/>
          </a:p>
          <a:p>
            <a:r>
              <a:rPr lang="fr-FR" sz="2200" b="1" dirty="0"/>
              <a:t>S</a:t>
            </a:r>
            <a:r>
              <a:rPr lang="fr-FR" sz="2200" b="1" dirty="0" smtClean="0"/>
              <a:t>i </a:t>
            </a:r>
            <a:r>
              <a:rPr lang="fr-FR" sz="2200" b="1" dirty="0"/>
              <a:t>les 1100 € </a:t>
            </a:r>
            <a:r>
              <a:rPr lang="fr-FR" sz="2200" dirty="0" smtClean="0"/>
              <a:t>(montant maximum pour la plus grande distance km) </a:t>
            </a:r>
            <a:r>
              <a:rPr lang="fr-FR" sz="2200" b="1" dirty="0" smtClean="0"/>
              <a:t>couvrent </a:t>
            </a:r>
            <a:r>
              <a:rPr lang="fr-FR" sz="2200" b="1" dirty="0"/>
              <a:t>moins de 70% </a:t>
            </a:r>
            <a:r>
              <a:rPr lang="fr-FR" sz="2200" dirty="0"/>
              <a:t>des frais de voyage au réel (aller-retour) </a:t>
            </a:r>
            <a:endParaRPr lang="fr-FR" sz="2200" dirty="0" smtClean="0"/>
          </a:p>
          <a:p>
            <a:r>
              <a:rPr lang="fr-FR" sz="2200" dirty="0" smtClean="0"/>
              <a:t>Alors possibilité d’une prise en charge au réel des frais de voyage à hauteur de </a:t>
            </a:r>
            <a:r>
              <a:rPr lang="fr-FR" sz="2200" b="1" dirty="0" smtClean="0"/>
              <a:t>80%</a:t>
            </a:r>
            <a:r>
              <a:rPr lang="fr-FR" sz="2200" dirty="0"/>
              <a:t> </a:t>
            </a:r>
            <a:r>
              <a:rPr lang="fr-FR" sz="2200" dirty="0" smtClean="0"/>
              <a:t>sur la ligne budgétaire « coûts exceptionnels ».</a:t>
            </a:r>
          </a:p>
          <a:p>
            <a:r>
              <a:rPr lang="fr-FR" sz="2200" dirty="0" smtClean="0"/>
              <a:t>Devis du transport à fournir à la candidature.</a:t>
            </a:r>
          </a:p>
          <a:p>
            <a:r>
              <a:rPr lang="fr-FR" sz="2200" dirty="0" smtClean="0"/>
              <a:t>Les 20% restants : cofinancement à trouver </a:t>
            </a:r>
            <a:endParaRPr lang="fr-FR" sz="2200" dirty="0"/>
          </a:p>
        </p:txBody>
      </p:sp>
      <p:pic>
        <p:nvPicPr>
          <p:cNvPr id="5" name="table"/>
          <p:cNvPicPr/>
          <p:nvPr/>
        </p:nvPicPr>
        <p:blipFill>
          <a:blip r:embed="rId3"/>
          <a:stretch>
            <a:fillRect/>
          </a:stretch>
        </p:blipFill>
        <p:spPr>
          <a:xfrm>
            <a:off x="5847834" y="1052736"/>
            <a:ext cx="2496820" cy="1296670"/>
          </a:xfrm>
          <a:prstGeom prst="rect">
            <a:avLst/>
          </a:prstGeom>
        </p:spPr>
      </p:pic>
      <p:sp>
        <p:nvSpPr>
          <p:cNvPr id="4" name="Rectangle 3"/>
          <p:cNvSpPr/>
          <p:nvPr/>
        </p:nvSpPr>
        <p:spPr>
          <a:xfrm>
            <a:off x="179512" y="4640143"/>
            <a:ext cx="8568952" cy="1938992"/>
          </a:xfrm>
          <a:prstGeom prst="rect">
            <a:avLst/>
          </a:prstGeom>
        </p:spPr>
        <p:txBody>
          <a:bodyPr wrap="square">
            <a:spAutoFit/>
          </a:bodyPr>
          <a:lstStyle/>
          <a:p>
            <a:r>
              <a:rPr lang="fr-FR" sz="2000" b="1" dirty="0" smtClean="0"/>
              <a:t>Un exemple : </a:t>
            </a:r>
            <a:endParaRPr lang="fr-FR" sz="2000" dirty="0"/>
          </a:p>
          <a:p>
            <a:r>
              <a:rPr lang="fr-FR" sz="2000" dirty="0"/>
              <a:t>Un voyage Dzaoudzi – Dublin : 2100€ aller-retour</a:t>
            </a:r>
          </a:p>
          <a:p>
            <a:r>
              <a:rPr lang="fr-FR" sz="2000" dirty="0"/>
              <a:t>Le forfait 1100€ couvre moins de 70% du coût réel (70% de 2100€ = 1470€)</a:t>
            </a:r>
          </a:p>
          <a:p>
            <a:r>
              <a:rPr lang="fr-FR" sz="2000" dirty="0"/>
              <a:t>Montant pris en charge par l’agence sur la ligne « couts exceptionnels » : 80% de 2100€ soit 1680€.</a:t>
            </a:r>
          </a:p>
          <a:p>
            <a:r>
              <a:rPr lang="fr-FR" sz="2000" dirty="0"/>
              <a:t>La différence (2100 – 1680 = 420€) doit être cofinancée.</a:t>
            </a:r>
          </a:p>
        </p:txBody>
      </p:sp>
    </p:spTree>
    <p:extLst>
      <p:ext uri="{BB962C8B-B14F-4D97-AF65-F5344CB8AC3E}">
        <p14:creationId xmlns:p14="http://schemas.microsoft.com/office/powerpoint/2010/main" xmlns="" val="8674132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482600" y="497790"/>
            <a:ext cx="85063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0"/>
              </a:spcBef>
              <a:buFont typeface="Arial" pitchFamily="34" charset="0"/>
              <a:buNone/>
            </a:pPr>
            <a:r>
              <a:rPr lang="fr-FR" altLang="fr-FR" b="1" dirty="0" smtClean="0">
                <a:solidFill>
                  <a:srgbClr val="0070C0"/>
                </a:solidFill>
              </a:rPr>
              <a:t>CRITERES D’EVALUATION DE LA CANDIDATURE</a:t>
            </a:r>
            <a:endParaRPr lang="fr-FR" altLang="fr-FR" b="1" dirty="0">
              <a:solidFill>
                <a:srgbClr val="0070C0"/>
              </a:solidFill>
            </a:endParaRPr>
          </a:p>
        </p:txBody>
      </p:sp>
      <p:sp>
        <p:nvSpPr>
          <p:cNvPr id="5" name="ZoneTexte 2"/>
          <p:cNvSpPr txBox="1">
            <a:spLocks noChangeArrowheads="1"/>
          </p:cNvSpPr>
          <p:nvPr/>
        </p:nvSpPr>
        <p:spPr bwMode="auto">
          <a:xfrm>
            <a:off x="788277" y="1360488"/>
            <a:ext cx="7843490" cy="51706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defTabSz="457200"/>
            <a:endParaRPr lang="fr-FR" altLang="fr-FR" dirty="0">
              <a:solidFill>
                <a:prstClr val="black"/>
              </a:solidFill>
            </a:endParaRPr>
          </a:p>
          <a:p>
            <a:pPr defTabSz="457200"/>
            <a:r>
              <a:rPr lang="fr-FR" altLang="fr-FR" sz="2400" b="1" dirty="0">
                <a:solidFill>
                  <a:srgbClr val="0070C0"/>
                </a:solidFill>
              </a:rPr>
              <a:t>Pertinence</a:t>
            </a:r>
            <a:r>
              <a:rPr lang="fr-FR" altLang="fr-FR" sz="2400" b="1" dirty="0">
                <a:solidFill>
                  <a:prstClr val="black"/>
                </a:solidFill>
              </a:rPr>
              <a:t> </a:t>
            </a:r>
            <a:r>
              <a:rPr lang="fr-FR" altLang="fr-FR" sz="2400" dirty="0">
                <a:solidFill>
                  <a:prstClr val="black"/>
                </a:solidFill>
              </a:rPr>
              <a:t>du projet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30</a:t>
            </a:r>
          </a:p>
          <a:p>
            <a:pPr defTabSz="457200"/>
            <a:endParaRPr lang="fr-FR" altLang="fr-FR" sz="2400" b="1" dirty="0" smtClean="0">
              <a:solidFill>
                <a:srgbClr val="C00000"/>
              </a:solidFill>
            </a:endParaRPr>
          </a:p>
          <a:p>
            <a:pPr defTabSz="457200"/>
            <a:r>
              <a:rPr lang="fr-FR" altLang="fr-FR" sz="2400" b="1" dirty="0" smtClean="0">
                <a:solidFill>
                  <a:srgbClr val="0070C0"/>
                </a:solidFill>
              </a:rPr>
              <a:t>Qualité</a:t>
            </a:r>
            <a:r>
              <a:rPr lang="fr-FR" altLang="fr-FR" sz="2400" dirty="0" smtClean="0">
                <a:solidFill>
                  <a:prstClr val="black"/>
                </a:solidFill>
              </a:rPr>
              <a:t> </a:t>
            </a:r>
            <a:r>
              <a:rPr lang="fr-FR" altLang="fr-FR" sz="2400" dirty="0">
                <a:solidFill>
                  <a:prstClr val="black"/>
                </a:solidFill>
              </a:rPr>
              <a:t>de la conception et de la mise en œuvre  		</a:t>
            </a:r>
            <a:r>
              <a:rPr lang="fr-FR" altLang="fr-FR" sz="2400" b="1" dirty="0">
                <a:solidFill>
                  <a:prstClr val="black"/>
                </a:solidFill>
              </a:rPr>
              <a:t>/40</a:t>
            </a:r>
          </a:p>
          <a:p>
            <a:pPr defTabSz="457200"/>
            <a:endParaRPr lang="fr-FR" altLang="fr-FR" sz="2400" b="1" dirty="0" smtClean="0">
              <a:solidFill>
                <a:srgbClr val="C00000"/>
              </a:solidFill>
            </a:endParaRPr>
          </a:p>
          <a:p>
            <a:pPr defTabSz="457200"/>
            <a:r>
              <a:rPr lang="fr-FR" altLang="fr-FR" sz="2400" b="1" dirty="0" smtClean="0">
                <a:solidFill>
                  <a:srgbClr val="0070C0"/>
                </a:solidFill>
              </a:rPr>
              <a:t>Impact</a:t>
            </a:r>
            <a:r>
              <a:rPr lang="fr-FR" altLang="fr-FR" sz="2400" b="1" dirty="0" smtClean="0">
                <a:solidFill>
                  <a:prstClr val="black"/>
                </a:solidFill>
              </a:rPr>
              <a:t> </a:t>
            </a:r>
            <a:r>
              <a:rPr lang="fr-FR" altLang="fr-FR" sz="2400" dirty="0">
                <a:solidFill>
                  <a:prstClr val="black"/>
                </a:solidFill>
              </a:rPr>
              <a:t>et </a:t>
            </a:r>
            <a:r>
              <a:rPr lang="fr-FR" altLang="fr-FR" sz="2400" b="1" dirty="0" smtClean="0">
                <a:solidFill>
                  <a:srgbClr val="0070C0"/>
                </a:solidFill>
              </a:rPr>
              <a:t>diffusion</a:t>
            </a:r>
            <a:r>
              <a:rPr lang="fr-FR" altLang="fr-FR" sz="2400" dirty="0" smtClean="0">
                <a:solidFill>
                  <a:srgbClr val="0070C0"/>
                </a:solidFill>
              </a:rPr>
              <a:t>  </a:t>
            </a:r>
            <a:r>
              <a:rPr lang="fr-FR" altLang="fr-FR" sz="2400" dirty="0">
                <a:solidFill>
                  <a:prstClr val="black"/>
                </a:solidFill>
              </a:rPr>
              <a:t>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30</a:t>
            </a:r>
          </a:p>
          <a:p>
            <a:pPr defTabSz="457200"/>
            <a:endParaRPr lang="fr-FR" altLang="fr-FR" sz="2400" dirty="0">
              <a:solidFill>
                <a:prstClr val="black"/>
              </a:solidFill>
            </a:endParaRPr>
          </a:p>
          <a:p>
            <a:pPr defTabSz="457200"/>
            <a:r>
              <a:rPr lang="fr-FR" altLang="fr-FR" sz="2400" dirty="0">
                <a:solidFill>
                  <a:prstClr val="black"/>
                </a:solidFill>
              </a:rPr>
              <a:t>						    </a:t>
            </a:r>
            <a:r>
              <a:rPr lang="fr-FR" altLang="fr-FR" sz="2400" dirty="0" smtClean="0">
                <a:solidFill>
                  <a:prstClr val="black"/>
                </a:solidFill>
              </a:rPr>
              <a:t>		Total </a:t>
            </a:r>
            <a:r>
              <a:rPr lang="fr-FR" altLang="fr-FR" sz="2400" dirty="0">
                <a:solidFill>
                  <a:prstClr val="black"/>
                </a:solidFill>
              </a:rPr>
              <a:t>maximum de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100</a:t>
            </a:r>
          </a:p>
          <a:p>
            <a:pPr defTabSz="457200"/>
            <a:endParaRPr lang="fr-FR" altLang="fr-FR" sz="2400" b="1" dirty="0">
              <a:solidFill>
                <a:prstClr val="black"/>
              </a:solidFill>
            </a:endParaRPr>
          </a:p>
          <a:p>
            <a:pPr defTabSz="457200"/>
            <a:r>
              <a:rPr lang="fr-FR" altLang="fr-FR" sz="2400" dirty="0">
                <a:solidFill>
                  <a:prstClr val="black"/>
                </a:solidFill>
              </a:rPr>
              <a:t>				Note minimale de sélection de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60</a:t>
            </a:r>
          </a:p>
          <a:p>
            <a:pPr defTabSz="457200"/>
            <a:endParaRPr lang="fr-FR" altLang="fr-FR" sz="2400" dirty="0">
              <a:solidFill>
                <a:prstClr val="black"/>
              </a:solidFill>
            </a:endParaRPr>
          </a:p>
          <a:p>
            <a:pPr defTabSz="457200"/>
            <a:r>
              <a:rPr lang="fr-FR" altLang="fr-FR" i="1" dirty="0" smtClean="0">
                <a:solidFill>
                  <a:prstClr val="black"/>
                </a:solidFill>
              </a:rPr>
              <a:t>Si </a:t>
            </a:r>
            <a:r>
              <a:rPr lang="fr-FR" altLang="fr-FR" i="1" dirty="0">
                <a:solidFill>
                  <a:prstClr val="black"/>
                </a:solidFill>
              </a:rPr>
              <a:t>l’un des critères reçoit une note inférieure à la moyenne, le projet </a:t>
            </a:r>
            <a:r>
              <a:rPr lang="fr-FR" altLang="fr-FR" i="1" dirty="0" smtClean="0">
                <a:solidFill>
                  <a:prstClr val="black"/>
                </a:solidFill>
              </a:rPr>
              <a:t>n’est pas sélectionné</a:t>
            </a:r>
          </a:p>
          <a:p>
            <a:pPr defTabSz="457200"/>
            <a:r>
              <a:rPr lang="fr-FR" altLang="fr-FR" i="1" dirty="0" smtClean="0">
                <a:solidFill>
                  <a:prstClr val="black"/>
                </a:solidFill>
              </a:rPr>
              <a:t>Se référer à la grille d’évaluation sur Pénélope+ lors de la rédaction de sa candidature</a:t>
            </a:r>
            <a:endParaRPr lang="fr-FR" altLang="fr-FR" dirty="0">
              <a:solidFill>
                <a:prstClr val="black"/>
              </a:solidFill>
            </a:endParaRPr>
          </a:p>
        </p:txBody>
      </p:sp>
    </p:spTree>
    <p:extLst>
      <p:ext uri="{BB962C8B-B14F-4D97-AF65-F5344CB8AC3E}">
        <p14:creationId xmlns:p14="http://schemas.microsoft.com/office/powerpoint/2010/main" xmlns="" val="320774600"/>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704850" y="2828950"/>
            <a:ext cx="8058150" cy="2955925"/>
          </a:xfrm>
          <a:prstGeom prst="rect">
            <a:avLst/>
          </a:prstGeom>
          <a:noFill/>
        </p:spPr>
        <p:txBody>
          <a:bodyPr>
            <a:spAutoFit/>
          </a:bodyPr>
          <a:lstStyle/>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lgn="just">
              <a:defRPr/>
            </a:pPr>
            <a:endParaRPr lang="fr-FR" sz="1400" dirty="0">
              <a:solidFill>
                <a:prstClr val="black">
                  <a:lumMod val="85000"/>
                  <a:lumOff val="15000"/>
                </a:prstClr>
              </a:solidFill>
              <a:latin typeface="Arial"/>
              <a:cs typeface="Arial"/>
            </a:endParaRPr>
          </a:p>
        </p:txBody>
      </p:sp>
      <p:sp>
        <p:nvSpPr>
          <p:cNvPr id="7" name="ZoneTexte 6"/>
          <p:cNvSpPr txBox="1"/>
          <p:nvPr/>
        </p:nvSpPr>
        <p:spPr>
          <a:xfrm>
            <a:off x="628988" y="351672"/>
            <a:ext cx="837248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fontAlgn="base">
              <a:spcBef>
                <a:spcPct val="0"/>
              </a:spcBef>
              <a:spcAft>
                <a:spcPct val="0"/>
              </a:spcAft>
              <a:buFont typeface="Arial" pitchFamily="34" charset="0"/>
              <a:buNone/>
              <a:defRPr sz="3200" b="1">
                <a:solidFill>
                  <a:srgbClr val="FF0000"/>
                </a:solidFill>
                <a:latin typeface="Calibri" pitchFamily="34" charset="0"/>
                <a:cs typeface="Arial" pitchFamily="34" charset="0"/>
              </a:defRPr>
            </a:lvl1pPr>
            <a:lvl2pPr marL="742950" indent="-285750" eaLnBrk="0" hangingPunct="0">
              <a:spcBef>
                <a:spcPct val="20000"/>
              </a:spcBef>
              <a:buFont typeface="Arial" pitchFamily="34" charset="0"/>
              <a:buChar char="–"/>
              <a:defRPr sz="2800">
                <a:latin typeface="Calibri" pitchFamily="34" charset="0"/>
              </a:defRPr>
            </a:lvl2pPr>
            <a:lvl3pPr marL="1143000" indent="-228600" eaLnBrk="0" hangingPunct="0">
              <a:spcBef>
                <a:spcPct val="20000"/>
              </a:spcBef>
              <a:buFont typeface="Arial" pitchFamily="34" charset="0"/>
              <a:buChar char="•"/>
              <a:defRPr sz="2400">
                <a:latin typeface="Calibri" pitchFamily="34" charset="0"/>
              </a:defRPr>
            </a:lvl3pPr>
            <a:lvl4pPr marL="1600200" indent="-228600" eaLnBrk="0" hangingPunct="0">
              <a:spcBef>
                <a:spcPct val="20000"/>
              </a:spcBef>
              <a:buFont typeface="Arial" pitchFamily="34" charset="0"/>
              <a:buChar char="–"/>
              <a:defRPr sz="2000">
                <a:latin typeface="Calibri" pitchFamily="34" charset="0"/>
              </a:defRPr>
            </a:lvl4pPr>
            <a:lvl5pPr marL="2057400" indent="-228600" eaLnBrk="0" hangingPunct="0">
              <a:spcBef>
                <a:spcPct val="20000"/>
              </a:spcBef>
              <a:buFont typeface="Arial" pitchFamily="34" charset="0"/>
              <a:buChar char="»"/>
              <a:defRPr sz="2000">
                <a:latin typeface="Calibri" pitchFamily="34" charset="0"/>
              </a:defRPr>
            </a:lvl5pPr>
            <a:lvl6pPr marL="2514600" indent="-228600" eaLnBrk="0" fontAlgn="base" hangingPunct="0">
              <a:spcBef>
                <a:spcPct val="20000"/>
              </a:spcBef>
              <a:spcAft>
                <a:spcPct val="0"/>
              </a:spcAft>
              <a:buFont typeface="Arial" pitchFamily="34" charset="0"/>
              <a:buChar char="»"/>
              <a:defRPr sz="2000">
                <a:latin typeface="Calibri" pitchFamily="34" charset="0"/>
              </a:defRPr>
            </a:lvl6pPr>
            <a:lvl7pPr marL="2971800" indent="-228600" eaLnBrk="0" fontAlgn="base" hangingPunct="0">
              <a:spcBef>
                <a:spcPct val="20000"/>
              </a:spcBef>
              <a:spcAft>
                <a:spcPct val="0"/>
              </a:spcAft>
              <a:buFont typeface="Arial" pitchFamily="34" charset="0"/>
              <a:buChar char="»"/>
              <a:defRPr sz="2000">
                <a:latin typeface="Calibri" pitchFamily="34" charset="0"/>
              </a:defRPr>
            </a:lvl7pPr>
            <a:lvl8pPr marL="3429000" indent="-228600" eaLnBrk="0" fontAlgn="base" hangingPunct="0">
              <a:spcBef>
                <a:spcPct val="20000"/>
              </a:spcBef>
              <a:spcAft>
                <a:spcPct val="0"/>
              </a:spcAft>
              <a:buFont typeface="Arial" pitchFamily="34" charset="0"/>
              <a:buChar char="»"/>
              <a:defRPr sz="2000">
                <a:latin typeface="Calibri" pitchFamily="34" charset="0"/>
              </a:defRPr>
            </a:lvl8pPr>
            <a:lvl9pPr marL="3886200" indent="-228600" eaLnBrk="0" fontAlgn="base" hangingPunct="0">
              <a:spcBef>
                <a:spcPct val="20000"/>
              </a:spcBef>
              <a:spcAft>
                <a:spcPct val="0"/>
              </a:spcAft>
              <a:buFont typeface="Arial" pitchFamily="34" charset="0"/>
              <a:buChar char="»"/>
              <a:defRPr sz="2000">
                <a:latin typeface="Calibri" pitchFamily="34" charset="0"/>
              </a:defRPr>
            </a:lvl9pPr>
          </a:lstStyle>
          <a:p>
            <a:r>
              <a:rPr lang="fr-FR" dirty="0">
                <a:solidFill>
                  <a:srgbClr val="0070C0"/>
                </a:solidFill>
              </a:rPr>
              <a:t>Le </a:t>
            </a:r>
            <a:r>
              <a:rPr lang="fr-FR" dirty="0" smtClean="0">
                <a:solidFill>
                  <a:srgbClr val="0070C0"/>
                </a:solidFill>
              </a:rPr>
              <a:t>calendrier 2016 pour les projets de Mobilité</a:t>
            </a:r>
            <a:endParaRPr lang="fr-FR" u="sng" dirty="0">
              <a:solidFill>
                <a:srgbClr val="0070C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xmlns="" val="3390529039"/>
              </p:ext>
            </p:extLst>
          </p:nvPr>
        </p:nvGraphicFramePr>
        <p:xfrm>
          <a:off x="266056" y="1844824"/>
          <a:ext cx="8496944" cy="3805352"/>
        </p:xfrm>
        <a:graphic>
          <a:graphicData uri="http://schemas.openxmlformats.org/drawingml/2006/table">
            <a:tbl>
              <a:tblPr firstRow="1" bandRow="1">
                <a:tableStyleId>{5C22544A-7EE6-4342-B048-85BDC9FD1C3A}</a:tableStyleId>
              </a:tblPr>
              <a:tblGrid>
                <a:gridCol w="2451925"/>
                <a:gridCol w="6045019"/>
              </a:tblGrid>
              <a:tr h="754594">
                <a:tc>
                  <a:txBody>
                    <a:bodyPr/>
                    <a:lstStyle/>
                    <a:p>
                      <a:pPr algn="ctr"/>
                      <a:r>
                        <a:rPr lang="fr-FR" sz="1800" b="1" noProof="0" dirty="0" smtClean="0">
                          <a:solidFill>
                            <a:schemeClr val="tx1"/>
                          </a:solidFill>
                        </a:rPr>
                        <a:t>Novembre 2015 </a:t>
                      </a:r>
                      <a:endParaRPr lang="fr-FR" sz="1800" b="1" noProof="0" dirty="0">
                        <a:solidFill>
                          <a:schemeClr val="tx1"/>
                        </a:solidFill>
                      </a:endParaRPr>
                    </a:p>
                  </a:txBody>
                  <a:tcPr anchor="ctr">
                    <a:solidFill>
                      <a:schemeClr val="accent4">
                        <a:lumMod val="60000"/>
                        <a:lumOff val="40000"/>
                      </a:schemeClr>
                    </a:solidFill>
                  </a:tcPr>
                </a:tc>
                <a:tc>
                  <a:txBody>
                    <a:bodyPr/>
                    <a:lstStyle/>
                    <a:p>
                      <a:r>
                        <a:rPr lang="fr-FR" sz="1800" b="0" noProof="0" dirty="0" smtClean="0">
                          <a:solidFill>
                            <a:schemeClr val="tx1"/>
                          </a:solidFill>
                        </a:rPr>
                        <a:t>Publication du guide l’Appel à Propositions</a:t>
                      </a:r>
                      <a:r>
                        <a:rPr lang="fr-FR" sz="1800" b="0" baseline="0" noProof="0" dirty="0" smtClean="0">
                          <a:solidFill>
                            <a:schemeClr val="tx1"/>
                          </a:solidFill>
                        </a:rPr>
                        <a:t> 2016</a:t>
                      </a:r>
                      <a:endParaRPr lang="fr-FR" sz="1800" b="0" noProof="0" dirty="0" smtClean="0">
                        <a:solidFill>
                          <a:schemeClr val="tx1"/>
                        </a:solidFill>
                      </a:endParaRPr>
                    </a:p>
                  </a:txBody>
                  <a:tcPr anchor="ctr">
                    <a:solidFill>
                      <a:schemeClr val="tx2">
                        <a:lumMod val="20000"/>
                        <a:lumOff val="80000"/>
                      </a:schemeClr>
                    </a:solidFill>
                  </a:tcPr>
                </a:tc>
              </a:tr>
              <a:tr h="683689">
                <a:tc>
                  <a:txBody>
                    <a:bodyPr/>
                    <a:lstStyle/>
                    <a:p>
                      <a:pPr algn="ctr"/>
                      <a:r>
                        <a:rPr lang="fr-FR" sz="1800" b="1" noProof="0" dirty="0" smtClean="0"/>
                        <a:t>Décembre 2015</a:t>
                      </a:r>
                      <a:endParaRPr lang="fr-FR" sz="1800" b="1" noProof="0" dirty="0"/>
                    </a:p>
                  </a:txBody>
                  <a:tcPr anchor="ctr">
                    <a:solidFill>
                      <a:schemeClr val="accent4">
                        <a:lumMod val="60000"/>
                        <a:lumOff val="40000"/>
                      </a:schemeClr>
                    </a:solidFill>
                  </a:tcPr>
                </a:tc>
                <a:tc>
                  <a:txBody>
                    <a:bodyPr/>
                    <a:lstStyle/>
                    <a:p>
                      <a:r>
                        <a:rPr lang="fr-FR" sz="1800" b="0" noProof="0" dirty="0" smtClean="0">
                          <a:solidFill>
                            <a:schemeClr val="tx1"/>
                          </a:solidFill>
                        </a:rPr>
                        <a:t>Publication du BOEN</a:t>
                      </a:r>
                      <a:r>
                        <a:rPr lang="fr-FR" sz="1800" b="0" baseline="0" noProof="0" dirty="0" smtClean="0">
                          <a:solidFill>
                            <a:schemeClr val="tx1"/>
                          </a:solidFill>
                        </a:rPr>
                        <a:t> 2016</a:t>
                      </a:r>
                      <a:endParaRPr lang="fr-FR" sz="1800" b="0" noProof="0" dirty="0" smtClean="0">
                        <a:solidFill>
                          <a:schemeClr val="tx1"/>
                        </a:solidFill>
                      </a:endParaRPr>
                    </a:p>
                    <a:p>
                      <a:r>
                        <a:rPr lang="fr-FR" sz="1800" b="0" noProof="0" dirty="0" smtClean="0">
                          <a:solidFill>
                            <a:schemeClr val="tx1"/>
                          </a:solidFill>
                        </a:rPr>
                        <a:t>Mise</a:t>
                      </a:r>
                      <a:r>
                        <a:rPr lang="fr-FR" sz="1800" b="0" baseline="0" noProof="0" dirty="0" smtClean="0">
                          <a:solidFill>
                            <a:schemeClr val="tx1"/>
                          </a:solidFill>
                        </a:rPr>
                        <a:t> en ligne des dossiers de candidatures et documents ressources sur Penelope + </a:t>
                      </a:r>
                      <a:endParaRPr lang="fr-FR" sz="1800" b="0" noProof="0" dirty="0" smtClean="0">
                        <a:solidFill>
                          <a:schemeClr val="tx1"/>
                        </a:solidFill>
                      </a:endParaRPr>
                    </a:p>
                  </a:txBody>
                  <a:tcPr anchor="ctr">
                    <a:solidFill>
                      <a:schemeClr val="tx2">
                        <a:lumMod val="20000"/>
                        <a:lumOff val="80000"/>
                      </a:schemeClr>
                    </a:solidFill>
                  </a:tcPr>
                </a:tc>
              </a:tr>
              <a:tr h="683689">
                <a:tc>
                  <a:txBody>
                    <a:bodyPr/>
                    <a:lstStyle/>
                    <a:p>
                      <a:pPr algn="ctr"/>
                      <a:r>
                        <a:rPr lang="fr-FR" sz="1800" b="1" noProof="0" dirty="0" smtClean="0"/>
                        <a:t>2 février 2016 à midi (heure</a:t>
                      </a:r>
                      <a:r>
                        <a:rPr lang="fr-FR" sz="1800" b="1" baseline="0" noProof="0" dirty="0" smtClean="0"/>
                        <a:t> de </a:t>
                      </a:r>
                      <a:r>
                        <a:rPr lang="fr-FR" sz="1800" b="1" baseline="0" noProof="0" dirty="0" err="1" smtClean="0"/>
                        <a:t>Bxl</a:t>
                      </a:r>
                      <a:r>
                        <a:rPr lang="fr-FR" sz="1800" b="1" baseline="0" noProof="0" dirty="0" smtClean="0"/>
                        <a:t>)</a:t>
                      </a:r>
                      <a:endParaRPr lang="fr-FR" sz="1800" b="1" noProof="0" dirty="0" smtClean="0"/>
                    </a:p>
                  </a:txBody>
                  <a:tcPr anchor="ctr">
                    <a:solidFill>
                      <a:schemeClr val="accent4">
                        <a:lumMod val="60000"/>
                        <a:lumOff val="40000"/>
                      </a:schemeClr>
                    </a:solidFill>
                  </a:tcPr>
                </a:tc>
                <a:tc>
                  <a:txBody>
                    <a:bodyPr/>
                    <a:lstStyle/>
                    <a:p>
                      <a:r>
                        <a:rPr lang="fr-FR" sz="1800" noProof="0" dirty="0" smtClean="0"/>
                        <a:t>Date limite de dépôt de l’action clé 1 Mobilité</a:t>
                      </a:r>
                      <a:endParaRPr lang="fr-FR" sz="1800" noProof="0" dirty="0"/>
                    </a:p>
                  </a:txBody>
                  <a:tcPr anchor="ctr">
                    <a:solidFill>
                      <a:schemeClr val="tx2">
                        <a:lumMod val="20000"/>
                        <a:lumOff val="80000"/>
                      </a:schemeClr>
                    </a:solidFill>
                  </a:tcPr>
                </a:tc>
              </a:tr>
              <a:tr h="484223">
                <a:tc>
                  <a:txBody>
                    <a:bodyPr/>
                    <a:lstStyle/>
                    <a:p>
                      <a:pPr algn="ctr"/>
                      <a:r>
                        <a:rPr lang="fr-FR" sz="1800" b="1" noProof="0" dirty="0" smtClean="0"/>
                        <a:t>Mars-mai</a:t>
                      </a:r>
                      <a:r>
                        <a:rPr lang="fr-FR" sz="1800" b="1" baseline="0" noProof="0" dirty="0" smtClean="0"/>
                        <a:t> 2016</a:t>
                      </a:r>
                      <a:endParaRPr lang="fr-FR" sz="1800" b="1"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Eligibilité</a:t>
                      </a:r>
                      <a:r>
                        <a:rPr lang="fr-FR" sz="1800" baseline="0" noProof="0" dirty="0" smtClean="0"/>
                        <a:t> et évaluation des candidatures</a:t>
                      </a:r>
                      <a:endParaRPr lang="fr-FR" sz="1800" noProof="0" dirty="0" smtClean="0"/>
                    </a:p>
                  </a:txBody>
                  <a:tcPr anchor="ctr">
                    <a:solidFill>
                      <a:schemeClr val="tx2">
                        <a:lumMod val="20000"/>
                        <a:lumOff val="80000"/>
                      </a:schemeClr>
                    </a:solidFill>
                  </a:tcPr>
                </a:tc>
              </a:tr>
              <a:tr h="484223">
                <a:tc>
                  <a:txBody>
                    <a:bodyPr/>
                    <a:lstStyle/>
                    <a:p>
                      <a:pPr algn="ctr"/>
                      <a:r>
                        <a:rPr lang="fr-FR" sz="1800" b="1" noProof="0" dirty="0" smtClean="0"/>
                        <a:t>Fin mai 2016</a:t>
                      </a:r>
                      <a:endParaRPr lang="fr-FR" sz="1800" b="1"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Résultats de l’Appel à Propositions </a:t>
                      </a:r>
                    </a:p>
                  </a:txBody>
                  <a:tcPr anchor="ctr">
                    <a:solidFill>
                      <a:schemeClr val="tx2">
                        <a:lumMod val="20000"/>
                        <a:lumOff val="80000"/>
                      </a:schemeClr>
                    </a:solidFill>
                  </a:tcPr>
                </a:tc>
              </a:tr>
              <a:tr h="484223">
                <a:tc>
                  <a:txBody>
                    <a:bodyPr/>
                    <a:lstStyle/>
                    <a:p>
                      <a:pPr algn="ctr"/>
                      <a:r>
                        <a:rPr lang="fr-FR" sz="1800" b="1" noProof="0" dirty="0" smtClean="0"/>
                        <a:t>À partir</a:t>
                      </a:r>
                      <a:r>
                        <a:rPr lang="fr-FR" sz="1800" b="1" baseline="0" noProof="0" dirty="0" smtClean="0"/>
                        <a:t> du </a:t>
                      </a:r>
                      <a:r>
                        <a:rPr lang="fr-FR" sz="1800" b="1" noProof="0" dirty="0" smtClean="0"/>
                        <a:t>1</a:t>
                      </a:r>
                      <a:r>
                        <a:rPr lang="fr-FR" sz="1800" b="1" baseline="30000" noProof="0" dirty="0" smtClean="0"/>
                        <a:t>er</a:t>
                      </a:r>
                      <a:r>
                        <a:rPr lang="fr-FR" sz="1800" b="1" noProof="0" dirty="0" smtClean="0"/>
                        <a:t> juin 2016</a:t>
                      </a:r>
                      <a:endParaRPr lang="fr-FR" sz="1800" b="1"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Démarrage des projets acceptés</a:t>
                      </a:r>
                    </a:p>
                  </a:txBody>
                  <a:tcPr anchor="ctr">
                    <a:solidFill>
                      <a:schemeClr val="tx2">
                        <a:lumMod val="20000"/>
                        <a:lumOff val="80000"/>
                      </a:schemeClr>
                    </a:solidFill>
                  </a:tcPr>
                </a:tc>
              </a:tr>
            </a:tbl>
          </a:graphicData>
        </a:graphic>
      </p:graphicFrame>
    </p:spTree>
    <p:extLst>
      <p:ext uri="{BB962C8B-B14F-4D97-AF65-F5344CB8AC3E}">
        <p14:creationId xmlns:p14="http://schemas.microsoft.com/office/powerpoint/2010/main" xmlns="" val="27250006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97019" y="156856"/>
            <a:ext cx="8560538" cy="1015663"/>
          </a:xfrm>
          <a:prstGeom prst="rect">
            <a:avLst/>
          </a:prstGeom>
          <a:noFill/>
          <a:ln w="12700">
            <a:noFill/>
          </a:ln>
        </p:spPr>
        <p:txBody>
          <a:bodyPr wrap="square">
            <a:spAutoFit/>
          </a:bodyPr>
          <a:lstStyle/>
          <a:p>
            <a:pPr algn="ctr">
              <a:defRPr/>
            </a:pPr>
            <a:r>
              <a:rPr lang="fr-FR" sz="3000" b="1" dirty="0" smtClean="0">
                <a:solidFill>
                  <a:srgbClr val="0070C0"/>
                </a:solidFill>
              </a:rPr>
              <a:t>Comment ça marche ?</a:t>
            </a:r>
          </a:p>
          <a:p>
            <a:pPr algn="ctr">
              <a:defRPr/>
            </a:pPr>
            <a:r>
              <a:rPr lang="fr-FR" sz="3000" b="1" dirty="0" smtClean="0">
                <a:solidFill>
                  <a:srgbClr val="0070C0"/>
                </a:solidFill>
              </a:rPr>
              <a:t>Déposer un projet de Mobilité</a:t>
            </a:r>
            <a:endParaRPr lang="fr-FR" sz="3000" b="1" dirty="0">
              <a:solidFill>
                <a:srgbClr val="0070C0"/>
              </a:solidFill>
            </a:endParaRPr>
          </a:p>
        </p:txBody>
      </p:sp>
      <p:sp>
        <p:nvSpPr>
          <p:cNvPr id="2" name="ZoneTexte 1"/>
          <p:cNvSpPr txBox="1"/>
          <p:nvPr/>
        </p:nvSpPr>
        <p:spPr>
          <a:xfrm>
            <a:off x="417512" y="1331476"/>
            <a:ext cx="8402960" cy="4832092"/>
          </a:xfrm>
          <a:prstGeom prst="rect">
            <a:avLst/>
          </a:prstGeom>
          <a:noFill/>
        </p:spPr>
        <p:txBody>
          <a:bodyPr wrap="square" rtlCol="0">
            <a:spAutoFit/>
          </a:bodyPr>
          <a:lstStyle/>
          <a:p>
            <a:pPr marL="285750" indent="-285750">
              <a:buFont typeface="Arial" panose="020B0604020202020204" pitchFamily="34" charset="0"/>
              <a:buChar char="•"/>
            </a:pPr>
            <a:r>
              <a:rPr lang="fr-FR" sz="2200" dirty="0" smtClean="0"/>
              <a:t>Création d’un </a:t>
            </a:r>
            <a:r>
              <a:rPr lang="fr-FR" sz="2200" b="1" dirty="0" smtClean="0"/>
              <a:t>code PIC </a:t>
            </a:r>
            <a:r>
              <a:rPr lang="fr-FR" sz="2200" dirty="0" smtClean="0"/>
              <a:t>: identifiant pour chaque organisme (enregistrement sur la plateforme URF/PDM)</a:t>
            </a:r>
          </a:p>
          <a:p>
            <a:pPr marL="285750" indent="-285750">
              <a:buFont typeface="Arial" panose="020B0604020202020204" pitchFamily="34" charset="0"/>
              <a:buChar char="•"/>
            </a:pPr>
            <a:endParaRPr lang="fr-FR" sz="2200" dirty="0" smtClean="0"/>
          </a:p>
          <a:p>
            <a:pPr marL="285750" indent="-285750">
              <a:buFont typeface="Arial" panose="020B0604020202020204" pitchFamily="34" charset="0"/>
              <a:buChar char="•"/>
            </a:pPr>
            <a:r>
              <a:rPr lang="fr-FR" sz="2200" b="1" dirty="0" smtClean="0"/>
              <a:t>Dépôt d’une candidature</a:t>
            </a:r>
            <a:r>
              <a:rPr lang="fr-FR" sz="2200" dirty="0" smtClean="0"/>
              <a:t> : 1 appel à propositions par an </a:t>
            </a:r>
          </a:p>
          <a:p>
            <a:r>
              <a:rPr lang="fr-FR" sz="2200" dirty="0" smtClean="0"/>
              <a:t>			          			   </a:t>
            </a:r>
            <a:r>
              <a:rPr lang="fr-FR" sz="2200" b="1" dirty="0" smtClean="0">
                <a:solidFill>
                  <a:srgbClr val="0070C0"/>
                </a:solidFill>
              </a:rPr>
              <a:t>Clôture au 2 février 2016</a:t>
            </a:r>
          </a:p>
          <a:p>
            <a:endParaRPr lang="fr-FR" sz="2200" dirty="0" smtClean="0"/>
          </a:p>
          <a:p>
            <a:pPr marL="285750" indent="-285750">
              <a:buFont typeface="Arial" panose="020B0604020202020204" pitchFamily="34" charset="0"/>
              <a:buChar char="•"/>
            </a:pPr>
            <a:r>
              <a:rPr lang="fr-FR" sz="2200" dirty="0" smtClean="0"/>
              <a:t>Des </a:t>
            </a:r>
            <a:r>
              <a:rPr lang="fr-FR" sz="2200" b="1" dirty="0" smtClean="0"/>
              <a:t>critères d’éligibilité </a:t>
            </a:r>
            <a:r>
              <a:rPr lang="fr-FR" sz="2200" dirty="0" smtClean="0"/>
              <a:t>à respecter</a:t>
            </a:r>
          </a:p>
          <a:p>
            <a:endParaRPr lang="fr-FR" sz="2200" dirty="0" smtClean="0"/>
          </a:p>
          <a:p>
            <a:pPr marL="285750" indent="-285750">
              <a:buFont typeface="Arial" panose="020B0604020202020204" pitchFamily="34" charset="0"/>
              <a:buChar char="•"/>
            </a:pPr>
            <a:r>
              <a:rPr lang="fr-FR" sz="2200" dirty="0" smtClean="0"/>
              <a:t>Des </a:t>
            </a:r>
            <a:r>
              <a:rPr lang="fr-FR" sz="2200" b="1" dirty="0" smtClean="0"/>
              <a:t>critères qualité</a:t>
            </a:r>
            <a:r>
              <a:rPr lang="fr-FR" sz="2200" dirty="0" smtClean="0"/>
              <a:t> dans la candidature à prendre en compte : Pertinence du projet, plan européen de développement, qualité et conception de la mise en œuvre du projet, impact et diffusion</a:t>
            </a:r>
          </a:p>
          <a:p>
            <a:pPr marL="285750" indent="-285750">
              <a:buFont typeface="Arial" panose="020B0604020202020204" pitchFamily="34" charset="0"/>
              <a:buChar char="•"/>
            </a:pPr>
            <a:endParaRPr lang="fr-FR" sz="2200" dirty="0" smtClean="0"/>
          </a:p>
          <a:p>
            <a:pPr marL="285750" indent="-285750">
              <a:buFont typeface="Arial" panose="020B0604020202020204" pitchFamily="34" charset="0"/>
              <a:buChar char="•"/>
            </a:pPr>
            <a:r>
              <a:rPr lang="fr-FR" sz="2200" dirty="0"/>
              <a:t>Evaluation qualitative des candidatures, notée sur 100</a:t>
            </a:r>
          </a:p>
          <a:p>
            <a:pPr marL="285750" indent="-285750">
              <a:buFont typeface="Arial" panose="020B0604020202020204" pitchFamily="34" charset="0"/>
              <a:buChar char="•"/>
            </a:pPr>
            <a:endParaRPr lang="fr-FR" sz="2200" dirty="0"/>
          </a:p>
        </p:txBody>
      </p:sp>
    </p:spTree>
    <p:extLst>
      <p:ext uri="{BB962C8B-B14F-4D97-AF65-F5344CB8AC3E}">
        <p14:creationId xmlns:p14="http://schemas.microsoft.com/office/powerpoint/2010/main" xmlns="" val="42106398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565672" y="219463"/>
            <a:ext cx="7553875" cy="5199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2400" b="1" dirty="0" smtClean="0">
                <a:solidFill>
                  <a:prstClr val="white">
                    <a:lumMod val="50000"/>
                  </a:prstClr>
                </a:solidFill>
                <a:cs typeface="Arial"/>
              </a:rPr>
              <a:t>Chronologie administrative et financière</a:t>
            </a:r>
            <a:endParaRPr lang="fr-FR" sz="2400" b="1" dirty="0">
              <a:solidFill>
                <a:prstClr val="white">
                  <a:lumMod val="50000"/>
                </a:prstClr>
              </a:solidFill>
              <a:cs typeface="Arial"/>
            </a:endParaRPr>
          </a:p>
        </p:txBody>
      </p:sp>
      <p:sp>
        <p:nvSpPr>
          <p:cNvPr id="2" name="Espace réservé du contenu 1"/>
          <p:cNvSpPr>
            <a:spLocks noGrp="1"/>
          </p:cNvSpPr>
          <p:nvPr>
            <p:ph idx="1"/>
          </p:nvPr>
        </p:nvSpPr>
        <p:spPr>
          <a:xfrm>
            <a:off x="170617" y="1160229"/>
            <a:ext cx="8229600" cy="4525963"/>
          </a:xfrm>
        </p:spPr>
        <p:txBody>
          <a:bodyPr/>
          <a:lstStyle/>
          <a:p>
            <a:r>
              <a:rPr lang="fr-FR" dirty="0" smtClean="0"/>
              <a:t>Exemple d’un projet de mobilité 24 mois</a:t>
            </a:r>
            <a:endParaRPr lang="fr-FR" dirty="0"/>
          </a:p>
        </p:txBody>
      </p:sp>
      <p:sp>
        <p:nvSpPr>
          <p:cNvPr id="4" name="Flèche droite 3"/>
          <p:cNvSpPr/>
          <p:nvPr/>
        </p:nvSpPr>
        <p:spPr>
          <a:xfrm>
            <a:off x="457200" y="2974020"/>
            <a:ext cx="8429348" cy="15447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5" name="ZoneTexte 4"/>
          <p:cNvSpPr txBox="1"/>
          <p:nvPr/>
        </p:nvSpPr>
        <p:spPr>
          <a:xfrm>
            <a:off x="505470" y="3390699"/>
            <a:ext cx="1418663" cy="369332"/>
          </a:xfrm>
          <a:prstGeom prst="rect">
            <a:avLst/>
          </a:prstGeom>
          <a:noFill/>
        </p:spPr>
        <p:txBody>
          <a:bodyPr wrap="square" rtlCol="0">
            <a:spAutoFit/>
          </a:bodyPr>
          <a:lstStyle/>
          <a:p>
            <a:pPr algn="ctr"/>
            <a:r>
              <a:rPr lang="fr-FR" b="1" dirty="0" smtClean="0">
                <a:solidFill>
                  <a:prstClr val="black"/>
                </a:solidFill>
              </a:rPr>
              <a:t>1</a:t>
            </a:r>
            <a:r>
              <a:rPr lang="fr-FR" b="1" baseline="30000" dirty="0" smtClean="0">
                <a:solidFill>
                  <a:prstClr val="black"/>
                </a:solidFill>
              </a:rPr>
              <a:t>er</a:t>
            </a:r>
            <a:r>
              <a:rPr lang="fr-FR" b="1" dirty="0" smtClean="0">
                <a:solidFill>
                  <a:prstClr val="black"/>
                </a:solidFill>
              </a:rPr>
              <a:t> juin</a:t>
            </a:r>
            <a:endParaRPr lang="fr-FR" b="1" dirty="0">
              <a:solidFill>
                <a:prstClr val="black"/>
              </a:solidFill>
            </a:endParaRPr>
          </a:p>
        </p:txBody>
      </p:sp>
      <p:sp>
        <p:nvSpPr>
          <p:cNvPr id="8" name="ZoneTexte 7"/>
          <p:cNvSpPr txBox="1"/>
          <p:nvPr/>
        </p:nvSpPr>
        <p:spPr>
          <a:xfrm>
            <a:off x="4871615" y="3436865"/>
            <a:ext cx="1691193" cy="646331"/>
          </a:xfrm>
          <a:prstGeom prst="rect">
            <a:avLst/>
          </a:prstGeom>
          <a:noFill/>
        </p:spPr>
        <p:txBody>
          <a:bodyPr wrap="square" rtlCol="0">
            <a:spAutoFit/>
          </a:bodyPr>
          <a:lstStyle/>
          <a:p>
            <a:pPr algn="ctr"/>
            <a:r>
              <a:rPr lang="fr-FR" b="1" dirty="0" smtClean="0">
                <a:solidFill>
                  <a:prstClr val="black"/>
                </a:solidFill>
              </a:rPr>
              <a:t>31 mai</a:t>
            </a:r>
          </a:p>
          <a:p>
            <a:pPr algn="ctr"/>
            <a:r>
              <a:rPr lang="fr-FR" b="1" dirty="0">
                <a:solidFill>
                  <a:prstClr val="black"/>
                </a:solidFill>
              </a:rPr>
              <a:t>a</a:t>
            </a:r>
            <a:r>
              <a:rPr lang="fr-FR" b="1" dirty="0" smtClean="0">
                <a:solidFill>
                  <a:prstClr val="black"/>
                </a:solidFill>
              </a:rPr>
              <a:t>nnée +2</a:t>
            </a:r>
          </a:p>
        </p:txBody>
      </p:sp>
      <p:sp>
        <p:nvSpPr>
          <p:cNvPr id="10" name="ZoneTexte 9"/>
          <p:cNvSpPr txBox="1"/>
          <p:nvPr/>
        </p:nvSpPr>
        <p:spPr>
          <a:xfrm>
            <a:off x="3559909" y="3416147"/>
            <a:ext cx="1221420" cy="646331"/>
          </a:xfrm>
          <a:prstGeom prst="rect">
            <a:avLst/>
          </a:prstGeom>
          <a:noFill/>
        </p:spPr>
        <p:txBody>
          <a:bodyPr wrap="square" rtlCol="0">
            <a:spAutoFit/>
          </a:bodyPr>
          <a:lstStyle/>
          <a:p>
            <a:pPr algn="ctr"/>
            <a:r>
              <a:rPr lang="fr-FR" b="1" dirty="0" smtClean="0">
                <a:solidFill>
                  <a:prstClr val="black"/>
                </a:solidFill>
              </a:rPr>
              <a:t>30 avril année +1</a:t>
            </a:r>
            <a:endParaRPr lang="fr-FR" b="1" dirty="0">
              <a:solidFill>
                <a:prstClr val="black"/>
              </a:solidFill>
            </a:endParaRPr>
          </a:p>
        </p:txBody>
      </p:sp>
      <p:sp>
        <p:nvSpPr>
          <p:cNvPr id="13" name="ZoneTexte 12"/>
          <p:cNvSpPr txBox="1"/>
          <p:nvPr/>
        </p:nvSpPr>
        <p:spPr>
          <a:xfrm>
            <a:off x="6651038" y="3536814"/>
            <a:ext cx="1158533" cy="369332"/>
          </a:xfrm>
          <a:prstGeom prst="rect">
            <a:avLst/>
          </a:prstGeom>
          <a:noFill/>
        </p:spPr>
        <p:txBody>
          <a:bodyPr wrap="square" rtlCol="0">
            <a:spAutoFit/>
          </a:bodyPr>
          <a:lstStyle/>
          <a:p>
            <a:pPr algn="ctr"/>
            <a:r>
              <a:rPr lang="fr-FR" b="1" dirty="0" smtClean="0">
                <a:solidFill>
                  <a:prstClr val="black"/>
                </a:solidFill>
              </a:rPr>
              <a:t>+ 60 jours</a:t>
            </a:r>
            <a:endParaRPr lang="fr-FR" b="1" dirty="0">
              <a:solidFill>
                <a:prstClr val="black"/>
              </a:solidFill>
            </a:endParaRPr>
          </a:p>
        </p:txBody>
      </p:sp>
      <p:sp>
        <p:nvSpPr>
          <p:cNvPr id="6" name="ZoneTexte 5"/>
          <p:cNvSpPr txBox="1"/>
          <p:nvPr/>
        </p:nvSpPr>
        <p:spPr>
          <a:xfrm>
            <a:off x="505470" y="2329429"/>
            <a:ext cx="1043126" cy="646331"/>
          </a:xfrm>
          <a:prstGeom prst="rect">
            <a:avLst/>
          </a:prstGeom>
          <a:solidFill>
            <a:schemeClr val="accent5">
              <a:lumMod val="40000"/>
              <a:lumOff val="60000"/>
            </a:schemeClr>
          </a:solidFill>
        </p:spPr>
        <p:txBody>
          <a:bodyPr wrap="square" rtlCol="0">
            <a:spAutoFit/>
          </a:bodyPr>
          <a:lstStyle/>
          <a:p>
            <a:pPr algn="ctr"/>
            <a:r>
              <a:rPr lang="fr-FR" dirty="0" smtClean="0">
                <a:solidFill>
                  <a:prstClr val="black"/>
                </a:solidFill>
              </a:rPr>
              <a:t>Début du projet</a:t>
            </a:r>
            <a:endParaRPr lang="fr-FR" dirty="0">
              <a:solidFill>
                <a:prstClr val="black"/>
              </a:solidFill>
            </a:endParaRPr>
          </a:p>
        </p:txBody>
      </p:sp>
      <p:sp>
        <p:nvSpPr>
          <p:cNvPr id="16" name="ZoneTexte 15"/>
          <p:cNvSpPr txBox="1"/>
          <p:nvPr/>
        </p:nvSpPr>
        <p:spPr>
          <a:xfrm>
            <a:off x="2979076" y="4657197"/>
            <a:ext cx="2420227" cy="923330"/>
          </a:xfrm>
          <a:prstGeom prst="rect">
            <a:avLst/>
          </a:prstGeom>
          <a:solidFill>
            <a:schemeClr val="accent6">
              <a:lumMod val="40000"/>
              <a:lumOff val="60000"/>
            </a:schemeClr>
          </a:solidFill>
        </p:spPr>
        <p:txBody>
          <a:bodyPr wrap="square" rtlCol="0">
            <a:spAutoFit/>
          </a:bodyPr>
          <a:lstStyle/>
          <a:p>
            <a:pPr algn="ctr"/>
            <a:r>
              <a:rPr lang="fr-FR" dirty="0" smtClean="0">
                <a:solidFill>
                  <a:prstClr val="black"/>
                </a:solidFill>
              </a:rPr>
              <a:t>Date limite du dépôt du rapport intermédiaire qualitatif</a:t>
            </a:r>
          </a:p>
        </p:txBody>
      </p:sp>
      <p:sp>
        <p:nvSpPr>
          <p:cNvPr id="17" name="ZoneTexte 16"/>
          <p:cNvSpPr txBox="1"/>
          <p:nvPr/>
        </p:nvSpPr>
        <p:spPr>
          <a:xfrm>
            <a:off x="4718475" y="2313413"/>
            <a:ext cx="1997475" cy="646331"/>
          </a:xfrm>
          <a:prstGeom prst="rect">
            <a:avLst/>
          </a:prstGeom>
          <a:solidFill>
            <a:schemeClr val="accent5">
              <a:lumMod val="40000"/>
              <a:lumOff val="60000"/>
            </a:schemeClr>
          </a:solidFill>
        </p:spPr>
        <p:txBody>
          <a:bodyPr wrap="square" rtlCol="0">
            <a:spAutoFit/>
          </a:bodyPr>
          <a:lstStyle/>
          <a:p>
            <a:pPr algn="ctr"/>
            <a:r>
              <a:rPr lang="fr-FR" dirty="0" smtClean="0">
                <a:solidFill>
                  <a:prstClr val="black"/>
                </a:solidFill>
              </a:rPr>
              <a:t>Fin de la période contractuelle</a:t>
            </a:r>
            <a:endParaRPr lang="fr-FR" dirty="0">
              <a:solidFill>
                <a:prstClr val="black"/>
              </a:solidFill>
            </a:endParaRPr>
          </a:p>
        </p:txBody>
      </p:sp>
      <p:sp>
        <p:nvSpPr>
          <p:cNvPr id="18" name="ZoneTexte 17"/>
          <p:cNvSpPr txBox="1"/>
          <p:nvPr/>
        </p:nvSpPr>
        <p:spPr>
          <a:xfrm>
            <a:off x="6150003" y="4645332"/>
            <a:ext cx="2250214" cy="923330"/>
          </a:xfrm>
          <a:prstGeom prst="rect">
            <a:avLst/>
          </a:prstGeom>
          <a:solidFill>
            <a:schemeClr val="accent6">
              <a:lumMod val="40000"/>
              <a:lumOff val="60000"/>
            </a:schemeClr>
          </a:solidFill>
        </p:spPr>
        <p:txBody>
          <a:bodyPr wrap="square" rtlCol="0">
            <a:spAutoFit/>
          </a:bodyPr>
          <a:lstStyle>
            <a:defPPr>
              <a:defRPr lang="fr-FR"/>
            </a:defPPr>
            <a:lvl1pPr algn="ctr"/>
          </a:lstStyle>
          <a:p>
            <a:r>
              <a:rPr lang="fr-FR" dirty="0">
                <a:solidFill>
                  <a:prstClr val="black"/>
                </a:solidFill>
              </a:rPr>
              <a:t>Date limite du dépôt du rapport </a:t>
            </a:r>
            <a:r>
              <a:rPr lang="fr-FR" dirty="0" smtClean="0">
                <a:solidFill>
                  <a:prstClr val="black"/>
                </a:solidFill>
              </a:rPr>
              <a:t>final – solde 20%</a:t>
            </a:r>
            <a:endParaRPr lang="fr-FR" dirty="0">
              <a:solidFill>
                <a:prstClr val="black"/>
              </a:solidFill>
            </a:endParaRPr>
          </a:p>
        </p:txBody>
      </p:sp>
      <p:sp>
        <p:nvSpPr>
          <p:cNvPr id="19" name="Flèche vers le bas 18"/>
          <p:cNvSpPr/>
          <p:nvPr/>
        </p:nvSpPr>
        <p:spPr>
          <a:xfrm>
            <a:off x="829503" y="3011427"/>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1" name="Flèche vers le bas 20"/>
          <p:cNvSpPr/>
          <p:nvPr/>
        </p:nvSpPr>
        <p:spPr>
          <a:xfrm>
            <a:off x="5563795" y="3011427"/>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Flèche vers le bas 21"/>
          <p:cNvSpPr/>
          <p:nvPr/>
        </p:nvSpPr>
        <p:spPr>
          <a:xfrm rot="10800000">
            <a:off x="4035772" y="4188568"/>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Flèche vers le bas 22"/>
          <p:cNvSpPr/>
          <p:nvPr/>
        </p:nvSpPr>
        <p:spPr>
          <a:xfrm rot="10800000">
            <a:off x="7076886" y="4265100"/>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24" name="Connecteur droit 23"/>
          <p:cNvCxnSpPr/>
          <p:nvPr/>
        </p:nvCxnSpPr>
        <p:spPr>
          <a:xfrm>
            <a:off x="1417906" y="750725"/>
            <a:ext cx="61668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43183" y="4548247"/>
            <a:ext cx="1856068" cy="369332"/>
          </a:xfrm>
          <a:prstGeom prst="rect">
            <a:avLst/>
          </a:prstGeom>
          <a:solidFill>
            <a:schemeClr val="accent6">
              <a:lumMod val="40000"/>
              <a:lumOff val="60000"/>
            </a:schemeClr>
          </a:solidFill>
        </p:spPr>
        <p:txBody>
          <a:bodyPr wrap="square" rtlCol="0">
            <a:spAutoFit/>
          </a:bodyPr>
          <a:lstStyle/>
          <a:p>
            <a:pPr algn="ctr"/>
            <a:r>
              <a:rPr lang="fr-FR" dirty="0" smtClean="0">
                <a:solidFill>
                  <a:prstClr val="black"/>
                </a:solidFill>
              </a:rPr>
              <a:t>1</a:t>
            </a:r>
            <a:r>
              <a:rPr lang="fr-FR" baseline="30000" dirty="0" smtClean="0">
                <a:solidFill>
                  <a:prstClr val="black"/>
                </a:solidFill>
              </a:rPr>
              <a:t>ère</a:t>
            </a:r>
            <a:r>
              <a:rPr lang="fr-FR" dirty="0" smtClean="0">
                <a:solidFill>
                  <a:prstClr val="black"/>
                </a:solidFill>
              </a:rPr>
              <a:t> avance: 80 %</a:t>
            </a:r>
          </a:p>
        </p:txBody>
      </p:sp>
      <p:sp>
        <p:nvSpPr>
          <p:cNvPr id="3" name="ZoneTexte 2"/>
          <p:cNvSpPr txBox="1"/>
          <p:nvPr/>
        </p:nvSpPr>
        <p:spPr>
          <a:xfrm>
            <a:off x="755576" y="6165304"/>
            <a:ext cx="3140411" cy="461665"/>
          </a:xfrm>
          <a:prstGeom prst="rect">
            <a:avLst/>
          </a:prstGeom>
          <a:noFill/>
        </p:spPr>
        <p:txBody>
          <a:bodyPr wrap="none" rtlCol="0">
            <a:spAutoFit/>
          </a:bodyPr>
          <a:lstStyle/>
          <a:p>
            <a:r>
              <a:rPr lang="fr-FR" sz="2400" dirty="0" smtClean="0">
                <a:solidFill>
                  <a:prstClr val="black"/>
                </a:solidFill>
              </a:rPr>
              <a:t>Projet de 12 ou 24 mois</a:t>
            </a:r>
            <a:endParaRPr lang="fr-FR" sz="2400" dirty="0">
              <a:solidFill>
                <a:prstClr val="black"/>
              </a:solidFill>
            </a:endParaRPr>
          </a:p>
        </p:txBody>
      </p:sp>
    </p:spTree>
    <p:extLst>
      <p:ext uri="{BB962C8B-B14F-4D97-AF65-F5344CB8AC3E}">
        <p14:creationId xmlns:p14="http://schemas.microsoft.com/office/powerpoint/2010/main" xmlns="" val="20246236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377372" y="1851026"/>
            <a:ext cx="8351838" cy="3849687"/>
          </a:xfrm>
          <a:prstGeom prst="rect">
            <a:avLst/>
          </a:prstGeom>
        </p:spPr>
        <p:txBody>
          <a:bodyPr/>
          <a:lstStyle/>
          <a:p>
            <a:pPr marL="0" indent="0" algn="ctr">
              <a:buNone/>
            </a:pPr>
            <a:r>
              <a:rPr lang="fr-FR" b="1" dirty="0" smtClean="0"/>
              <a:t>Présentation de l’action clé 2 :</a:t>
            </a:r>
          </a:p>
          <a:p>
            <a:pPr marL="0" indent="0" algn="ctr">
              <a:buNone/>
            </a:pPr>
            <a:endParaRPr lang="fr-FR" sz="2000" b="1" dirty="0" smtClean="0"/>
          </a:p>
          <a:p>
            <a:pPr marL="0" indent="0" algn="ctr">
              <a:buNone/>
            </a:pPr>
            <a:r>
              <a:rPr lang="fr-FR" sz="3400" b="1" dirty="0" smtClean="0">
                <a:solidFill>
                  <a:srgbClr val="0070C0"/>
                </a:solidFill>
              </a:rPr>
              <a:t>Les projets de Partenariats Stratégiques pour l’Enseignement Scolaire</a:t>
            </a:r>
          </a:p>
        </p:txBody>
      </p:sp>
      <p:pic>
        <p:nvPicPr>
          <p:cNvPr id="6146" name="Picture 2" descr="http://img.over-blog-kiwi.com/0/17/73/69/201312/ob_1fd0834d823366115d679887ff81ae62_partenariat.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59632" y="4005064"/>
            <a:ext cx="6065912" cy="252746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48178" y="144462"/>
            <a:ext cx="3365500"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733127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215008" y="625043"/>
            <a:ext cx="892899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b="1" dirty="0" smtClean="0">
                <a:solidFill>
                  <a:srgbClr val="0070C0"/>
                </a:solidFill>
                <a:latin typeface="+mn-lt"/>
              </a:rPr>
              <a:t>Partenariats stratégiques pour …</a:t>
            </a:r>
            <a:endParaRPr lang="fr-FR" altLang="fr-FR" b="1" dirty="0">
              <a:solidFill>
                <a:srgbClr val="0070C0"/>
              </a:solidFill>
              <a:latin typeface="+mn-lt"/>
            </a:endParaRPr>
          </a:p>
        </p:txBody>
      </p:sp>
      <p:sp>
        <p:nvSpPr>
          <p:cNvPr id="3" name="Flèche droite 2"/>
          <p:cNvSpPr/>
          <p:nvPr/>
        </p:nvSpPr>
        <p:spPr>
          <a:xfrm>
            <a:off x="1533191" y="207713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lèche droite 4"/>
          <p:cNvSpPr/>
          <p:nvPr/>
        </p:nvSpPr>
        <p:spPr>
          <a:xfrm>
            <a:off x="1533191" y="358472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Flèche droite 5"/>
          <p:cNvSpPr/>
          <p:nvPr/>
        </p:nvSpPr>
        <p:spPr>
          <a:xfrm>
            <a:off x="1471605" y="497040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ZoneTexte 3"/>
          <p:cNvSpPr txBox="1"/>
          <p:nvPr/>
        </p:nvSpPr>
        <p:spPr>
          <a:xfrm>
            <a:off x="3033448" y="2100105"/>
            <a:ext cx="3465308" cy="461665"/>
          </a:xfrm>
          <a:prstGeom prst="rect">
            <a:avLst/>
          </a:prstGeom>
          <a:noFill/>
        </p:spPr>
        <p:txBody>
          <a:bodyPr wrap="none" rtlCol="0">
            <a:spAutoFit/>
          </a:bodyPr>
          <a:lstStyle/>
          <a:p>
            <a:r>
              <a:rPr lang="fr-FR" sz="2400" dirty="0" smtClean="0"/>
              <a:t>Encourager la coopération</a:t>
            </a:r>
            <a:endParaRPr lang="fr-FR" sz="2400" dirty="0"/>
          </a:p>
        </p:txBody>
      </p:sp>
      <p:sp>
        <p:nvSpPr>
          <p:cNvPr id="8" name="ZoneTexte 7"/>
          <p:cNvSpPr txBox="1"/>
          <p:nvPr/>
        </p:nvSpPr>
        <p:spPr>
          <a:xfrm>
            <a:off x="3033448" y="3607696"/>
            <a:ext cx="5522602" cy="461665"/>
          </a:xfrm>
          <a:prstGeom prst="rect">
            <a:avLst/>
          </a:prstGeom>
          <a:noFill/>
        </p:spPr>
        <p:txBody>
          <a:bodyPr wrap="none" rtlCol="0">
            <a:spAutoFit/>
          </a:bodyPr>
          <a:lstStyle/>
          <a:p>
            <a:r>
              <a:rPr lang="fr-FR" sz="2400" dirty="0" smtClean="0"/>
              <a:t>Mettre en œuvre des pratiques innovantes</a:t>
            </a:r>
            <a:endParaRPr lang="fr-FR" sz="2400" dirty="0"/>
          </a:p>
        </p:txBody>
      </p:sp>
      <p:sp>
        <p:nvSpPr>
          <p:cNvPr id="9" name="ZoneTexte 8"/>
          <p:cNvSpPr txBox="1"/>
          <p:nvPr/>
        </p:nvSpPr>
        <p:spPr>
          <a:xfrm>
            <a:off x="2971317" y="4986322"/>
            <a:ext cx="5978093" cy="1200329"/>
          </a:xfrm>
          <a:prstGeom prst="rect">
            <a:avLst/>
          </a:prstGeom>
          <a:noFill/>
        </p:spPr>
        <p:txBody>
          <a:bodyPr wrap="square" rtlCol="0">
            <a:spAutoFit/>
          </a:bodyPr>
          <a:lstStyle/>
          <a:p>
            <a:r>
              <a:rPr lang="fr-FR" sz="2400" dirty="0" smtClean="0"/>
              <a:t>Participer à la qualité des systèmes d’enseignement, de formation, d’acquisitions de compétences et d’employabilité des jeunes</a:t>
            </a:r>
            <a:endParaRPr lang="fr-FR" sz="2400" dirty="0"/>
          </a:p>
        </p:txBody>
      </p:sp>
    </p:spTree>
    <p:extLst>
      <p:ext uri="{BB962C8B-B14F-4D97-AF65-F5344CB8AC3E}">
        <p14:creationId xmlns:p14="http://schemas.microsoft.com/office/powerpoint/2010/main" xmlns="" val="1896792217"/>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1437293" y="196482"/>
            <a:ext cx="7308916"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b="1" dirty="0" smtClean="0">
                <a:solidFill>
                  <a:srgbClr val="0070C0"/>
                </a:solidFill>
                <a:latin typeface="+mn-lt"/>
              </a:rPr>
              <a:t>Deux types de Partenariats Stratégiques en 2016</a:t>
            </a:r>
            <a:endParaRPr lang="fr-FR" altLang="fr-FR" b="1" dirty="0">
              <a:solidFill>
                <a:srgbClr val="0070C0"/>
              </a:solidFill>
              <a:latin typeface="+mn-lt"/>
            </a:endParaRPr>
          </a:p>
        </p:txBody>
      </p:sp>
      <p:sp>
        <p:nvSpPr>
          <p:cNvPr id="10" name="ZoneTexte 9"/>
          <p:cNvSpPr txBox="1"/>
          <p:nvPr/>
        </p:nvSpPr>
        <p:spPr>
          <a:xfrm>
            <a:off x="4838886" y="1668914"/>
            <a:ext cx="4087399" cy="4308872"/>
          </a:xfrm>
          <a:prstGeom prst="rect">
            <a:avLst/>
          </a:prstGeom>
          <a:noFill/>
          <a:ln>
            <a:solidFill>
              <a:schemeClr val="accent1"/>
            </a:solidFill>
          </a:ln>
        </p:spPr>
        <p:txBody>
          <a:bodyPr wrap="square" rtlCol="0">
            <a:spAutoFit/>
          </a:bodyPr>
          <a:lstStyle/>
          <a:p>
            <a:r>
              <a:rPr lang="fr-FR" sz="2000" b="1" dirty="0" smtClean="0"/>
              <a:t>Partenariats pour l’innovation : </a:t>
            </a:r>
          </a:p>
          <a:p>
            <a:endParaRPr lang="fr-FR" sz="2000" b="1" dirty="0" smtClean="0"/>
          </a:p>
          <a:p>
            <a:r>
              <a:rPr lang="fr-FR" dirty="0"/>
              <a:t>Projets visant la production d’outils tangibles transférables et innovants (financement </a:t>
            </a:r>
            <a:r>
              <a:rPr lang="fr-FR" dirty="0" smtClean="0"/>
              <a:t>« production intellectuelle ») </a:t>
            </a:r>
            <a:r>
              <a:rPr lang="fr-FR" dirty="0"/>
              <a:t>avec la possibilité de les diffuser, valoriser en fin de projet (financement </a:t>
            </a:r>
            <a:r>
              <a:rPr lang="fr-FR" dirty="0" smtClean="0"/>
              <a:t>« événement </a:t>
            </a:r>
            <a:r>
              <a:rPr lang="fr-FR" dirty="0"/>
              <a:t>de </a:t>
            </a:r>
            <a:r>
              <a:rPr lang="fr-FR" dirty="0" smtClean="0"/>
              <a:t>dissémination »)</a:t>
            </a:r>
          </a:p>
          <a:p>
            <a:endParaRPr lang="fr-FR" dirty="0" smtClean="0"/>
          </a:p>
          <a:p>
            <a:r>
              <a:rPr lang="fr-FR" b="1" dirty="0" smtClean="0">
                <a:solidFill>
                  <a:srgbClr val="C00000"/>
                </a:solidFill>
              </a:rPr>
              <a:t>Nouveautés pour l’AP 2016 : </a:t>
            </a:r>
          </a:p>
          <a:p>
            <a:pPr marL="285750" indent="-285750">
              <a:buFont typeface="Arial" panose="020B0604020202020204" pitchFamily="34" charset="0"/>
              <a:buChar char="•"/>
            </a:pPr>
            <a:r>
              <a:rPr lang="fr-FR" dirty="0" smtClean="0"/>
              <a:t>Durée des projets de 1 à 3 ans </a:t>
            </a:r>
          </a:p>
          <a:p>
            <a:pPr marL="285750" indent="-285750">
              <a:buFont typeface="Arial" panose="020B0604020202020204" pitchFamily="34" charset="0"/>
              <a:buChar char="•"/>
            </a:pPr>
            <a:r>
              <a:rPr lang="fr-FR" dirty="0" smtClean="0"/>
              <a:t>Pas de plafond budgétaire pour les réunions transnationales</a:t>
            </a:r>
          </a:p>
          <a:p>
            <a:pPr marL="285750" indent="-285750">
              <a:buFont typeface="Arial" panose="020B0604020202020204" pitchFamily="34" charset="0"/>
              <a:buChar char="•"/>
            </a:pPr>
            <a:endParaRPr lang="fr-FR" dirty="0"/>
          </a:p>
        </p:txBody>
      </p:sp>
      <p:sp>
        <p:nvSpPr>
          <p:cNvPr id="11" name="ZoneTexte 10"/>
          <p:cNvSpPr txBox="1"/>
          <p:nvPr/>
        </p:nvSpPr>
        <p:spPr>
          <a:xfrm>
            <a:off x="336210" y="1276642"/>
            <a:ext cx="4384646" cy="5386090"/>
          </a:xfrm>
          <a:prstGeom prst="rect">
            <a:avLst/>
          </a:prstGeom>
          <a:noFill/>
          <a:ln>
            <a:solidFill>
              <a:schemeClr val="accent1"/>
            </a:solidFill>
          </a:ln>
        </p:spPr>
        <p:txBody>
          <a:bodyPr wrap="square" rtlCol="0">
            <a:spAutoFit/>
          </a:bodyPr>
          <a:lstStyle/>
          <a:p>
            <a:r>
              <a:rPr lang="fr-FR" sz="2000" b="1" dirty="0" smtClean="0"/>
              <a:t>Partenariats d’échanges de pratiques :</a:t>
            </a:r>
          </a:p>
          <a:p>
            <a:r>
              <a:rPr lang="fr-FR" dirty="0"/>
              <a:t>Projets de conception </a:t>
            </a:r>
            <a:r>
              <a:rPr lang="fr-FR" dirty="0" smtClean="0"/>
              <a:t>simple, </a:t>
            </a:r>
            <a:r>
              <a:rPr lang="fr-FR" dirty="0"/>
              <a:t>basés sur le partage d’idées et de pratiques et/ou le renforcement des partenariats à l’échelle </a:t>
            </a:r>
            <a:r>
              <a:rPr lang="fr-FR" dirty="0" smtClean="0"/>
              <a:t>européenne.</a:t>
            </a:r>
          </a:p>
          <a:p>
            <a:endParaRPr lang="fr-FR" dirty="0" smtClean="0"/>
          </a:p>
          <a:p>
            <a:r>
              <a:rPr lang="fr-FR" dirty="0" smtClean="0"/>
              <a:t>Échange de pratiques soutenu par des mobilités d’apprentissage et/ou de formation (100 mobilités max)</a:t>
            </a:r>
          </a:p>
          <a:p>
            <a:r>
              <a:rPr lang="fr-FR" dirty="0" smtClean="0">
                <a:solidFill>
                  <a:srgbClr val="C00000"/>
                </a:solidFill>
              </a:rPr>
              <a:t>Dans le secteur scolaire, pas de financement pour une production intellectuelle ou un évènement de dissémination</a:t>
            </a:r>
          </a:p>
          <a:p>
            <a:r>
              <a:rPr lang="fr-FR" dirty="0" smtClean="0"/>
              <a:t>Durée des projets de 1 à 3 ans</a:t>
            </a:r>
          </a:p>
          <a:p>
            <a:endParaRPr lang="fr-FR" dirty="0" smtClean="0"/>
          </a:p>
          <a:p>
            <a:r>
              <a:rPr lang="fr-FR" b="1" dirty="0" smtClean="0">
                <a:solidFill>
                  <a:srgbClr val="C00000"/>
                </a:solidFill>
              </a:rPr>
              <a:t>Recommandations :</a:t>
            </a:r>
          </a:p>
          <a:p>
            <a:pPr marL="285750" indent="-285750">
              <a:buFont typeface="Arial" panose="020B0604020202020204" pitchFamily="34" charset="0"/>
              <a:buChar char="•"/>
            </a:pPr>
            <a:r>
              <a:rPr lang="fr-FR" dirty="0" smtClean="0"/>
              <a:t>Une moyenne de 4 à 5 partenaires par projet</a:t>
            </a:r>
          </a:p>
          <a:p>
            <a:pPr marL="285750" indent="-285750">
              <a:buFont typeface="Arial" panose="020B0604020202020204" pitchFamily="34" charset="0"/>
              <a:buChar char="•"/>
            </a:pPr>
            <a:r>
              <a:rPr lang="fr-FR" dirty="0" smtClean="0"/>
              <a:t>Une subvention demandée autour de </a:t>
            </a:r>
          </a:p>
          <a:p>
            <a:r>
              <a:rPr lang="fr-FR" dirty="0" smtClean="0"/>
              <a:t>      120 000 € pour un projet de 2 ans </a:t>
            </a:r>
            <a:endParaRPr lang="fr-FR" dirty="0"/>
          </a:p>
        </p:txBody>
      </p:sp>
      <p:pic>
        <p:nvPicPr>
          <p:cNvPr id="1028" name="Picture 4" descr="Afficher l'image d'origin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1460"/>
            <a:ext cx="1727579" cy="11877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33130940"/>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107504" y="224429"/>
            <a:ext cx="8928992"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b="1" dirty="0" smtClean="0">
                <a:solidFill>
                  <a:srgbClr val="0070C0"/>
                </a:solidFill>
                <a:latin typeface="+mn-lt"/>
              </a:rPr>
              <a:t>Priorités horizontales et sectorielles des Partenariats Stratégiques</a:t>
            </a:r>
            <a:endParaRPr lang="fr-FR" altLang="fr-FR" b="1" dirty="0">
              <a:solidFill>
                <a:srgbClr val="0070C0"/>
              </a:solidFill>
              <a:latin typeface="+mn-lt"/>
            </a:endParaRPr>
          </a:p>
        </p:txBody>
      </p:sp>
      <p:sp>
        <p:nvSpPr>
          <p:cNvPr id="2" name="ZoneTexte 1"/>
          <p:cNvSpPr txBox="1"/>
          <p:nvPr/>
        </p:nvSpPr>
        <p:spPr>
          <a:xfrm>
            <a:off x="423080" y="1487606"/>
            <a:ext cx="8613415" cy="5324535"/>
          </a:xfrm>
          <a:prstGeom prst="rect">
            <a:avLst/>
          </a:prstGeom>
          <a:noFill/>
        </p:spPr>
        <p:txBody>
          <a:bodyPr wrap="square" rtlCol="0">
            <a:spAutoFit/>
          </a:bodyPr>
          <a:lstStyle/>
          <a:p>
            <a:r>
              <a:rPr lang="fr-FR" sz="2000" dirty="0" smtClean="0"/>
              <a:t>1. Elles sont valables pour les 2 types de Partenariats (pour l’innovation et d’échange de pratiques)</a:t>
            </a: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endParaRPr lang="fr-FR" sz="2000" dirty="0" smtClean="0"/>
          </a:p>
          <a:p>
            <a:r>
              <a:rPr lang="fr-FR" sz="2000" dirty="0" smtClean="0"/>
              <a:t>2. Les Partenariats Stratégiques doivent se référer à </a:t>
            </a:r>
            <a:r>
              <a:rPr lang="fr-FR" sz="2000" b="1" dirty="0" smtClean="0"/>
              <a:t>au moins 1 priorité européenne horizontale et/ou sectorielle </a:t>
            </a:r>
            <a:r>
              <a:rPr lang="fr-FR" sz="2000" dirty="0" smtClean="0"/>
              <a:t>car :</a:t>
            </a:r>
          </a:p>
          <a:p>
            <a:endParaRPr lang="fr-FR" sz="2000" dirty="0" smtClean="0"/>
          </a:p>
          <a:p>
            <a:pPr marL="342900" indent="-342900">
              <a:buFont typeface="Arial" panose="020B0604020202020204" pitchFamily="34" charset="0"/>
              <a:buChar char="•"/>
            </a:pPr>
            <a:r>
              <a:rPr lang="fr-FR" sz="2000" dirty="0"/>
              <a:t>c</a:t>
            </a:r>
            <a:r>
              <a:rPr lang="fr-FR" sz="2000" dirty="0" smtClean="0"/>
              <a:t>es priorités traduisent la politique européenne </a:t>
            </a:r>
            <a:r>
              <a:rPr lang="fr-FR" sz="2000" dirty="0"/>
              <a:t> </a:t>
            </a:r>
            <a:r>
              <a:rPr lang="fr-FR" sz="2000" dirty="0" smtClean="0"/>
              <a:t>en matière d’éducation et de formation</a:t>
            </a: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a:t>c</a:t>
            </a:r>
            <a:r>
              <a:rPr lang="fr-FR" sz="2000" dirty="0" smtClean="0"/>
              <a:t>es priorités déterminent le(s) secteur(s) du partenariat stratégique :</a:t>
            </a:r>
          </a:p>
          <a:p>
            <a:r>
              <a:rPr lang="fr-FR" sz="2000" dirty="0" smtClean="0"/>
              <a:t>      à qui s’adressent les résultats du projet?</a:t>
            </a: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r>
              <a:rPr lang="fr-FR" sz="2000" dirty="0"/>
              <a:t>c</a:t>
            </a:r>
            <a:r>
              <a:rPr lang="fr-FR" sz="2000" dirty="0" smtClean="0"/>
              <a:t>es priorités permettent d’apporter des éléments de justification évalués dans la pertinence du projet</a:t>
            </a:r>
          </a:p>
          <a:p>
            <a:pPr marL="342900" indent="-342900">
              <a:buFont typeface="Arial" panose="020B0604020202020204" pitchFamily="34" charset="0"/>
              <a:buChar char="•"/>
            </a:pPr>
            <a:endParaRPr lang="fr-FR" sz="2000" dirty="0" smtClean="0"/>
          </a:p>
          <a:p>
            <a:pPr marL="342900" indent="-342900">
              <a:buFont typeface="Arial" panose="020B0604020202020204" pitchFamily="34" charset="0"/>
              <a:buChar char="•"/>
            </a:pPr>
            <a:endParaRPr lang="fr-FR" sz="2000" dirty="0" smtClean="0"/>
          </a:p>
        </p:txBody>
      </p:sp>
    </p:spTree>
    <p:extLst>
      <p:ext uri="{BB962C8B-B14F-4D97-AF65-F5344CB8AC3E}">
        <p14:creationId xmlns:p14="http://schemas.microsoft.com/office/powerpoint/2010/main" xmlns="" val="2587483446"/>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806955" y="268185"/>
            <a:ext cx="795927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sz="2800" b="1" dirty="0" smtClean="0">
                <a:solidFill>
                  <a:srgbClr val="0070C0"/>
                </a:solidFill>
                <a:latin typeface="Calibri"/>
              </a:rPr>
              <a:t>QUELLES PRIORITES EUROPEENNES ? </a:t>
            </a:r>
          </a:p>
          <a:p>
            <a:pPr algn="ctr" eaLnBrk="1" hangingPunct="1">
              <a:spcBef>
                <a:spcPts val="0"/>
              </a:spcBef>
              <a:buFont typeface="Arial" pitchFamily="34" charset="0"/>
              <a:buNone/>
            </a:pPr>
            <a:r>
              <a:rPr lang="fr-FR" altLang="fr-FR" sz="2800" b="1" dirty="0" smtClean="0">
                <a:solidFill>
                  <a:srgbClr val="0070C0"/>
                </a:solidFill>
                <a:latin typeface="Calibri"/>
              </a:rPr>
              <a:t>6 PRIORITES HORIZONTALES</a:t>
            </a:r>
          </a:p>
        </p:txBody>
      </p:sp>
      <p:sp>
        <p:nvSpPr>
          <p:cNvPr id="2" name="ZoneTexte 1"/>
          <p:cNvSpPr txBox="1"/>
          <p:nvPr/>
        </p:nvSpPr>
        <p:spPr>
          <a:xfrm>
            <a:off x="178130" y="1628800"/>
            <a:ext cx="8823366" cy="4308872"/>
          </a:xfrm>
          <a:prstGeom prst="rect">
            <a:avLst/>
          </a:prstGeom>
          <a:noFill/>
        </p:spPr>
        <p:txBody>
          <a:bodyPr wrap="square" rtlCol="0">
            <a:spAutoFit/>
          </a:bodyPr>
          <a:lstStyle/>
          <a:p>
            <a:pPr defTabSz="457200"/>
            <a:r>
              <a:rPr lang="fr-FR" dirty="0" smtClean="0">
                <a:solidFill>
                  <a:prstClr val="black"/>
                </a:solidFill>
                <a:cs typeface="Calibri"/>
              </a:rPr>
              <a:t>① </a:t>
            </a:r>
            <a:r>
              <a:rPr lang="fr-FR" dirty="0">
                <a:solidFill>
                  <a:prstClr val="black"/>
                </a:solidFill>
                <a:cs typeface="Calibri"/>
              </a:rPr>
              <a:t>D</a:t>
            </a:r>
            <a:r>
              <a:rPr lang="fr-FR" dirty="0" smtClean="0">
                <a:solidFill>
                  <a:prstClr val="black"/>
                </a:solidFill>
                <a:cs typeface="Calibri"/>
              </a:rPr>
              <a:t>éveloppement </a:t>
            </a:r>
            <a:r>
              <a:rPr lang="fr-FR" dirty="0">
                <a:solidFill>
                  <a:prstClr val="black"/>
                </a:solidFill>
                <a:cs typeface="Calibri"/>
              </a:rPr>
              <a:t>et é</a:t>
            </a:r>
            <a:r>
              <a:rPr lang="fr-FR" dirty="0">
                <a:solidFill>
                  <a:prstClr val="black"/>
                </a:solidFill>
              </a:rPr>
              <a:t>valuation des </a:t>
            </a:r>
            <a:r>
              <a:rPr lang="fr-FR" b="1" dirty="0">
                <a:solidFill>
                  <a:srgbClr val="C00000"/>
                </a:solidFill>
              </a:rPr>
              <a:t>compétences de base </a:t>
            </a:r>
            <a:r>
              <a:rPr lang="fr-FR" dirty="0">
                <a:solidFill>
                  <a:prstClr val="black"/>
                </a:solidFill>
              </a:rPr>
              <a:t>et des </a:t>
            </a:r>
            <a:r>
              <a:rPr lang="fr-FR" b="1" dirty="0">
                <a:solidFill>
                  <a:srgbClr val="C00000"/>
                </a:solidFill>
              </a:rPr>
              <a:t>compétences transversales et linguistiques </a:t>
            </a:r>
            <a:r>
              <a:rPr lang="fr-FR" dirty="0">
                <a:solidFill>
                  <a:prstClr val="black"/>
                </a:solidFill>
              </a:rPr>
              <a:t>; mise en place d’activités pratiques de l’esprit </a:t>
            </a:r>
            <a:r>
              <a:rPr lang="fr-FR" dirty="0" smtClean="0">
                <a:solidFill>
                  <a:prstClr val="black"/>
                </a:solidFill>
              </a:rPr>
              <a:t>d’entreprendre</a:t>
            </a:r>
          </a:p>
          <a:p>
            <a:pPr defTabSz="457200"/>
            <a:endParaRPr lang="fr-FR" dirty="0" smtClean="0">
              <a:solidFill>
                <a:prstClr val="black"/>
              </a:solidFill>
            </a:endParaRPr>
          </a:p>
          <a:p>
            <a:pPr>
              <a:spcAft>
                <a:spcPts val="1200"/>
              </a:spcAft>
            </a:pPr>
            <a:r>
              <a:rPr lang="fr-FR" dirty="0" smtClean="0">
                <a:solidFill>
                  <a:prstClr val="black"/>
                </a:solidFill>
                <a:cs typeface="Calibri"/>
              </a:rPr>
              <a:t>② </a:t>
            </a:r>
            <a:r>
              <a:rPr lang="fr-FR" b="1" dirty="0" smtClean="0">
                <a:solidFill>
                  <a:srgbClr val="C00000"/>
                </a:solidFill>
                <a:cs typeface="Calibri"/>
              </a:rPr>
              <a:t>Éducation inclusive en lien avec la Déclaration de Paris, réduction des disparités</a:t>
            </a:r>
            <a:r>
              <a:rPr lang="fr-FR" dirty="0">
                <a:solidFill>
                  <a:prstClr val="black"/>
                </a:solidFill>
                <a:cs typeface="Calibri"/>
              </a:rPr>
              <a:t>, </a:t>
            </a:r>
            <a:r>
              <a:rPr lang="fr-FR" dirty="0">
                <a:solidFill>
                  <a:prstClr val="black"/>
                </a:solidFill>
              </a:rPr>
              <a:t>soutenir l’apprentissage des </a:t>
            </a:r>
            <a:r>
              <a:rPr lang="fr-FR" b="1" dirty="0">
                <a:solidFill>
                  <a:srgbClr val="C00000"/>
                </a:solidFill>
              </a:rPr>
              <a:t>publics </a:t>
            </a:r>
            <a:r>
              <a:rPr lang="fr-FR" b="1" dirty="0" smtClean="0">
                <a:solidFill>
                  <a:srgbClr val="C00000"/>
                </a:solidFill>
              </a:rPr>
              <a:t>défavorisés</a:t>
            </a:r>
          </a:p>
          <a:p>
            <a:pPr>
              <a:spcAft>
                <a:spcPts val="1200"/>
              </a:spcAft>
            </a:pPr>
            <a:r>
              <a:rPr lang="fr-FR" dirty="0" smtClean="0">
                <a:solidFill>
                  <a:prstClr val="black"/>
                </a:solidFill>
                <a:cs typeface="Calibri"/>
              </a:rPr>
              <a:t>③ </a:t>
            </a:r>
            <a:r>
              <a:rPr lang="fr-FR" b="1" dirty="0">
                <a:solidFill>
                  <a:srgbClr val="C00000"/>
                </a:solidFill>
              </a:rPr>
              <a:t>I</a:t>
            </a:r>
            <a:r>
              <a:rPr lang="fr-FR" b="1" dirty="0" smtClean="0">
                <a:solidFill>
                  <a:srgbClr val="C00000"/>
                </a:solidFill>
              </a:rPr>
              <a:t>ntégration </a:t>
            </a:r>
            <a:r>
              <a:rPr lang="fr-FR" b="1" dirty="0">
                <a:solidFill>
                  <a:srgbClr val="C00000"/>
                </a:solidFill>
              </a:rPr>
              <a:t>du numérique </a:t>
            </a:r>
            <a:r>
              <a:rPr lang="fr-FR" dirty="0">
                <a:solidFill>
                  <a:prstClr val="black"/>
                </a:solidFill>
              </a:rPr>
              <a:t>dans l’apprentissage, l’enseignement, la formation (TIC, ressources éducatives libres)</a:t>
            </a:r>
          </a:p>
          <a:p>
            <a:pPr>
              <a:spcAft>
                <a:spcPts val="1200"/>
              </a:spcAft>
            </a:pPr>
            <a:r>
              <a:rPr lang="fr-FR" dirty="0" smtClean="0">
                <a:solidFill>
                  <a:prstClr val="black"/>
                </a:solidFill>
                <a:cs typeface="Calibri"/>
              </a:rPr>
              <a:t>④ </a:t>
            </a:r>
            <a:r>
              <a:rPr lang="fr-FR" b="1" dirty="0">
                <a:solidFill>
                  <a:srgbClr val="C00000"/>
                </a:solidFill>
              </a:rPr>
              <a:t>F</a:t>
            </a:r>
            <a:r>
              <a:rPr lang="fr-FR" b="1" dirty="0" smtClean="0">
                <a:solidFill>
                  <a:srgbClr val="C00000"/>
                </a:solidFill>
              </a:rPr>
              <a:t>ormation </a:t>
            </a:r>
            <a:r>
              <a:rPr lang="fr-FR" b="1" dirty="0">
                <a:solidFill>
                  <a:srgbClr val="C00000"/>
                </a:solidFill>
              </a:rPr>
              <a:t>des professionnels </a:t>
            </a:r>
            <a:r>
              <a:rPr lang="fr-FR" dirty="0">
                <a:solidFill>
                  <a:prstClr val="black"/>
                </a:solidFill>
              </a:rPr>
              <a:t>de l’Education, Formation, Jeunesse pour répondre aux </a:t>
            </a:r>
            <a:r>
              <a:rPr lang="fr-FR" b="1" dirty="0" smtClean="0">
                <a:solidFill>
                  <a:srgbClr val="C00000"/>
                </a:solidFill>
              </a:rPr>
              <a:t>besoins </a:t>
            </a:r>
            <a:r>
              <a:rPr lang="fr-FR" b="1" dirty="0">
                <a:solidFill>
                  <a:srgbClr val="C00000"/>
                </a:solidFill>
              </a:rPr>
              <a:t>de plus en plus variés</a:t>
            </a:r>
          </a:p>
          <a:p>
            <a:pPr>
              <a:spcAft>
                <a:spcPts val="1200"/>
              </a:spcAft>
            </a:pPr>
            <a:r>
              <a:rPr lang="fr-FR" dirty="0" smtClean="0">
                <a:solidFill>
                  <a:prstClr val="black"/>
                </a:solidFill>
                <a:cs typeface="Calibri"/>
              </a:rPr>
              <a:t>⑤ </a:t>
            </a:r>
            <a:r>
              <a:rPr lang="fr-FR" dirty="0">
                <a:solidFill>
                  <a:prstClr val="black"/>
                </a:solidFill>
              </a:rPr>
              <a:t>M</a:t>
            </a:r>
            <a:r>
              <a:rPr lang="fr-FR" dirty="0" smtClean="0">
                <a:solidFill>
                  <a:prstClr val="black"/>
                </a:solidFill>
              </a:rPr>
              <a:t>eilleure </a:t>
            </a:r>
            <a:r>
              <a:rPr lang="fr-FR" dirty="0">
                <a:solidFill>
                  <a:prstClr val="black"/>
                </a:solidFill>
              </a:rPr>
              <a:t>cohérence entre les différents </a:t>
            </a:r>
            <a:r>
              <a:rPr lang="fr-FR" b="1" dirty="0">
                <a:solidFill>
                  <a:srgbClr val="C00000"/>
                </a:solidFill>
              </a:rPr>
              <a:t>outils de transparence et de reconnaissance</a:t>
            </a:r>
            <a:r>
              <a:rPr lang="fr-FR" dirty="0">
                <a:solidFill>
                  <a:prstClr val="black"/>
                </a:solidFill>
              </a:rPr>
              <a:t> européens et nationaux pour les </a:t>
            </a:r>
            <a:r>
              <a:rPr lang="fr-FR" dirty="0" smtClean="0">
                <a:solidFill>
                  <a:prstClr val="black"/>
                </a:solidFill>
              </a:rPr>
              <a:t>compétences</a:t>
            </a:r>
          </a:p>
          <a:p>
            <a:pPr>
              <a:spcAft>
                <a:spcPts val="1200"/>
              </a:spcAft>
            </a:pPr>
            <a:r>
              <a:rPr lang="fr-FR" dirty="0" smtClean="0">
                <a:solidFill>
                  <a:prstClr val="black"/>
                </a:solidFill>
                <a:cs typeface="Calibri"/>
              </a:rPr>
              <a:t>⑥ </a:t>
            </a:r>
            <a:r>
              <a:rPr lang="fr-FR" b="1" dirty="0" smtClean="0">
                <a:solidFill>
                  <a:srgbClr val="C00000"/>
                </a:solidFill>
                <a:cs typeface="Calibri"/>
              </a:rPr>
              <a:t>Pérennité des investissements, soutien à la performance et à l’efficience </a:t>
            </a:r>
            <a:r>
              <a:rPr lang="fr-FR" dirty="0" smtClean="0">
                <a:solidFill>
                  <a:prstClr val="black"/>
                </a:solidFill>
                <a:cs typeface="Calibri"/>
              </a:rPr>
              <a:t>de l’éducation et de la formation</a:t>
            </a:r>
            <a:r>
              <a:rPr lang="fr-FR" dirty="0" smtClean="0">
                <a:solidFill>
                  <a:prstClr val="black"/>
                </a:solidFill>
              </a:rPr>
              <a:t>, et en particulier en lien ave le Plan d’investissement pour l’Europe</a:t>
            </a:r>
            <a:endParaRPr lang="fr-FR" sz="2000" dirty="0" smtClean="0">
              <a:solidFill>
                <a:prstClr val="black"/>
              </a:solidFill>
              <a:cs typeface="Calibri"/>
            </a:endParaRPr>
          </a:p>
        </p:txBody>
      </p:sp>
    </p:spTree>
    <p:extLst>
      <p:ext uri="{BB962C8B-B14F-4D97-AF65-F5344CB8AC3E}">
        <p14:creationId xmlns:p14="http://schemas.microsoft.com/office/powerpoint/2010/main" xmlns="" val="27877315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4294967295"/>
          </p:nvPr>
        </p:nvSpPr>
        <p:spPr>
          <a:xfrm>
            <a:off x="0" y="2276475"/>
            <a:ext cx="8351838" cy="4081463"/>
          </a:xfrm>
          <a:prstGeom prst="rect">
            <a:avLst/>
          </a:prstGeom>
        </p:spPr>
        <p:txBody>
          <a:bodyPr>
            <a:normAutofit/>
          </a:bodyPr>
          <a:lstStyle/>
          <a:p>
            <a:pPr marL="0" indent="0" algn="ctr">
              <a:buNone/>
            </a:pPr>
            <a:r>
              <a:rPr lang="fr-FR" sz="3400" b="1" dirty="0" smtClean="0">
                <a:solidFill>
                  <a:srgbClr val="0070C0"/>
                </a:solidFill>
              </a:rPr>
              <a:t>Erasmus + : contexte et enjeux</a:t>
            </a:r>
          </a:p>
          <a:p>
            <a:pPr marL="0" indent="0" algn="ctr">
              <a:buNone/>
            </a:pPr>
            <a:endParaRPr lang="fr-FR" sz="3400" b="1" dirty="0">
              <a:solidFill>
                <a:srgbClr val="0070C0"/>
              </a:solidFill>
            </a:endParaRPr>
          </a:p>
          <a:p>
            <a:pPr marL="0" indent="0" algn="ctr">
              <a:buNone/>
            </a:pPr>
            <a:r>
              <a:rPr lang="fr-FR" sz="3400" b="1" dirty="0" smtClean="0">
                <a:solidFill>
                  <a:srgbClr val="0070C0"/>
                </a:solidFill>
              </a:rPr>
              <a:t>Qui fait quoi dans le programme?</a:t>
            </a:r>
          </a:p>
        </p:txBody>
      </p:sp>
      <p:pic>
        <p:nvPicPr>
          <p:cNvPr id="3074" name="Picture 2" descr="http://www.erasmusplus.fr/docs/intranet/COMMEDIA/1.LOGOS/logo-erasmusplu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33128" y="4791119"/>
            <a:ext cx="5976664" cy="17071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48178" y="144462"/>
            <a:ext cx="3365500" cy="101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9293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806955" y="268185"/>
            <a:ext cx="795927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sz="2800" b="1" dirty="0" smtClean="0">
                <a:solidFill>
                  <a:srgbClr val="0070C0"/>
                </a:solidFill>
                <a:latin typeface="Calibri"/>
              </a:rPr>
              <a:t>LES PRIORITES SECTORIELLES </a:t>
            </a:r>
          </a:p>
          <a:p>
            <a:pPr algn="ctr" eaLnBrk="1" fontAlgn="base" hangingPunct="1">
              <a:spcBef>
                <a:spcPct val="0"/>
              </a:spcBef>
              <a:spcAft>
                <a:spcPct val="0"/>
              </a:spcAft>
              <a:buFont typeface="Arial" pitchFamily="34" charset="0"/>
              <a:buNone/>
            </a:pPr>
            <a:r>
              <a:rPr lang="fr-FR" altLang="fr-FR" sz="2800" b="1" dirty="0" smtClean="0">
                <a:solidFill>
                  <a:srgbClr val="0070C0"/>
                </a:solidFill>
                <a:latin typeface="Calibri"/>
              </a:rPr>
              <a:t>DU SECTEUR ENSEIGNEMENT SCOLAIRE</a:t>
            </a:r>
          </a:p>
        </p:txBody>
      </p:sp>
      <p:sp>
        <p:nvSpPr>
          <p:cNvPr id="2" name="ZoneTexte 1"/>
          <p:cNvSpPr txBox="1"/>
          <p:nvPr/>
        </p:nvSpPr>
        <p:spPr>
          <a:xfrm>
            <a:off x="423081" y="1772101"/>
            <a:ext cx="8343144" cy="4093428"/>
          </a:xfrm>
          <a:prstGeom prst="rect">
            <a:avLst/>
          </a:prstGeom>
          <a:noFill/>
        </p:spPr>
        <p:txBody>
          <a:bodyPr wrap="square" rtlCol="0">
            <a:spAutoFit/>
          </a:bodyPr>
          <a:lstStyle/>
          <a:p>
            <a:pPr algn="just"/>
            <a:r>
              <a:rPr lang="fr-FR" sz="2000" dirty="0" smtClean="0">
                <a:solidFill>
                  <a:prstClr val="black"/>
                </a:solidFill>
                <a:cs typeface="Calibri"/>
              </a:rPr>
              <a:t>①</a:t>
            </a:r>
            <a:r>
              <a:rPr lang="fr-FR" sz="2000" dirty="0"/>
              <a:t> </a:t>
            </a:r>
            <a:r>
              <a:rPr lang="fr-FR" sz="2000" dirty="0" smtClean="0"/>
              <a:t>Aider les enseignants et les dirigeants à dispenser un </a:t>
            </a:r>
            <a:r>
              <a:rPr lang="fr-FR" sz="2000" b="1" dirty="0" smtClean="0">
                <a:solidFill>
                  <a:srgbClr val="C00000"/>
                </a:solidFill>
              </a:rPr>
              <a:t>enseignement de haute qualité</a:t>
            </a:r>
            <a:r>
              <a:rPr lang="fr-FR" sz="2000" dirty="0" smtClean="0"/>
              <a:t>, à gérer des </a:t>
            </a:r>
            <a:r>
              <a:rPr lang="fr-FR" sz="2000" b="1" dirty="0" smtClean="0">
                <a:solidFill>
                  <a:srgbClr val="C00000"/>
                </a:solidFill>
              </a:rPr>
              <a:t>réalités complexes </a:t>
            </a:r>
            <a:r>
              <a:rPr lang="fr-FR" sz="2000" dirty="0" smtClean="0"/>
              <a:t>et à adopter de </a:t>
            </a:r>
            <a:r>
              <a:rPr lang="fr-FR" sz="2000" b="1" dirty="0" smtClean="0">
                <a:solidFill>
                  <a:srgbClr val="C00000"/>
                </a:solidFill>
              </a:rPr>
              <a:t>nouvelles méthodes et de nouveaux outils</a:t>
            </a:r>
            <a:r>
              <a:rPr lang="fr-FR" sz="2000" dirty="0" smtClean="0"/>
              <a:t>. </a:t>
            </a:r>
          </a:p>
          <a:p>
            <a:pPr algn="just"/>
            <a:endParaRPr lang="fr-FR" sz="2000" dirty="0" smtClean="0"/>
          </a:p>
          <a:p>
            <a:pPr algn="just"/>
            <a:r>
              <a:rPr lang="fr-FR" sz="2000" dirty="0" smtClean="0">
                <a:solidFill>
                  <a:prstClr val="black"/>
                </a:solidFill>
                <a:cs typeface="Calibri"/>
              </a:rPr>
              <a:t>② </a:t>
            </a:r>
            <a:r>
              <a:rPr lang="fr-FR" sz="2000" dirty="0" smtClean="0"/>
              <a:t>Remédier </a:t>
            </a:r>
            <a:r>
              <a:rPr lang="fr-FR" sz="2000" dirty="0"/>
              <a:t>aux lacunes en matière d’acquisition </a:t>
            </a:r>
            <a:r>
              <a:rPr lang="fr-FR" sz="2000" b="1" dirty="0">
                <a:solidFill>
                  <a:srgbClr val="C00000"/>
                </a:solidFill>
              </a:rPr>
              <a:t>des compétences de base </a:t>
            </a:r>
            <a:r>
              <a:rPr lang="fr-FR" sz="2000" dirty="0"/>
              <a:t>en mathématiques, sciences et </a:t>
            </a:r>
            <a:r>
              <a:rPr lang="fr-FR" sz="2000" dirty="0" smtClean="0"/>
              <a:t>alphabétisme.</a:t>
            </a:r>
            <a:endParaRPr lang="fr-FR" sz="2000" dirty="0" smtClean="0">
              <a:solidFill>
                <a:prstClr val="black"/>
              </a:solidFill>
              <a:cs typeface="Calibri"/>
            </a:endParaRPr>
          </a:p>
          <a:p>
            <a:pPr algn="just"/>
            <a:endParaRPr lang="fr-FR" sz="2000" dirty="0" smtClean="0"/>
          </a:p>
          <a:p>
            <a:pPr algn="just"/>
            <a:r>
              <a:rPr lang="fr-FR" sz="2000" dirty="0" smtClean="0">
                <a:solidFill>
                  <a:prstClr val="black"/>
                </a:solidFill>
                <a:cs typeface="Calibri"/>
              </a:rPr>
              <a:t>③ </a:t>
            </a:r>
            <a:r>
              <a:rPr lang="fr-FR" sz="2000" dirty="0" smtClean="0"/>
              <a:t>Aider </a:t>
            </a:r>
            <a:r>
              <a:rPr lang="fr-FR" sz="2000" dirty="0"/>
              <a:t>les écoles à </a:t>
            </a:r>
            <a:r>
              <a:rPr lang="fr-FR" sz="2000" b="1" dirty="0">
                <a:solidFill>
                  <a:srgbClr val="C00000"/>
                </a:solidFill>
              </a:rPr>
              <a:t>lutter contre le décrochage scolaire </a:t>
            </a:r>
            <a:r>
              <a:rPr lang="fr-FR" sz="2000" dirty="0"/>
              <a:t>et les problèmes rencontrés par les élèves </a:t>
            </a:r>
            <a:r>
              <a:rPr lang="fr-FR" sz="2000" dirty="0" smtClean="0"/>
              <a:t>défavorisés.</a:t>
            </a:r>
            <a:endParaRPr lang="fr-FR" sz="2000" dirty="0" smtClean="0">
              <a:solidFill>
                <a:prstClr val="black"/>
              </a:solidFill>
              <a:cs typeface="Calibri"/>
            </a:endParaRPr>
          </a:p>
          <a:p>
            <a:pPr algn="just"/>
            <a:endParaRPr lang="fr-FR" sz="2000" dirty="0" smtClean="0"/>
          </a:p>
          <a:p>
            <a:pPr algn="just"/>
            <a:r>
              <a:rPr lang="fr-FR" sz="2000" dirty="0" smtClean="0">
                <a:solidFill>
                  <a:prstClr val="black"/>
                </a:solidFill>
                <a:cs typeface="Calibri"/>
              </a:rPr>
              <a:t>④ </a:t>
            </a:r>
            <a:r>
              <a:rPr lang="fr-FR" sz="2000" b="1" dirty="0" smtClean="0">
                <a:solidFill>
                  <a:srgbClr val="C00000"/>
                </a:solidFill>
              </a:rPr>
              <a:t>Améliorer </a:t>
            </a:r>
            <a:r>
              <a:rPr lang="fr-FR" sz="2000" b="1" dirty="0">
                <a:solidFill>
                  <a:srgbClr val="C00000"/>
                </a:solidFill>
              </a:rPr>
              <a:t>la qualité de l’éducation et de l’accueil des jeunes enfants</a:t>
            </a:r>
            <a:r>
              <a:rPr lang="fr-FR" sz="2000" dirty="0"/>
              <a:t>, afin </a:t>
            </a:r>
            <a:r>
              <a:rPr lang="fr-FR" sz="2000" dirty="0" smtClean="0"/>
              <a:t>d’assurer </a:t>
            </a:r>
            <a:r>
              <a:rPr lang="fr-FR" sz="2000" dirty="0"/>
              <a:t>de meilleurs acquis d’apprentissage et de garantir à tous un bon départ dans </a:t>
            </a:r>
            <a:r>
              <a:rPr lang="fr-FR" sz="2000" dirty="0" smtClean="0"/>
              <a:t>l’éducation</a:t>
            </a:r>
            <a:r>
              <a:rPr lang="fr-FR" sz="2000" dirty="0"/>
              <a:t>.</a:t>
            </a:r>
            <a:endParaRPr lang="fr-FR" sz="2000" b="1" dirty="0">
              <a:solidFill>
                <a:srgbClr val="C00000"/>
              </a:solidFill>
            </a:endParaRPr>
          </a:p>
        </p:txBody>
      </p:sp>
    </p:spTree>
    <p:extLst>
      <p:ext uri="{BB962C8B-B14F-4D97-AF65-F5344CB8AC3E}">
        <p14:creationId xmlns:p14="http://schemas.microsoft.com/office/powerpoint/2010/main" xmlns="" val="353040201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28690" y="381115"/>
            <a:ext cx="8441139" cy="954107"/>
          </a:xfrm>
          <a:prstGeom prst="rect">
            <a:avLst/>
          </a:prstGeom>
          <a:noFill/>
          <a:ln w="25400">
            <a:noFill/>
          </a:ln>
        </p:spPr>
        <p:txBody>
          <a:bodyPr wrap="square" rtlCol="0">
            <a:spAutoFit/>
          </a:bodyPr>
          <a:lstStyle>
            <a:defPPr>
              <a:defRPr lang="fr-FR"/>
            </a:defPPr>
            <a:lvl1pPr>
              <a:defRPr sz="2400" b="1">
                <a:solidFill>
                  <a:srgbClr val="FF0000"/>
                </a:solidFill>
              </a:defRPr>
            </a:lvl1pPr>
          </a:lstStyle>
          <a:p>
            <a:pPr marL="2243138" indent="-2243138"/>
            <a:r>
              <a:rPr lang="fr-FR" sz="2800" dirty="0" smtClean="0">
                <a:solidFill>
                  <a:srgbClr val="0070C0"/>
                </a:solidFill>
                <a:latin typeface="Calibri"/>
              </a:rPr>
              <a:t>1 – Les partenariats pour l’innovation du secteur Enseignement Scolaire </a:t>
            </a:r>
          </a:p>
        </p:txBody>
      </p:sp>
      <p:graphicFrame>
        <p:nvGraphicFramePr>
          <p:cNvPr id="2" name="Diagramme 1"/>
          <p:cNvGraphicFramePr/>
          <p:nvPr>
            <p:extLst>
              <p:ext uri="{D42A27DB-BD31-4B8C-83A1-F6EECF244321}">
                <p14:modId xmlns:p14="http://schemas.microsoft.com/office/powerpoint/2010/main" xmlns="" val="281321468"/>
              </p:ext>
            </p:extLst>
          </p:nvPr>
        </p:nvGraphicFramePr>
        <p:xfrm>
          <a:off x="528690" y="1526208"/>
          <a:ext cx="8307271" cy="5197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5602514" y="3381829"/>
            <a:ext cx="3233447" cy="2800767"/>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1600" b="1" dirty="0" smtClean="0">
                <a:solidFill>
                  <a:srgbClr val="C00000"/>
                </a:solidFill>
              </a:rPr>
              <a:t>Les dépenses éligibles: </a:t>
            </a:r>
          </a:p>
          <a:p>
            <a:r>
              <a:rPr lang="fr-FR" sz="1600" dirty="0" smtClean="0"/>
              <a:t>•Les frais de gestion et de </a:t>
            </a:r>
            <a:r>
              <a:rPr lang="fr-FR" sz="1600" dirty="0"/>
              <a:t>mise en œuvre </a:t>
            </a:r>
            <a:r>
              <a:rPr lang="fr-FR" sz="1600" dirty="0" smtClean="0"/>
              <a:t>du </a:t>
            </a:r>
            <a:r>
              <a:rPr lang="fr-FR" sz="1600" dirty="0"/>
              <a:t>projet</a:t>
            </a:r>
          </a:p>
          <a:p>
            <a:r>
              <a:rPr lang="fr-FR" sz="1600" dirty="0"/>
              <a:t>•Les réunions </a:t>
            </a:r>
            <a:r>
              <a:rPr lang="fr-FR" sz="1600" dirty="0" smtClean="0"/>
              <a:t>transnationales</a:t>
            </a:r>
          </a:p>
          <a:p>
            <a:r>
              <a:rPr lang="fr-FR" sz="1600" dirty="0"/>
              <a:t>•Les productions intellectuelles</a:t>
            </a:r>
          </a:p>
          <a:p>
            <a:r>
              <a:rPr lang="fr-FR" sz="1600" dirty="0"/>
              <a:t>• </a:t>
            </a:r>
            <a:r>
              <a:rPr lang="fr-FR" sz="1600" dirty="0" smtClean="0"/>
              <a:t>Les </a:t>
            </a:r>
            <a:r>
              <a:rPr lang="fr-FR" sz="1600" dirty="0"/>
              <a:t>événements de dissémination </a:t>
            </a:r>
          </a:p>
          <a:p>
            <a:r>
              <a:rPr lang="fr-FR" sz="1600" dirty="0"/>
              <a:t>•Les activités de mobilité d'étude/d'apprentissage/</a:t>
            </a:r>
          </a:p>
          <a:p>
            <a:r>
              <a:rPr lang="fr-FR" sz="1600" dirty="0"/>
              <a:t>d'enseignement </a:t>
            </a:r>
          </a:p>
          <a:p>
            <a:r>
              <a:rPr lang="fr-FR" sz="1600" dirty="0"/>
              <a:t>•Les </a:t>
            </a:r>
            <a:r>
              <a:rPr lang="fr-FR" sz="1600" dirty="0" smtClean="0"/>
              <a:t>frais exceptionnels</a:t>
            </a:r>
            <a:endParaRPr lang="fr-FR" sz="1600" dirty="0"/>
          </a:p>
          <a:p>
            <a:r>
              <a:rPr lang="fr-FR" sz="1600" dirty="0"/>
              <a:t>•Les besoins </a:t>
            </a:r>
            <a:r>
              <a:rPr lang="fr-FR" sz="1600" dirty="0" smtClean="0"/>
              <a:t>spécifiques</a:t>
            </a:r>
          </a:p>
        </p:txBody>
      </p:sp>
    </p:spTree>
    <p:extLst>
      <p:ext uri="{BB962C8B-B14F-4D97-AF65-F5344CB8AC3E}">
        <p14:creationId xmlns:p14="http://schemas.microsoft.com/office/powerpoint/2010/main" xmlns="" val="27601713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p:cNvPicPr>
            <a:picLocks noChangeAspect="1" noChangeArrowheads="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7223679" y="4973047"/>
            <a:ext cx="1362075" cy="13620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6093325" y="2584670"/>
            <a:ext cx="1524000" cy="1100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 name="Picture 9" descr="http://cdn-static.gamekult.com/gamekult-com/images/photos/30/50/10/46/les-sims-3-university-screenshot-editeur-ME3050104622_2.jpg"/>
          <p:cNvPicPr>
            <a:picLocks noChangeAspect="1" noChangeArrowheads="1"/>
          </p:cNvPicPr>
          <p:nvPr/>
        </p:nvPicPr>
        <p:blipFill>
          <a:blip r:embed="rId5" cstate="screen">
            <a:extLst>
              <a:ext uri="{28A0092B-C50C-407E-A947-70E740481C1C}">
                <a14:useLocalDpi xmlns:a14="http://schemas.microsoft.com/office/drawing/2010/main" xmlns=""/>
              </a:ext>
            </a:extLst>
          </a:blip>
          <a:srcRect/>
          <a:stretch>
            <a:fillRect/>
          </a:stretch>
        </p:blipFill>
        <p:spPr bwMode="auto">
          <a:xfrm>
            <a:off x="1430923" y="5537126"/>
            <a:ext cx="1983241" cy="119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ZoneTexte 6"/>
          <p:cNvSpPr txBox="1"/>
          <p:nvPr/>
        </p:nvSpPr>
        <p:spPr>
          <a:xfrm>
            <a:off x="184928" y="125933"/>
            <a:ext cx="8624109" cy="954107"/>
          </a:xfrm>
          <a:prstGeom prst="rect">
            <a:avLst/>
          </a:prstGeom>
          <a:noFill/>
          <a:ln w="25400">
            <a:noFill/>
          </a:ln>
        </p:spPr>
        <p:txBody>
          <a:bodyPr wrap="square" rtlCol="0">
            <a:spAutoFit/>
          </a:bodyPr>
          <a:lstStyle>
            <a:defPPr>
              <a:defRPr lang="fr-FR"/>
            </a:defPPr>
            <a:lvl1pPr>
              <a:defRPr sz="2400" b="1">
                <a:solidFill>
                  <a:srgbClr val="FF0000"/>
                </a:solidFill>
              </a:defRPr>
            </a:lvl1pPr>
          </a:lstStyle>
          <a:p>
            <a:pPr algn="ctr"/>
            <a:r>
              <a:rPr lang="fr-FR" sz="2800" dirty="0" smtClean="0">
                <a:solidFill>
                  <a:srgbClr val="0070C0"/>
                </a:solidFill>
                <a:latin typeface="Calibri"/>
              </a:rPr>
              <a:t>1 – </a:t>
            </a:r>
            <a:r>
              <a:rPr lang="fr-FR" sz="2000" cap="small" dirty="0" smtClean="0">
                <a:solidFill>
                  <a:srgbClr val="0070C0"/>
                </a:solidFill>
                <a:latin typeface="Calibri"/>
              </a:rPr>
              <a:t>Les partenariats pour l’innovation du secteur Enseignement Scolaire </a:t>
            </a:r>
            <a:r>
              <a:rPr lang="fr-FR" sz="2800" dirty="0" smtClean="0">
                <a:solidFill>
                  <a:srgbClr val="0070C0"/>
                </a:solidFill>
                <a:latin typeface="Calibri"/>
              </a:rPr>
              <a:t>– ILLUSTRATION </a:t>
            </a:r>
          </a:p>
        </p:txBody>
      </p:sp>
      <p:graphicFrame>
        <p:nvGraphicFramePr>
          <p:cNvPr id="5" name="Diagramme 4"/>
          <p:cNvGraphicFramePr/>
          <p:nvPr>
            <p:extLst>
              <p:ext uri="{D42A27DB-BD31-4B8C-83A1-F6EECF244321}">
                <p14:modId xmlns:p14="http://schemas.microsoft.com/office/powerpoint/2010/main" xmlns="" val="305647069"/>
              </p:ext>
            </p:extLst>
          </p:nvPr>
        </p:nvGraphicFramePr>
        <p:xfrm>
          <a:off x="1984663" y="2621360"/>
          <a:ext cx="6437024" cy="41147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ZoneTexte 9"/>
          <p:cNvSpPr txBox="1"/>
          <p:nvPr/>
        </p:nvSpPr>
        <p:spPr>
          <a:xfrm>
            <a:off x="184928" y="1080040"/>
            <a:ext cx="8959072" cy="707886"/>
          </a:xfrm>
          <a:prstGeom prst="rect">
            <a:avLst/>
          </a:prstGeom>
          <a:noFill/>
        </p:spPr>
        <p:txBody>
          <a:bodyPr wrap="square" rtlCol="0">
            <a:spAutoFit/>
          </a:bodyPr>
          <a:lstStyle/>
          <a:p>
            <a:pPr algn="ctr"/>
            <a:r>
              <a:rPr lang="fr-FR" sz="2000" i="1" dirty="0" smtClean="0"/>
              <a:t>Partenariat entre différents acteurs pour des résultats concernant le secteur scolaire. </a:t>
            </a:r>
            <a:r>
              <a:rPr lang="fr-FR" sz="2000" i="1" u="sng" dirty="0" smtClean="0"/>
              <a:t>Exemple de thématique </a:t>
            </a:r>
            <a:r>
              <a:rPr lang="fr-FR" sz="2000" i="1" dirty="0" smtClean="0"/>
              <a:t>: la lutte contre le décrochage scolaire</a:t>
            </a:r>
            <a:endParaRPr lang="fr-FR" sz="2000" i="1" dirty="0"/>
          </a:p>
        </p:txBody>
      </p:sp>
      <p:sp>
        <p:nvSpPr>
          <p:cNvPr id="11" name="ZoneTexte 10"/>
          <p:cNvSpPr txBox="1"/>
          <p:nvPr/>
        </p:nvSpPr>
        <p:spPr>
          <a:xfrm>
            <a:off x="95693" y="2200950"/>
            <a:ext cx="3848986" cy="19409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b="1" dirty="0" smtClean="0"/>
              <a:t>Sujet commun </a:t>
            </a:r>
          </a:p>
          <a:p>
            <a:pPr algn="ctr"/>
            <a:r>
              <a:rPr lang="fr-FR" dirty="0" smtClean="0"/>
              <a:t>en lien avec l’enseignement scolaire.</a:t>
            </a:r>
          </a:p>
          <a:p>
            <a:pPr algn="ctr"/>
            <a:r>
              <a:rPr lang="fr-FR" dirty="0" smtClean="0"/>
              <a:t>Production d’un module </a:t>
            </a:r>
            <a:r>
              <a:rPr lang="fr-FR" dirty="0"/>
              <a:t>de formation et d’accompagnement </a:t>
            </a:r>
            <a:endParaRPr lang="fr-FR" dirty="0" smtClean="0"/>
          </a:p>
          <a:p>
            <a:pPr algn="ctr"/>
            <a:r>
              <a:rPr lang="fr-FR" dirty="0" smtClean="0"/>
              <a:t>des </a:t>
            </a:r>
            <a:r>
              <a:rPr lang="fr-FR" dirty="0"/>
              <a:t>équipes sur </a:t>
            </a:r>
            <a:endParaRPr lang="fr-FR" dirty="0" smtClean="0"/>
          </a:p>
          <a:p>
            <a:pPr algn="ctr"/>
            <a:r>
              <a:rPr lang="fr-FR" dirty="0" smtClean="0"/>
              <a:t>la </a:t>
            </a:r>
            <a:r>
              <a:rPr lang="fr-FR" dirty="0"/>
              <a:t>prévention du décrochage scolaire</a:t>
            </a:r>
          </a:p>
        </p:txBody>
      </p:sp>
      <p:sp>
        <p:nvSpPr>
          <p:cNvPr id="12" name="ZoneTexte 11"/>
          <p:cNvSpPr txBox="1"/>
          <p:nvPr/>
        </p:nvSpPr>
        <p:spPr>
          <a:xfrm>
            <a:off x="6765344" y="3684807"/>
            <a:ext cx="2278743" cy="71508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dirty="0" smtClean="0">
                <a:solidFill>
                  <a:srgbClr val="C00000"/>
                </a:solidFill>
              </a:rPr>
              <a:t>Mobilité</a:t>
            </a:r>
            <a:r>
              <a:rPr lang="fr-FR" dirty="0" smtClean="0">
                <a:solidFill>
                  <a:srgbClr val="C00000"/>
                </a:solidFill>
              </a:rPr>
              <a:t> des élèves</a:t>
            </a:r>
            <a:r>
              <a:rPr lang="fr-FR" dirty="0">
                <a:solidFill>
                  <a:srgbClr val="C00000"/>
                </a:solidFill>
              </a:rPr>
              <a:t> </a:t>
            </a:r>
            <a:r>
              <a:rPr lang="fr-FR" dirty="0" smtClean="0">
                <a:solidFill>
                  <a:srgbClr val="C00000"/>
                </a:solidFill>
              </a:rPr>
              <a:t>et des enseignants</a:t>
            </a:r>
            <a:endParaRPr lang="fr-FR" dirty="0">
              <a:solidFill>
                <a:srgbClr val="C00000"/>
              </a:solidFill>
            </a:endParaRPr>
          </a:p>
        </p:txBody>
      </p:sp>
    </p:spTree>
    <p:extLst>
      <p:ext uri="{BB962C8B-B14F-4D97-AF65-F5344CB8AC3E}">
        <p14:creationId xmlns:p14="http://schemas.microsoft.com/office/powerpoint/2010/main" xmlns="" val="22252024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07999" y="279673"/>
            <a:ext cx="7744452" cy="954107"/>
          </a:xfrm>
          <a:prstGeom prst="rect">
            <a:avLst/>
          </a:prstGeom>
          <a:noFill/>
          <a:ln w="25400">
            <a:noFill/>
          </a:ln>
        </p:spPr>
        <p:txBody>
          <a:bodyPr wrap="square" rtlCol="0">
            <a:spAutoFit/>
          </a:bodyPr>
          <a:lstStyle>
            <a:defPPr>
              <a:defRPr lang="fr-FR"/>
            </a:defPPr>
            <a:lvl1pPr>
              <a:defRPr sz="2400" b="1">
                <a:solidFill>
                  <a:srgbClr val="FF0000"/>
                </a:solidFill>
              </a:defRPr>
            </a:lvl1pPr>
          </a:lstStyle>
          <a:p>
            <a:pPr algn="just"/>
            <a:r>
              <a:rPr lang="fr-FR" sz="2800" dirty="0">
                <a:solidFill>
                  <a:srgbClr val="0070C0"/>
                </a:solidFill>
                <a:latin typeface="Calibri"/>
              </a:rPr>
              <a:t>2</a:t>
            </a:r>
            <a:r>
              <a:rPr lang="fr-FR" sz="2800" dirty="0" smtClean="0">
                <a:solidFill>
                  <a:srgbClr val="0070C0"/>
                </a:solidFill>
                <a:latin typeface="Calibri"/>
              </a:rPr>
              <a:t> – Les partenariats d’échanges de pratiques </a:t>
            </a:r>
          </a:p>
          <a:p>
            <a:pPr algn="ctr"/>
            <a:r>
              <a:rPr lang="fr-FR" sz="2800" dirty="0" smtClean="0">
                <a:solidFill>
                  <a:srgbClr val="0070C0"/>
                </a:solidFill>
                <a:latin typeface="Calibri"/>
              </a:rPr>
              <a:t>du Secteur Enseignement Scolaire</a:t>
            </a:r>
          </a:p>
        </p:txBody>
      </p:sp>
      <p:graphicFrame>
        <p:nvGraphicFramePr>
          <p:cNvPr id="2" name="Diagramme 1"/>
          <p:cNvGraphicFramePr/>
          <p:nvPr>
            <p:extLst>
              <p:ext uri="{D42A27DB-BD31-4B8C-83A1-F6EECF244321}">
                <p14:modId xmlns:p14="http://schemas.microsoft.com/office/powerpoint/2010/main" xmlns="" val="1063643346"/>
              </p:ext>
            </p:extLst>
          </p:nvPr>
        </p:nvGraphicFramePr>
        <p:xfrm>
          <a:off x="232229" y="1291772"/>
          <a:ext cx="8438437" cy="5885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5303351" y="2821141"/>
            <a:ext cx="3367315" cy="35394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FR" sz="1600" b="1" dirty="0" smtClean="0">
                <a:solidFill>
                  <a:srgbClr val="C00000"/>
                </a:solidFill>
              </a:rPr>
              <a:t>Les dépenses éligibles: </a:t>
            </a:r>
          </a:p>
          <a:p>
            <a:endParaRPr lang="fr-FR" sz="1600" b="1" dirty="0" smtClean="0">
              <a:solidFill>
                <a:srgbClr val="C00000"/>
              </a:solidFill>
            </a:endParaRPr>
          </a:p>
          <a:p>
            <a:r>
              <a:rPr lang="fr-FR" sz="1600" dirty="0" smtClean="0"/>
              <a:t>•Les frais de gestion et de </a:t>
            </a:r>
            <a:r>
              <a:rPr lang="fr-FR" sz="1600" dirty="0"/>
              <a:t>mise en œuvre </a:t>
            </a:r>
            <a:r>
              <a:rPr lang="fr-FR" sz="1600" dirty="0" smtClean="0"/>
              <a:t>du </a:t>
            </a:r>
            <a:r>
              <a:rPr lang="fr-FR" sz="1600" dirty="0"/>
              <a:t>projet</a:t>
            </a:r>
          </a:p>
          <a:p>
            <a:r>
              <a:rPr lang="fr-FR" sz="1600" dirty="0"/>
              <a:t>•Les réunions </a:t>
            </a:r>
            <a:r>
              <a:rPr lang="fr-FR" sz="1600" dirty="0" smtClean="0"/>
              <a:t>transnationales</a:t>
            </a:r>
          </a:p>
          <a:p>
            <a:r>
              <a:rPr lang="fr-FR" sz="1600" dirty="0" smtClean="0"/>
              <a:t>•Les activités de mobilité d'étude/d'apprentissage/</a:t>
            </a:r>
          </a:p>
          <a:p>
            <a:r>
              <a:rPr lang="fr-FR" sz="1600" dirty="0" smtClean="0"/>
              <a:t>d'enseignement </a:t>
            </a:r>
            <a:endParaRPr lang="fr-FR" sz="1600" dirty="0"/>
          </a:p>
          <a:p>
            <a:r>
              <a:rPr lang="fr-FR" sz="1600" dirty="0"/>
              <a:t>•Les </a:t>
            </a:r>
            <a:r>
              <a:rPr lang="fr-FR" sz="1600" dirty="0" smtClean="0"/>
              <a:t>frais exceptionnels</a:t>
            </a:r>
            <a:endParaRPr lang="fr-FR" sz="1600" dirty="0"/>
          </a:p>
          <a:p>
            <a:r>
              <a:rPr lang="fr-FR" sz="1600" dirty="0"/>
              <a:t>•Les besoins </a:t>
            </a:r>
            <a:r>
              <a:rPr lang="fr-FR" sz="1600" dirty="0" smtClean="0"/>
              <a:t>spécifiques</a:t>
            </a:r>
          </a:p>
          <a:p>
            <a:endParaRPr lang="fr-FR" sz="1600" dirty="0" smtClean="0"/>
          </a:p>
          <a:p>
            <a:r>
              <a:rPr lang="fr-FR" sz="1600" dirty="0" smtClean="0"/>
              <a:t>       </a:t>
            </a:r>
            <a:r>
              <a:rPr lang="fr-FR" sz="1600" b="1" dirty="0" smtClean="0">
                <a:solidFill>
                  <a:srgbClr val="FF0000"/>
                </a:solidFill>
              </a:rPr>
              <a:t>Pas de production intellectuelle ni d’évènements de dissémination</a:t>
            </a:r>
            <a:endParaRPr lang="fr-FR" sz="1600" b="1" dirty="0">
              <a:solidFill>
                <a:srgbClr val="FF0000"/>
              </a:solidFill>
            </a:endParaRPr>
          </a:p>
          <a:p>
            <a:endParaRPr lang="fr-FR" sz="1600" dirty="0" smtClean="0"/>
          </a:p>
        </p:txBody>
      </p:sp>
      <p:sp>
        <p:nvSpPr>
          <p:cNvPr id="4" name="Triangle isocèle 3"/>
          <p:cNvSpPr/>
          <p:nvPr/>
        </p:nvSpPr>
        <p:spPr>
          <a:xfrm>
            <a:off x="5434627" y="5431867"/>
            <a:ext cx="217715" cy="374506"/>
          </a:xfrm>
          <a:prstGeom prst="triangl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 name="ZoneTexte 4"/>
          <p:cNvSpPr txBox="1"/>
          <p:nvPr/>
        </p:nvSpPr>
        <p:spPr>
          <a:xfrm>
            <a:off x="148855" y="4956879"/>
            <a:ext cx="5199322" cy="1736646"/>
          </a:xfrm>
          <a:prstGeom prst="round2Diag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600" b="1" dirty="0" smtClean="0">
                <a:solidFill>
                  <a:srgbClr val="C00000"/>
                </a:solidFill>
              </a:rPr>
              <a:t>Ces partenariats incluent 2 types de projets spécifiques : </a:t>
            </a:r>
          </a:p>
          <a:p>
            <a:endParaRPr lang="fr-FR" sz="1600" b="1" dirty="0" smtClean="0">
              <a:solidFill>
                <a:srgbClr val="C00000"/>
              </a:solidFill>
            </a:endParaRPr>
          </a:p>
          <a:p>
            <a:r>
              <a:rPr lang="fr-FR" sz="1600" b="1" dirty="0">
                <a:cs typeface="Calibri"/>
              </a:rPr>
              <a:t>❶ </a:t>
            </a:r>
            <a:r>
              <a:rPr lang="fr-FR" sz="1600" dirty="0" smtClean="0"/>
              <a:t>Les projets entre établissements scolaires uniquement (« </a:t>
            </a:r>
            <a:r>
              <a:rPr lang="fr-FR" sz="1600" b="1" dirty="0" smtClean="0"/>
              <a:t>SCHOOL ONLY</a:t>
            </a:r>
            <a:r>
              <a:rPr lang="fr-FR" sz="1600" dirty="0" smtClean="0"/>
              <a:t> »)</a:t>
            </a:r>
          </a:p>
          <a:p>
            <a:endParaRPr lang="fr-FR" sz="1600" dirty="0" smtClean="0"/>
          </a:p>
          <a:p>
            <a:r>
              <a:rPr lang="fr-FR" sz="1600" b="1" dirty="0">
                <a:cs typeface="Calibri"/>
              </a:rPr>
              <a:t>❷ </a:t>
            </a:r>
            <a:r>
              <a:rPr lang="fr-FR" sz="1600" dirty="0" smtClean="0"/>
              <a:t>Les projets entre au moins deux collectivités (</a:t>
            </a:r>
            <a:r>
              <a:rPr lang="fr-FR" sz="1600" b="1" dirty="0" smtClean="0"/>
              <a:t>REGIO</a:t>
            </a:r>
            <a:r>
              <a:rPr lang="fr-FR" sz="1600" dirty="0" smtClean="0"/>
              <a:t>) </a:t>
            </a:r>
            <a:endParaRPr lang="fr-FR" sz="1600" dirty="0"/>
          </a:p>
        </p:txBody>
      </p:sp>
      <p:sp>
        <p:nvSpPr>
          <p:cNvPr id="6" name="ZoneTexte 5"/>
          <p:cNvSpPr txBox="1"/>
          <p:nvPr/>
        </p:nvSpPr>
        <p:spPr>
          <a:xfrm>
            <a:off x="5438257" y="5455870"/>
            <a:ext cx="217715" cy="369332"/>
          </a:xfrm>
          <a:prstGeom prst="rect">
            <a:avLst/>
          </a:prstGeom>
          <a:noFill/>
        </p:spPr>
        <p:txBody>
          <a:bodyPr wrap="square" rtlCol="0">
            <a:spAutoFit/>
          </a:bodyPr>
          <a:lstStyle/>
          <a:p>
            <a:r>
              <a:rPr lang="fr-FR" b="1" dirty="0" smtClean="0"/>
              <a:t>!</a:t>
            </a:r>
            <a:endParaRPr lang="fr-FR" b="1" dirty="0"/>
          </a:p>
        </p:txBody>
      </p:sp>
    </p:spTree>
    <p:extLst>
      <p:ext uri="{BB962C8B-B14F-4D97-AF65-F5344CB8AC3E}">
        <p14:creationId xmlns:p14="http://schemas.microsoft.com/office/powerpoint/2010/main" xmlns="" val="18288146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07999" y="279673"/>
            <a:ext cx="7744452" cy="954107"/>
          </a:xfrm>
          <a:prstGeom prst="rect">
            <a:avLst/>
          </a:prstGeom>
          <a:noFill/>
          <a:ln w="25400">
            <a:noFill/>
          </a:ln>
        </p:spPr>
        <p:txBody>
          <a:bodyPr wrap="square" rtlCol="0">
            <a:spAutoFit/>
          </a:bodyPr>
          <a:lstStyle>
            <a:defPPr>
              <a:defRPr lang="fr-FR"/>
            </a:defPPr>
            <a:lvl1pPr>
              <a:defRPr sz="2400" b="1">
                <a:solidFill>
                  <a:srgbClr val="FF0000"/>
                </a:solidFill>
              </a:defRPr>
            </a:lvl1pPr>
          </a:lstStyle>
          <a:p>
            <a:pPr algn="ctr"/>
            <a:r>
              <a:rPr lang="fr-FR" sz="2800" dirty="0">
                <a:solidFill>
                  <a:srgbClr val="0070C0"/>
                </a:solidFill>
                <a:latin typeface="Calibri"/>
              </a:rPr>
              <a:t>2</a:t>
            </a:r>
            <a:r>
              <a:rPr lang="fr-FR" sz="2800" dirty="0" smtClean="0">
                <a:solidFill>
                  <a:srgbClr val="0070C0"/>
                </a:solidFill>
                <a:latin typeface="Calibri"/>
              </a:rPr>
              <a:t> – Les partenariats d’échanges de pratiques du Secteur Enseignement Scolaire</a:t>
            </a:r>
          </a:p>
        </p:txBody>
      </p:sp>
      <p:sp>
        <p:nvSpPr>
          <p:cNvPr id="6" name="Rectangle 5"/>
          <p:cNvSpPr/>
          <p:nvPr/>
        </p:nvSpPr>
        <p:spPr>
          <a:xfrm>
            <a:off x="185595" y="1438076"/>
            <a:ext cx="5683578" cy="800219"/>
          </a:xfrm>
          <a:prstGeom prst="rect">
            <a:avLst/>
          </a:prstGeom>
          <a:solidFill>
            <a:schemeClr val="accent2">
              <a:lumMod val="40000"/>
              <a:lumOff val="60000"/>
            </a:schemeClr>
          </a:solidFill>
        </p:spPr>
        <p:txBody>
          <a:bodyPr wrap="square">
            <a:spAutoFit/>
          </a:bodyPr>
          <a:lstStyle/>
          <a:p>
            <a:r>
              <a:rPr lang="fr-FR" sz="2600" b="1" dirty="0">
                <a:cs typeface="Calibri"/>
              </a:rPr>
              <a:t>❶ </a:t>
            </a:r>
            <a:r>
              <a:rPr lang="fr-FR" sz="2000" b="1" dirty="0" smtClean="0">
                <a:cs typeface="Calibri"/>
              </a:rPr>
              <a:t>Entre </a:t>
            </a:r>
            <a:r>
              <a:rPr lang="fr-FR" sz="2000" b="1" dirty="0">
                <a:cs typeface="Calibri"/>
              </a:rPr>
              <a:t>établissements scolaires uniquement  </a:t>
            </a:r>
            <a:r>
              <a:rPr lang="fr-FR" sz="2000" b="1" dirty="0" smtClean="0">
                <a:cs typeface="Calibri"/>
              </a:rPr>
              <a:t>             </a:t>
            </a:r>
          </a:p>
          <a:p>
            <a:pPr marL="542925" indent="-542925"/>
            <a:r>
              <a:rPr lang="fr-FR" sz="2000" b="1" dirty="0">
                <a:cs typeface="Calibri"/>
              </a:rPr>
              <a:t>	</a:t>
            </a:r>
            <a:r>
              <a:rPr lang="fr-FR" sz="2000" b="1" dirty="0" smtClean="0">
                <a:cs typeface="Calibri"/>
              </a:rPr>
              <a:t>(«</a:t>
            </a:r>
            <a:r>
              <a:rPr lang="fr-FR" sz="2000" b="1" dirty="0">
                <a:cs typeface="Calibri"/>
              </a:rPr>
              <a:t> </a:t>
            </a:r>
            <a:r>
              <a:rPr lang="fr-FR" sz="2000" b="1" dirty="0" smtClean="0">
                <a:cs typeface="Calibri"/>
              </a:rPr>
              <a:t>SCHOOL ONLY») </a:t>
            </a:r>
            <a:endParaRPr lang="fr-FR" sz="2000" b="1" dirty="0"/>
          </a:p>
        </p:txBody>
      </p:sp>
      <p:sp>
        <p:nvSpPr>
          <p:cNvPr id="8" name="ZoneTexte 7"/>
          <p:cNvSpPr txBox="1"/>
          <p:nvPr/>
        </p:nvSpPr>
        <p:spPr>
          <a:xfrm>
            <a:off x="5550194" y="2279062"/>
            <a:ext cx="3553975" cy="3970318"/>
          </a:xfrm>
          <a:prstGeom prst="rect">
            <a:avLst/>
          </a:prstGeom>
          <a:noFill/>
        </p:spPr>
        <p:txBody>
          <a:bodyPr wrap="square" rtlCol="0">
            <a:spAutoFit/>
          </a:bodyPr>
          <a:lstStyle/>
          <a:p>
            <a:r>
              <a:rPr lang="fr-FR" dirty="0" smtClean="0">
                <a:solidFill>
                  <a:prstClr val="black"/>
                </a:solidFill>
                <a:cs typeface="Calibri"/>
              </a:rPr>
              <a:t>→ P</a:t>
            </a:r>
            <a:r>
              <a:rPr lang="fr-FR" dirty="0" smtClean="0">
                <a:solidFill>
                  <a:prstClr val="black"/>
                </a:solidFill>
              </a:rPr>
              <a:t>rojet bilatéral possible</a:t>
            </a:r>
          </a:p>
          <a:p>
            <a:endParaRPr lang="fr-FR" dirty="0">
              <a:solidFill>
                <a:prstClr val="black"/>
              </a:solidFill>
            </a:endParaRPr>
          </a:p>
          <a:p>
            <a:r>
              <a:rPr lang="fr-FR" dirty="0">
                <a:solidFill>
                  <a:prstClr val="black"/>
                </a:solidFill>
              </a:rPr>
              <a:t>→ C</a:t>
            </a:r>
            <a:r>
              <a:rPr lang="fr-FR" dirty="0" smtClean="0">
                <a:solidFill>
                  <a:prstClr val="black"/>
                </a:solidFill>
              </a:rPr>
              <a:t>oordinateur européen responsable de la rédaction de la candidature </a:t>
            </a:r>
            <a:r>
              <a:rPr lang="fr-FR" dirty="0" err="1" smtClean="0">
                <a:solidFill>
                  <a:prstClr val="black"/>
                </a:solidFill>
              </a:rPr>
              <a:t>eForm</a:t>
            </a:r>
            <a:r>
              <a:rPr lang="fr-FR" dirty="0" smtClean="0">
                <a:solidFill>
                  <a:prstClr val="black"/>
                </a:solidFill>
              </a:rPr>
              <a:t> + et de la coordination et suivi du projet</a:t>
            </a:r>
          </a:p>
          <a:p>
            <a:endParaRPr lang="fr-FR" dirty="0">
              <a:solidFill>
                <a:prstClr val="black"/>
              </a:solidFill>
            </a:endParaRPr>
          </a:p>
          <a:p>
            <a:r>
              <a:rPr lang="fr-FR" dirty="0" smtClean="0">
                <a:solidFill>
                  <a:prstClr val="black"/>
                </a:solidFill>
              </a:rPr>
              <a:t>→ </a:t>
            </a:r>
            <a:r>
              <a:rPr lang="fr-FR" b="1" dirty="0">
                <a:solidFill>
                  <a:srgbClr val="FF0000"/>
                </a:solidFill>
              </a:rPr>
              <a:t>G</a:t>
            </a:r>
            <a:r>
              <a:rPr lang="fr-FR" b="1" dirty="0" smtClean="0">
                <a:solidFill>
                  <a:srgbClr val="FF0000"/>
                </a:solidFill>
              </a:rPr>
              <a:t>estion de son budget par chaque établissement scolaire </a:t>
            </a:r>
          </a:p>
          <a:p>
            <a:r>
              <a:rPr lang="fr-FR" dirty="0" smtClean="0">
                <a:solidFill>
                  <a:prstClr val="black"/>
                </a:solidFill>
              </a:rPr>
              <a:t>(signature d’un contrat avec l’agence nationale de son pays)</a:t>
            </a:r>
          </a:p>
          <a:p>
            <a:endParaRPr lang="fr-FR" dirty="0">
              <a:solidFill>
                <a:prstClr val="black"/>
              </a:solidFill>
            </a:endParaRPr>
          </a:p>
          <a:p>
            <a:r>
              <a:rPr lang="fr-FR" dirty="0" smtClean="0">
                <a:solidFill>
                  <a:prstClr val="black"/>
                </a:solidFill>
              </a:rPr>
              <a:t>→ </a:t>
            </a:r>
            <a:r>
              <a:rPr lang="fr-FR" b="1" dirty="0" smtClean="0">
                <a:solidFill>
                  <a:prstClr val="black"/>
                </a:solidFill>
              </a:rPr>
              <a:t>Pas de possibilité d’intégrer des pays partenaires d’Erasmus+</a:t>
            </a:r>
          </a:p>
        </p:txBody>
      </p:sp>
      <p:pic>
        <p:nvPicPr>
          <p:cNvPr id="9" name="Imag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57041" y="3501332"/>
            <a:ext cx="1291078" cy="956355"/>
          </a:xfrm>
          <a:prstGeom prst="rect">
            <a:avLst/>
          </a:prstGeom>
        </p:spPr>
      </p:pic>
      <p:pic>
        <p:nvPicPr>
          <p:cNvPr id="10" name="Image 9"/>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13493" y="3501332"/>
            <a:ext cx="918624" cy="924748"/>
          </a:xfrm>
          <a:prstGeom prst="rect">
            <a:avLst/>
          </a:prstGeom>
        </p:spPr>
      </p:pic>
      <p:pic>
        <p:nvPicPr>
          <p:cNvPr id="11" name="Image 10"/>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82706" y="4585523"/>
            <a:ext cx="1018963" cy="828306"/>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2353959" y="4545350"/>
            <a:ext cx="1437692" cy="986756"/>
          </a:xfrm>
          <a:prstGeom prst="rect">
            <a:avLst/>
          </a:prstGeom>
        </p:spPr>
      </p:pic>
      <p:sp>
        <p:nvSpPr>
          <p:cNvPr id="13" name="Ellipse 12"/>
          <p:cNvSpPr/>
          <p:nvPr/>
        </p:nvSpPr>
        <p:spPr>
          <a:xfrm>
            <a:off x="667657" y="3082575"/>
            <a:ext cx="3413058" cy="28973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14" name="ZoneTexte 13"/>
          <p:cNvSpPr txBox="1"/>
          <p:nvPr/>
        </p:nvSpPr>
        <p:spPr>
          <a:xfrm>
            <a:off x="0" y="2932484"/>
            <a:ext cx="1514780" cy="369332"/>
          </a:xfrm>
          <a:prstGeom prst="rect">
            <a:avLst/>
          </a:prstGeom>
          <a:noFill/>
        </p:spPr>
        <p:txBody>
          <a:bodyPr wrap="square" rtlCol="0">
            <a:spAutoFit/>
          </a:bodyPr>
          <a:lstStyle/>
          <a:p>
            <a:r>
              <a:rPr lang="fr-FR" b="1" dirty="0" smtClean="0">
                <a:solidFill>
                  <a:prstClr val="black"/>
                </a:solidFill>
              </a:rPr>
              <a:t>AGENCE FR</a:t>
            </a:r>
            <a:endParaRPr lang="fr-FR" b="1" dirty="0">
              <a:solidFill>
                <a:prstClr val="black"/>
              </a:solidFill>
            </a:endParaRPr>
          </a:p>
        </p:txBody>
      </p:sp>
      <p:sp>
        <p:nvSpPr>
          <p:cNvPr id="15" name="ZoneTexte 14"/>
          <p:cNvSpPr txBox="1"/>
          <p:nvPr/>
        </p:nvSpPr>
        <p:spPr>
          <a:xfrm>
            <a:off x="3532117" y="2897909"/>
            <a:ext cx="1514780" cy="369332"/>
          </a:xfrm>
          <a:prstGeom prst="rect">
            <a:avLst/>
          </a:prstGeom>
          <a:noFill/>
        </p:spPr>
        <p:txBody>
          <a:bodyPr wrap="square" rtlCol="0">
            <a:spAutoFit/>
          </a:bodyPr>
          <a:lstStyle/>
          <a:p>
            <a:r>
              <a:rPr lang="fr-FR" b="1" dirty="0" smtClean="0">
                <a:solidFill>
                  <a:prstClr val="black"/>
                </a:solidFill>
              </a:rPr>
              <a:t>AGENCE UK</a:t>
            </a:r>
            <a:endParaRPr lang="fr-FR" b="1" dirty="0">
              <a:solidFill>
                <a:prstClr val="black"/>
              </a:solidFill>
            </a:endParaRPr>
          </a:p>
        </p:txBody>
      </p:sp>
      <p:sp>
        <p:nvSpPr>
          <p:cNvPr id="16" name="ZoneTexte 15"/>
          <p:cNvSpPr txBox="1"/>
          <p:nvPr/>
        </p:nvSpPr>
        <p:spPr>
          <a:xfrm>
            <a:off x="87800" y="5795221"/>
            <a:ext cx="1514780" cy="369332"/>
          </a:xfrm>
          <a:prstGeom prst="rect">
            <a:avLst/>
          </a:prstGeom>
          <a:noFill/>
        </p:spPr>
        <p:txBody>
          <a:bodyPr wrap="square" rtlCol="0">
            <a:spAutoFit/>
          </a:bodyPr>
          <a:lstStyle/>
          <a:p>
            <a:r>
              <a:rPr lang="fr-FR" b="1" dirty="0" smtClean="0">
                <a:solidFill>
                  <a:prstClr val="black"/>
                </a:solidFill>
              </a:rPr>
              <a:t>AGENCE FI</a:t>
            </a:r>
            <a:endParaRPr lang="fr-FR" b="1" dirty="0">
              <a:solidFill>
                <a:prstClr val="black"/>
              </a:solidFill>
            </a:endParaRPr>
          </a:p>
        </p:txBody>
      </p:sp>
      <p:sp>
        <p:nvSpPr>
          <p:cNvPr id="17" name="ZoneTexte 16"/>
          <p:cNvSpPr txBox="1"/>
          <p:nvPr/>
        </p:nvSpPr>
        <p:spPr>
          <a:xfrm>
            <a:off x="3532117" y="5610555"/>
            <a:ext cx="1514780" cy="369332"/>
          </a:xfrm>
          <a:prstGeom prst="rect">
            <a:avLst/>
          </a:prstGeom>
          <a:noFill/>
        </p:spPr>
        <p:txBody>
          <a:bodyPr wrap="square" rtlCol="0">
            <a:spAutoFit/>
          </a:bodyPr>
          <a:lstStyle/>
          <a:p>
            <a:r>
              <a:rPr lang="fr-FR" b="1" dirty="0" smtClean="0">
                <a:solidFill>
                  <a:prstClr val="black"/>
                </a:solidFill>
              </a:rPr>
              <a:t>AGENCE IT</a:t>
            </a:r>
            <a:endParaRPr lang="fr-FR" b="1" dirty="0">
              <a:solidFill>
                <a:prstClr val="black"/>
              </a:solidFill>
            </a:endParaRPr>
          </a:p>
        </p:txBody>
      </p:sp>
      <p:cxnSp>
        <p:nvCxnSpPr>
          <p:cNvPr id="19" name="Connecteur droit avec flèche 18"/>
          <p:cNvCxnSpPr>
            <a:stCxn id="13" idx="1"/>
          </p:cNvCxnSpPr>
          <p:nvPr/>
        </p:nvCxnSpPr>
        <p:spPr>
          <a:xfrm flipH="1" flipV="1">
            <a:off x="957041" y="3267241"/>
            <a:ext cx="210447" cy="239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necteur droit avec flèche 20"/>
          <p:cNvCxnSpPr>
            <a:stCxn id="13" idx="7"/>
          </p:cNvCxnSpPr>
          <p:nvPr/>
        </p:nvCxnSpPr>
        <p:spPr>
          <a:xfrm flipV="1">
            <a:off x="3580884" y="3267241"/>
            <a:ext cx="210767" cy="239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Connecteur droit avec flèche 24"/>
          <p:cNvCxnSpPr>
            <a:stCxn id="13" idx="3"/>
          </p:cNvCxnSpPr>
          <p:nvPr/>
        </p:nvCxnSpPr>
        <p:spPr>
          <a:xfrm flipH="1">
            <a:off x="982706" y="5555585"/>
            <a:ext cx="184782" cy="2396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Connecteur droit avec flèche 26"/>
          <p:cNvCxnSpPr/>
          <p:nvPr/>
        </p:nvCxnSpPr>
        <p:spPr>
          <a:xfrm>
            <a:off x="3791651" y="5413829"/>
            <a:ext cx="185263" cy="19672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14868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507999" y="279673"/>
            <a:ext cx="7744452" cy="954107"/>
          </a:xfrm>
          <a:prstGeom prst="rect">
            <a:avLst/>
          </a:prstGeom>
          <a:noFill/>
          <a:ln w="25400">
            <a:noFill/>
          </a:ln>
        </p:spPr>
        <p:txBody>
          <a:bodyPr wrap="square" rtlCol="0">
            <a:spAutoFit/>
          </a:bodyPr>
          <a:lstStyle>
            <a:defPPr>
              <a:defRPr lang="fr-FR"/>
            </a:defPPr>
            <a:lvl1pPr>
              <a:defRPr sz="2400" b="1">
                <a:solidFill>
                  <a:srgbClr val="FF0000"/>
                </a:solidFill>
              </a:defRPr>
            </a:lvl1pPr>
          </a:lstStyle>
          <a:p>
            <a:pPr algn="just"/>
            <a:r>
              <a:rPr lang="fr-FR" sz="2800" dirty="0">
                <a:solidFill>
                  <a:srgbClr val="0070C0"/>
                </a:solidFill>
                <a:latin typeface="Calibri"/>
              </a:rPr>
              <a:t>2</a:t>
            </a:r>
            <a:r>
              <a:rPr lang="fr-FR" sz="2800" dirty="0" smtClean="0">
                <a:solidFill>
                  <a:srgbClr val="0070C0"/>
                </a:solidFill>
                <a:latin typeface="Calibri"/>
              </a:rPr>
              <a:t> – Les partenariats d’échanges de pratiques du Secteur Enseignement Scolaire</a:t>
            </a:r>
          </a:p>
        </p:txBody>
      </p:sp>
      <p:sp>
        <p:nvSpPr>
          <p:cNvPr id="6" name="Rectangle 5"/>
          <p:cNvSpPr/>
          <p:nvPr/>
        </p:nvSpPr>
        <p:spPr>
          <a:xfrm>
            <a:off x="185596" y="1786732"/>
            <a:ext cx="5157300" cy="492443"/>
          </a:xfrm>
          <a:prstGeom prst="rect">
            <a:avLst/>
          </a:prstGeom>
          <a:solidFill>
            <a:schemeClr val="accent2">
              <a:lumMod val="40000"/>
              <a:lumOff val="60000"/>
            </a:schemeClr>
          </a:solidFill>
        </p:spPr>
        <p:txBody>
          <a:bodyPr wrap="square">
            <a:spAutoFit/>
          </a:bodyPr>
          <a:lstStyle/>
          <a:p>
            <a:r>
              <a:rPr lang="fr-FR" sz="2600" b="1" dirty="0">
                <a:cs typeface="Calibri"/>
              </a:rPr>
              <a:t>❷</a:t>
            </a:r>
            <a:r>
              <a:rPr lang="fr-FR" sz="2600" b="1" dirty="0">
                <a:solidFill>
                  <a:schemeClr val="accent1"/>
                </a:solidFill>
                <a:cs typeface="Calibri"/>
              </a:rPr>
              <a:t> </a:t>
            </a:r>
            <a:r>
              <a:rPr lang="fr-FR" sz="2600" b="1" dirty="0" smtClean="0">
                <a:cs typeface="Calibri"/>
              </a:rPr>
              <a:t>Entre collectivités (REGIO) </a:t>
            </a:r>
            <a:endParaRPr lang="fr-FR" sz="2600" b="1" dirty="0"/>
          </a:p>
        </p:txBody>
      </p:sp>
      <p:sp>
        <p:nvSpPr>
          <p:cNvPr id="20" name="ZoneTexte 19"/>
          <p:cNvSpPr txBox="1"/>
          <p:nvPr/>
        </p:nvSpPr>
        <p:spPr>
          <a:xfrm>
            <a:off x="5631543" y="1625018"/>
            <a:ext cx="3135084" cy="4708981"/>
          </a:xfrm>
          <a:prstGeom prst="rect">
            <a:avLst/>
          </a:prstGeom>
          <a:noFill/>
        </p:spPr>
        <p:txBody>
          <a:bodyPr wrap="square" rtlCol="0">
            <a:spAutoFit/>
          </a:bodyPr>
          <a:lstStyle/>
          <a:p>
            <a:r>
              <a:rPr lang="fr-FR" sz="2000" dirty="0" smtClean="0">
                <a:solidFill>
                  <a:prstClr val="black"/>
                </a:solidFill>
                <a:cs typeface="Calibri"/>
              </a:rPr>
              <a:t>→ P</a:t>
            </a:r>
            <a:r>
              <a:rPr lang="fr-FR" sz="2000" dirty="0" smtClean="0">
                <a:solidFill>
                  <a:prstClr val="black"/>
                </a:solidFill>
              </a:rPr>
              <a:t>rojet bilatéral possible</a:t>
            </a:r>
            <a:endParaRPr lang="fr-FR" sz="2000" dirty="0">
              <a:solidFill>
                <a:prstClr val="black"/>
              </a:solidFill>
            </a:endParaRPr>
          </a:p>
          <a:p>
            <a:r>
              <a:rPr lang="fr-FR" sz="2000" dirty="0">
                <a:solidFill>
                  <a:prstClr val="black"/>
                </a:solidFill>
              </a:rPr>
              <a:t>→ C</a:t>
            </a:r>
            <a:r>
              <a:rPr lang="fr-FR" sz="2000" dirty="0" smtClean="0">
                <a:solidFill>
                  <a:prstClr val="black"/>
                </a:solidFill>
              </a:rPr>
              <a:t>oordinateur européen responsable de la rédaction de la candidature </a:t>
            </a:r>
            <a:r>
              <a:rPr lang="fr-FR" sz="2000" dirty="0" err="1" smtClean="0">
                <a:solidFill>
                  <a:prstClr val="black"/>
                </a:solidFill>
              </a:rPr>
              <a:t>eForm</a:t>
            </a:r>
            <a:r>
              <a:rPr lang="fr-FR" sz="2000" dirty="0" smtClean="0">
                <a:solidFill>
                  <a:prstClr val="black"/>
                </a:solidFill>
              </a:rPr>
              <a:t> + coordination et suivi du projet</a:t>
            </a:r>
            <a:endParaRPr lang="fr-FR" sz="2000" dirty="0">
              <a:solidFill>
                <a:prstClr val="black"/>
              </a:solidFill>
            </a:endParaRPr>
          </a:p>
          <a:p>
            <a:r>
              <a:rPr lang="fr-FR" sz="2000" b="1" dirty="0" smtClean="0">
                <a:solidFill>
                  <a:prstClr val="black"/>
                </a:solidFill>
              </a:rPr>
              <a:t>→ </a:t>
            </a:r>
            <a:r>
              <a:rPr lang="fr-FR" sz="2000" b="1" dirty="0">
                <a:solidFill>
                  <a:srgbClr val="FF0000"/>
                </a:solidFill>
              </a:rPr>
              <a:t>G</a:t>
            </a:r>
            <a:r>
              <a:rPr lang="fr-FR" sz="2000" b="1" dirty="0" smtClean="0">
                <a:solidFill>
                  <a:srgbClr val="FF0000"/>
                </a:solidFill>
              </a:rPr>
              <a:t>estion financière de la totalité du budget par le coordinateur européen </a:t>
            </a:r>
            <a:r>
              <a:rPr lang="fr-FR" sz="2000" dirty="0" smtClean="0">
                <a:solidFill>
                  <a:prstClr val="black"/>
                </a:solidFill>
              </a:rPr>
              <a:t>: signature d’un contrat avec l’agence nationale de son pays et mandats entre coordinateur et partenaires</a:t>
            </a:r>
            <a:endParaRPr lang="fr-FR" sz="2000" dirty="0">
              <a:solidFill>
                <a:prstClr val="black"/>
              </a:solidFill>
            </a:endParaRPr>
          </a:p>
          <a:p>
            <a:r>
              <a:rPr lang="fr-FR" sz="2000" dirty="0" smtClean="0">
                <a:solidFill>
                  <a:prstClr val="black"/>
                </a:solidFill>
              </a:rPr>
              <a:t>→ Possibilité d’intégrer des pays partenaires d’Erasmus+</a:t>
            </a:r>
          </a:p>
        </p:txBody>
      </p:sp>
      <p:pic>
        <p:nvPicPr>
          <p:cNvPr id="22" name="Image 2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31817" y="2499265"/>
            <a:ext cx="1271136" cy="1271136"/>
          </a:xfrm>
          <a:prstGeom prst="rect">
            <a:avLst/>
          </a:prstGeom>
        </p:spPr>
      </p:pic>
      <p:pic>
        <p:nvPicPr>
          <p:cNvPr id="23" name="Image 2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52520" y="2862122"/>
            <a:ext cx="1346194" cy="1346194"/>
          </a:xfrm>
          <a:prstGeom prst="rect">
            <a:avLst/>
          </a:prstGeom>
        </p:spPr>
      </p:pic>
      <p:pic>
        <p:nvPicPr>
          <p:cNvPr id="24" name="Image 2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133983" y="4965893"/>
            <a:ext cx="2178050" cy="622300"/>
          </a:xfrm>
          <a:prstGeom prst="rect">
            <a:avLst/>
          </a:prstGeom>
        </p:spPr>
      </p:pic>
      <p:sp>
        <p:nvSpPr>
          <p:cNvPr id="26" name="ZoneTexte 25"/>
          <p:cNvSpPr txBox="1"/>
          <p:nvPr/>
        </p:nvSpPr>
        <p:spPr>
          <a:xfrm>
            <a:off x="185595" y="3656342"/>
            <a:ext cx="2416313" cy="830997"/>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fr-FR" sz="1200" b="1" dirty="0" smtClean="0">
                <a:solidFill>
                  <a:prstClr val="black"/>
                </a:solidFill>
              </a:rPr>
              <a:t>COORDONNATEUR ET</a:t>
            </a:r>
          </a:p>
          <a:p>
            <a:pPr algn="ctr"/>
            <a:r>
              <a:rPr lang="fr-FR" sz="1200" b="1" dirty="0" smtClean="0">
                <a:solidFill>
                  <a:prstClr val="black"/>
                </a:solidFill>
              </a:rPr>
              <a:t>PARTENAIRES ASSOCIES</a:t>
            </a:r>
          </a:p>
          <a:p>
            <a:pPr algn="ctr"/>
            <a:r>
              <a:rPr lang="fr-FR" sz="1200" dirty="0" smtClean="0">
                <a:solidFill>
                  <a:prstClr val="black"/>
                </a:solidFill>
              </a:rPr>
              <a:t>Etablissement scolaire + organisme d’éducation non-formelle</a:t>
            </a:r>
            <a:endParaRPr lang="fr-FR" sz="1200" dirty="0">
              <a:solidFill>
                <a:prstClr val="black"/>
              </a:solidFill>
            </a:endParaRPr>
          </a:p>
        </p:txBody>
      </p:sp>
      <p:sp>
        <p:nvSpPr>
          <p:cNvPr id="28" name="ZoneTexte 27"/>
          <p:cNvSpPr txBox="1"/>
          <p:nvPr/>
        </p:nvSpPr>
        <p:spPr>
          <a:xfrm>
            <a:off x="2955685" y="4220163"/>
            <a:ext cx="2387210" cy="646331"/>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sz="1200" b="1" dirty="0" smtClean="0">
                <a:solidFill>
                  <a:prstClr val="black"/>
                </a:solidFill>
              </a:rPr>
              <a:t>PARTENAIRES ASSOCIES</a:t>
            </a:r>
          </a:p>
          <a:p>
            <a:pPr algn="ctr"/>
            <a:r>
              <a:rPr lang="fr-FR" sz="1200" dirty="0" smtClean="0">
                <a:solidFill>
                  <a:prstClr val="black"/>
                </a:solidFill>
              </a:rPr>
              <a:t>Etablissement scolaire + organisme d’éducation non-formelle</a:t>
            </a:r>
            <a:endParaRPr lang="fr-FR" sz="1200" dirty="0">
              <a:solidFill>
                <a:prstClr val="black"/>
              </a:solidFill>
            </a:endParaRPr>
          </a:p>
        </p:txBody>
      </p:sp>
      <p:sp>
        <p:nvSpPr>
          <p:cNvPr id="29" name="ZoneTexte 28"/>
          <p:cNvSpPr txBox="1"/>
          <p:nvPr/>
        </p:nvSpPr>
        <p:spPr>
          <a:xfrm>
            <a:off x="902208" y="5657018"/>
            <a:ext cx="2641599" cy="64633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r-FR" sz="1200" b="1" dirty="0" smtClean="0">
                <a:solidFill>
                  <a:prstClr val="black"/>
                </a:solidFill>
              </a:rPr>
              <a:t>PARTENAIRES ASSOCIES</a:t>
            </a:r>
          </a:p>
          <a:p>
            <a:pPr algn="ctr"/>
            <a:r>
              <a:rPr lang="fr-FR" sz="1200" dirty="0" smtClean="0">
                <a:solidFill>
                  <a:prstClr val="black"/>
                </a:solidFill>
              </a:rPr>
              <a:t>Etablissement scolaire + organisme d’éducation non-formelle</a:t>
            </a:r>
            <a:endParaRPr lang="fr-FR" sz="1200" dirty="0">
              <a:solidFill>
                <a:prstClr val="black"/>
              </a:solidFill>
            </a:endParaRPr>
          </a:p>
        </p:txBody>
      </p:sp>
    </p:spTree>
    <p:extLst>
      <p:ext uri="{BB962C8B-B14F-4D97-AF65-F5344CB8AC3E}">
        <p14:creationId xmlns:p14="http://schemas.microsoft.com/office/powerpoint/2010/main" xmlns="" val="36188264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533400" y="174625"/>
            <a:ext cx="8287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sz="2400" b="1" dirty="0" smtClean="0">
                <a:solidFill>
                  <a:srgbClr val="0070C0"/>
                </a:solidFill>
                <a:latin typeface="Calibri"/>
              </a:rPr>
              <a:t>Exemple de projet « SCHOOL ONLY »</a:t>
            </a:r>
            <a:endParaRPr lang="fr-FR" altLang="fr-FR" sz="2400" b="1" dirty="0">
              <a:solidFill>
                <a:srgbClr val="0070C0"/>
              </a:solidFill>
              <a:latin typeface="Calibri"/>
            </a:endParaRPr>
          </a:p>
        </p:txBody>
      </p:sp>
      <p:grpSp>
        <p:nvGrpSpPr>
          <p:cNvPr id="4" name="Groupe 3"/>
          <p:cNvGrpSpPr/>
          <p:nvPr/>
        </p:nvGrpSpPr>
        <p:grpSpPr>
          <a:xfrm>
            <a:off x="193733" y="3789137"/>
            <a:ext cx="8541465" cy="1554272"/>
            <a:chOff x="275937" y="2595386"/>
            <a:chExt cx="8541465" cy="1554272"/>
          </a:xfrm>
        </p:grpSpPr>
        <p:sp>
          <p:nvSpPr>
            <p:cNvPr id="6" name="ZoneTexte 5"/>
            <p:cNvSpPr txBox="1"/>
            <p:nvPr/>
          </p:nvSpPr>
          <p:spPr>
            <a:xfrm>
              <a:off x="530330" y="2595386"/>
              <a:ext cx="8287072" cy="1554272"/>
            </a:xfrm>
            <a:prstGeom prst="rect">
              <a:avLst/>
            </a:prstGeom>
            <a:noFill/>
          </p:spPr>
          <p:txBody>
            <a:bodyPr wrap="square">
              <a:spAutoFit/>
            </a:bodyPr>
            <a:lstStyle/>
            <a:p>
              <a:pPr>
                <a:spcAft>
                  <a:spcPts val="600"/>
                </a:spcAft>
              </a:pPr>
              <a:r>
                <a:rPr lang="fr-FR" b="1" dirty="0" smtClean="0">
                  <a:solidFill>
                    <a:prstClr val="black"/>
                  </a:solidFill>
                </a:rPr>
                <a:t>Activités transnationales d’apprentissage pour les élèves</a:t>
              </a:r>
            </a:p>
            <a:p>
              <a:pPr marL="355600" indent="-82550">
                <a:buFontTx/>
                <a:buChar char="-"/>
              </a:pPr>
              <a:r>
                <a:rPr lang="fr-FR" dirty="0" smtClean="0">
                  <a:solidFill>
                    <a:prstClr val="black"/>
                  </a:solidFill>
                </a:rPr>
                <a:t>Mobilité </a:t>
              </a:r>
              <a:r>
                <a:rPr lang="fr-FR" dirty="0">
                  <a:solidFill>
                    <a:prstClr val="black"/>
                  </a:solidFill>
                </a:rPr>
                <a:t>de 20 élèves </a:t>
              </a:r>
              <a:r>
                <a:rPr lang="fr-FR" dirty="0" smtClean="0">
                  <a:solidFill>
                    <a:prstClr val="black"/>
                  </a:solidFill>
                </a:rPr>
                <a:t>français </a:t>
              </a:r>
              <a:r>
                <a:rPr lang="fr-FR" dirty="0">
                  <a:solidFill>
                    <a:prstClr val="black"/>
                  </a:solidFill>
                </a:rPr>
                <a:t>en </a:t>
              </a:r>
              <a:r>
                <a:rPr lang="fr-FR" dirty="0" smtClean="0">
                  <a:solidFill>
                    <a:prstClr val="black"/>
                  </a:solidFill>
                </a:rPr>
                <a:t>Pologne </a:t>
              </a:r>
              <a:r>
                <a:rPr lang="fr-FR" dirty="0">
                  <a:solidFill>
                    <a:prstClr val="black"/>
                  </a:solidFill>
                </a:rPr>
                <a:t>pendant </a:t>
              </a:r>
              <a:r>
                <a:rPr lang="fr-FR" dirty="0" smtClean="0">
                  <a:solidFill>
                    <a:prstClr val="black"/>
                  </a:solidFill>
                </a:rPr>
                <a:t>7j (X2)</a:t>
              </a:r>
            </a:p>
            <a:p>
              <a:pPr marL="355600" indent="-82550">
                <a:buFontTx/>
                <a:buChar char="-"/>
              </a:pPr>
              <a:r>
                <a:rPr lang="fr-FR" dirty="0" smtClean="0">
                  <a:solidFill>
                    <a:prstClr val="black"/>
                  </a:solidFill>
                </a:rPr>
                <a:t>Mobilité de 20 élèves polonais en France </a:t>
              </a:r>
              <a:r>
                <a:rPr lang="fr-FR" dirty="0">
                  <a:solidFill>
                    <a:prstClr val="black"/>
                  </a:solidFill>
                </a:rPr>
                <a:t> </a:t>
              </a:r>
              <a:r>
                <a:rPr lang="fr-FR" dirty="0" smtClean="0">
                  <a:solidFill>
                    <a:prstClr val="black"/>
                  </a:solidFill>
                </a:rPr>
                <a:t>pendant 7 j (X2)</a:t>
              </a:r>
            </a:p>
            <a:p>
              <a:r>
                <a:rPr lang="fr-FR" dirty="0" smtClean="0">
                  <a:solidFill>
                    <a:prstClr val="black"/>
                  </a:solidFill>
                </a:rPr>
                <a:t>Programme d’activités prévues (débats, participation cours, réalisation commune d’expériences, utilisation de matériels, production d’un guide élève, …)</a:t>
              </a:r>
            </a:p>
          </p:txBody>
        </p:sp>
        <p:sp>
          <p:nvSpPr>
            <p:cNvPr id="8" name="Flèche droite 7"/>
            <p:cNvSpPr/>
            <p:nvPr/>
          </p:nvSpPr>
          <p:spPr>
            <a:xfrm>
              <a:off x="275937" y="2595386"/>
              <a:ext cx="223099" cy="262647"/>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grpSp>
      <p:sp>
        <p:nvSpPr>
          <p:cNvPr id="10" name="ZoneTexte 9"/>
          <p:cNvSpPr txBox="1"/>
          <p:nvPr/>
        </p:nvSpPr>
        <p:spPr>
          <a:xfrm>
            <a:off x="383982" y="960263"/>
            <a:ext cx="8568387" cy="1708160"/>
          </a:xfrm>
          <a:prstGeom prst="rect">
            <a:avLst/>
          </a:prstGeom>
          <a:solidFill>
            <a:schemeClr val="accent4">
              <a:lumMod val="40000"/>
              <a:lumOff val="60000"/>
            </a:schemeClr>
          </a:solidFill>
        </p:spPr>
        <p:txBody>
          <a:bodyPr wrap="square">
            <a:spAutoFit/>
          </a:bodyPr>
          <a:lstStyle/>
          <a:p>
            <a:pPr>
              <a:spcAft>
                <a:spcPts val="600"/>
              </a:spcAft>
              <a:buClr>
                <a:srgbClr val="FF0000"/>
              </a:buClr>
              <a:buSzPct val="150000"/>
              <a:defRPr/>
            </a:pPr>
            <a:r>
              <a:rPr lang="fr-FR" b="1" dirty="0" smtClean="0">
                <a:solidFill>
                  <a:prstClr val="black"/>
                </a:solidFill>
                <a:cs typeface="Arial" charset="0"/>
              </a:rPr>
              <a:t>Partenaires du projet:  </a:t>
            </a:r>
            <a:r>
              <a:rPr lang="fr-FR" dirty="0" smtClean="0">
                <a:solidFill>
                  <a:prstClr val="black"/>
                </a:solidFill>
                <a:cs typeface="Arial" charset="0"/>
              </a:rPr>
              <a:t>Lycée français coordinateur et lycée polonais  </a:t>
            </a:r>
          </a:p>
          <a:p>
            <a:pPr>
              <a:spcAft>
                <a:spcPts val="600"/>
              </a:spcAft>
              <a:buClr>
                <a:srgbClr val="FF0000"/>
              </a:buClr>
              <a:buSzPct val="150000"/>
              <a:defRPr/>
            </a:pPr>
            <a:r>
              <a:rPr lang="fr-FR" b="1" dirty="0" smtClean="0">
                <a:solidFill>
                  <a:prstClr val="black"/>
                </a:solidFill>
                <a:cs typeface="Arial" charset="0"/>
              </a:rPr>
              <a:t>Type du partenariat : </a:t>
            </a:r>
            <a:r>
              <a:rPr lang="fr-FR" dirty="0" smtClean="0">
                <a:solidFill>
                  <a:prstClr val="black"/>
                </a:solidFill>
                <a:cs typeface="Arial" charset="0"/>
              </a:rPr>
              <a:t>Echanges de pratiques sur le thème de l’expérimentation en cours de SVT – </a:t>
            </a:r>
            <a:r>
              <a:rPr lang="fr-FR" b="1" dirty="0" smtClean="0">
                <a:solidFill>
                  <a:prstClr val="black"/>
                </a:solidFill>
                <a:cs typeface="Arial" charset="0"/>
              </a:rPr>
              <a:t>SCHOOL ONLY</a:t>
            </a:r>
            <a:endParaRPr lang="fr-FR" b="1" dirty="0">
              <a:solidFill>
                <a:prstClr val="black"/>
              </a:solidFill>
              <a:cs typeface="Arial" charset="0"/>
            </a:endParaRPr>
          </a:p>
          <a:p>
            <a:pPr>
              <a:spcAft>
                <a:spcPts val="600"/>
              </a:spcAft>
              <a:buClr>
                <a:srgbClr val="FF0000"/>
              </a:buClr>
              <a:buSzPct val="150000"/>
              <a:defRPr/>
            </a:pPr>
            <a:r>
              <a:rPr lang="fr-FR" b="1" dirty="0" smtClean="0">
                <a:solidFill>
                  <a:prstClr val="black"/>
                </a:solidFill>
              </a:rPr>
              <a:t>Publics cibles </a:t>
            </a:r>
            <a:r>
              <a:rPr lang="fr-FR" dirty="0" smtClean="0">
                <a:solidFill>
                  <a:prstClr val="black"/>
                </a:solidFill>
              </a:rPr>
              <a:t>: Lycéens niveau Première et Terminale S</a:t>
            </a:r>
          </a:p>
          <a:p>
            <a:pPr>
              <a:spcAft>
                <a:spcPts val="600"/>
              </a:spcAft>
              <a:buClr>
                <a:srgbClr val="FF0000"/>
              </a:buClr>
              <a:buSzPct val="150000"/>
              <a:defRPr/>
            </a:pPr>
            <a:r>
              <a:rPr lang="fr-FR" b="1" dirty="0" smtClean="0">
                <a:solidFill>
                  <a:prstClr val="black"/>
                </a:solidFill>
              </a:rPr>
              <a:t>Durée </a:t>
            </a:r>
            <a:r>
              <a:rPr lang="fr-FR" dirty="0" smtClean="0">
                <a:solidFill>
                  <a:prstClr val="black"/>
                </a:solidFill>
              </a:rPr>
              <a:t>: 24 mois</a:t>
            </a:r>
            <a:r>
              <a:rPr lang="fr-FR" dirty="0">
                <a:solidFill>
                  <a:prstClr val="black"/>
                </a:solidFill>
              </a:rPr>
              <a:t> </a:t>
            </a:r>
            <a:endParaRPr lang="fr-FR" dirty="0" smtClean="0">
              <a:solidFill>
                <a:prstClr val="black"/>
              </a:solidFill>
            </a:endParaRPr>
          </a:p>
        </p:txBody>
      </p:sp>
      <p:sp>
        <p:nvSpPr>
          <p:cNvPr id="9" name="ZoneTexte 8"/>
          <p:cNvSpPr txBox="1"/>
          <p:nvPr/>
        </p:nvSpPr>
        <p:spPr>
          <a:xfrm>
            <a:off x="533400" y="2957660"/>
            <a:ext cx="8610125" cy="723275"/>
          </a:xfrm>
          <a:prstGeom prst="rect">
            <a:avLst/>
          </a:prstGeom>
          <a:noFill/>
        </p:spPr>
        <p:txBody>
          <a:bodyPr wrap="square">
            <a:spAutoFit/>
          </a:bodyPr>
          <a:lstStyle/>
          <a:p>
            <a:pPr>
              <a:spcAft>
                <a:spcPts val="600"/>
              </a:spcAft>
            </a:pPr>
            <a:r>
              <a:rPr lang="fr-FR" b="1" dirty="0" smtClean="0">
                <a:solidFill>
                  <a:prstClr val="black"/>
                </a:solidFill>
              </a:rPr>
              <a:t>Réunions transnationales</a:t>
            </a:r>
          </a:p>
          <a:p>
            <a:pPr marL="285750">
              <a:buFontTx/>
              <a:buChar char="-"/>
            </a:pPr>
            <a:r>
              <a:rPr lang="fr-FR" dirty="0" smtClean="0">
                <a:solidFill>
                  <a:prstClr val="black"/>
                </a:solidFill>
              </a:rPr>
              <a:t> 4 réunions pour la mise en œuvre et suivi du projet</a:t>
            </a:r>
          </a:p>
        </p:txBody>
      </p:sp>
      <p:sp>
        <p:nvSpPr>
          <p:cNvPr id="11" name="Flèche droite 10"/>
          <p:cNvSpPr/>
          <p:nvPr/>
        </p:nvSpPr>
        <p:spPr>
          <a:xfrm>
            <a:off x="225551" y="5358337"/>
            <a:ext cx="223099" cy="262647"/>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12" name="ZoneTexte 11"/>
          <p:cNvSpPr txBox="1"/>
          <p:nvPr/>
        </p:nvSpPr>
        <p:spPr>
          <a:xfrm>
            <a:off x="609651" y="5358337"/>
            <a:ext cx="8533873" cy="1000274"/>
          </a:xfrm>
          <a:prstGeom prst="rect">
            <a:avLst/>
          </a:prstGeom>
          <a:noFill/>
        </p:spPr>
        <p:txBody>
          <a:bodyPr wrap="square">
            <a:spAutoFit/>
          </a:bodyPr>
          <a:lstStyle/>
          <a:p>
            <a:pPr>
              <a:spcAft>
                <a:spcPts val="600"/>
              </a:spcAft>
            </a:pPr>
            <a:r>
              <a:rPr lang="fr-FR" b="1" dirty="0" smtClean="0">
                <a:solidFill>
                  <a:prstClr val="black"/>
                </a:solidFill>
              </a:rPr>
              <a:t>Coûts exceptionnels</a:t>
            </a:r>
          </a:p>
          <a:p>
            <a:pPr marL="177800">
              <a:spcAft>
                <a:spcPts val="600"/>
              </a:spcAft>
            </a:pPr>
            <a:r>
              <a:rPr lang="fr-FR" dirty="0" smtClean="0">
                <a:solidFill>
                  <a:prstClr val="black"/>
                </a:solidFill>
              </a:rPr>
              <a:t>- Prestataire de formation externe à la réalisation et au montage vidéo ( 8h de formation)</a:t>
            </a:r>
          </a:p>
        </p:txBody>
      </p:sp>
      <p:sp>
        <p:nvSpPr>
          <p:cNvPr id="13" name="Flèche droite 12"/>
          <p:cNvSpPr/>
          <p:nvPr/>
        </p:nvSpPr>
        <p:spPr>
          <a:xfrm>
            <a:off x="201570" y="2957660"/>
            <a:ext cx="223099" cy="262647"/>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xmlns="" val="2932369375"/>
      </p:ext>
    </p:extLst>
  </p:cSld>
  <p:clrMapOvr>
    <a:masterClrMapping/>
  </p:clrMapOvr>
  <p:transition spd="med">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533400" y="174625"/>
            <a:ext cx="8287072"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fontAlgn="base" hangingPunct="1">
              <a:spcBef>
                <a:spcPct val="0"/>
              </a:spcBef>
              <a:spcAft>
                <a:spcPct val="0"/>
              </a:spcAft>
              <a:buFont typeface="Arial" pitchFamily="34" charset="0"/>
              <a:buNone/>
            </a:pPr>
            <a:r>
              <a:rPr lang="fr-FR" altLang="fr-FR" sz="2400" b="1" dirty="0" smtClean="0">
                <a:solidFill>
                  <a:srgbClr val="0070C0"/>
                </a:solidFill>
                <a:latin typeface="Calibri"/>
              </a:rPr>
              <a:t>Exemple de projet « REGIO»</a:t>
            </a:r>
            <a:endParaRPr lang="fr-FR" altLang="fr-FR" sz="2400" b="1" dirty="0">
              <a:solidFill>
                <a:srgbClr val="0070C0"/>
              </a:solidFill>
              <a:latin typeface="Calibri"/>
            </a:endParaRPr>
          </a:p>
        </p:txBody>
      </p:sp>
      <p:sp>
        <p:nvSpPr>
          <p:cNvPr id="10" name="ZoneTexte 9"/>
          <p:cNvSpPr txBox="1"/>
          <p:nvPr/>
        </p:nvSpPr>
        <p:spPr>
          <a:xfrm>
            <a:off x="252083" y="915741"/>
            <a:ext cx="8568387" cy="1985159"/>
          </a:xfrm>
          <a:prstGeom prst="rect">
            <a:avLst/>
          </a:prstGeom>
          <a:solidFill>
            <a:schemeClr val="accent4">
              <a:lumMod val="40000"/>
              <a:lumOff val="60000"/>
            </a:schemeClr>
          </a:solidFill>
        </p:spPr>
        <p:txBody>
          <a:bodyPr wrap="square">
            <a:spAutoFit/>
          </a:bodyPr>
          <a:lstStyle/>
          <a:p>
            <a:pPr>
              <a:spcAft>
                <a:spcPts val="600"/>
              </a:spcAft>
              <a:buClr>
                <a:srgbClr val="FF0000"/>
              </a:buClr>
              <a:buSzPct val="150000"/>
              <a:defRPr/>
            </a:pPr>
            <a:r>
              <a:rPr lang="fr-FR" b="1" dirty="0" smtClean="0">
                <a:solidFill>
                  <a:prstClr val="black"/>
                </a:solidFill>
                <a:cs typeface="Arial" charset="0"/>
              </a:rPr>
              <a:t>Partenaires du projet:  </a:t>
            </a:r>
            <a:r>
              <a:rPr lang="fr-FR" dirty="0" smtClean="0">
                <a:solidFill>
                  <a:prstClr val="black"/>
                </a:solidFill>
                <a:cs typeface="Arial" charset="0"/>
              </a:rPr>
              <a:t>Mairie d’une commune française (coordinatrice) et deux écoles élémentaires et deux collèges français + Mairie d’une commune italienne et deux écoles élémentaires + deux collèges italiens + comité de jumelage + école de rugby</a:t>
            </a:r>
          </a:p>
          <a:p>
            <a:pPr>
              <a:spcAft>
                <a:spcPts val="600"/>
              </a:spcAft>
              <a:buClr>
                <a:srgbClr val="FF0000"/>
              </a:buClr>
              <a:buSzPct val="150000"/>
              <a:defRPr/>
            </a:pPr>
            <a:r>
              <a:rPr lang="fr-FR" b="1" dirty="0" smtClean="0">
                <a:solidFill>
                  <a:prstClr val="black"/>
                </a:solidFill>
                <a:cs typeface="Arial" charset="0"/>
              </a:rPr>
              <a:t>Type du partenariat : </a:t>
            </a:r>
            <a:r>
              <a:rPr lang="fr-FR" dirty="0" smtClean="0">
                <a:solidFill>
                  <a:prstClr val="black"/>
                </a:solidFill>
                <a:cs typeface="Arial" charset="0"/>
              </a:rPr>
              <a:t>Echanges de bonnes pratiques : la citoyenneté via le sport– </a:t>
            </a:r>
            <a:r>
              <a:rPr lang="fr-FR" b="1" dirty="0" smtClean="0">
                <a:solidFill>
                  <a:prstClr val="black"/>
                </a:solidFill>
                <a:cs typeface="Arial" charset="0"/>
              </a:rPr>
              <a:t>REGIO</a:t>
            </a:r>
          </a:p>
          <a:p>
            <a:pPr>
              <a:spcAft>
                <a:spcPts val="600"/>
              </a:spcAft>
              <a:buClr>
                <a:srgbClr val="FF0000"/>
              </a:buClr>
              <a:buSzPct val="150000"/>
              <a:defRPr/>
            </a:pPr>
            <a:r>
              <a:rPr lang="fr-FR" b="1" dirty="0" smtClean="0">
                <a:solidFill>
                  <a:prstClr val="black"/>
                </a:solidFill>
              </a:rPr>
              <a:t>Publics cibles </a:t>
            </a:r>
            <a:r>
              <a:rPr lang="fr-FR" dirty="0" smtClean="0">
                <a:solidFill>
                  <a:prstClr val="black"/>
                </a:solidFill>
              </a:rPr>
              <a:t>: élèves du secondaire des deux communes françaises et italiennes jumelées</a:t>
            </a:r>
          </a:p>
          <a:p>
            <a:pPr>
              <a:spcAft>
                <a:spcPts val="600"/>
              </a:spcAft>
              <a:buClr>
                <a:srgbClr val="FF0000"/>
              </a:buClr>
              <a:buSzPct val="150000"/>
              <a:defRPr/>
            </a:pPr>
            <a:r>
              <a:rPr lang="fr-FR" b="1" dirty="0" smtClean="0">
                <a:solidFill>
                  <a:prstClr val="black"/>
                </a:solidFill>
              </a:rPr>
              <a:t>Durée </a:t>
            </a:r>
            <a:r>
              <a:rPr lang="fr-FR" dirty="0" smtClean="0">
                <a:solidFill>
                  <a:prstClr val="black"/>
                </a:solidFill>
              </a:rPr>
              <a:t>: 24 mois</a:t>
            </a:r>
          </a:p>
        </p:txBody>
      </p:sp>
      <p:sp>
        <p:nvSpPr>
          <p:cNvPr id="4" name="ZoneTexte 3"/>
          <p:cNvSpPr txBox="1"/>
          <p:nvPr/>
        </p:nvSpPr>
        <p:spPr>
          <a:xfrm>
            <a:off x="893135" y="3017159"/>
            <a:ext cx="8250865" cy="723275"/>
          </a:xfrm>
          <a:prstGeom prst="rect">
            <a:avLst/>
          </a:prstGeom>
          <a:noFill/>
        </p:spPr>
        <p:txBody>
          <a:bodyPr wrap="square">
            <a:spAutoFit/>
          </a:bodyPr>
          <a:lstStyle/>
          <a:p>
            <a:pPr>
              <a:spcAft>
                <a:spcPts val="600"/>
              </a:spcAft>
            </a:pPr>
            <a:r>
              <a:rPr lang="fr-FR" b="1" dirty="0" smtClean="0">
                <a:solidFill>
                  <a:prstClr val="black"/>
                </a:solidFill>
              </a:rPr>
              <a:t>Réunions transnationales</a:t>
            </a:r>
          </a:p>
          <a:p>
            <a:pPr>
              <a:spcAft>
                <a:spcPts val="600"/>
              </a:spcAft>
            </a:pPr>
            <a:r>
              <a:rPr lang="fr-FR" b="1" dirty="0">
                <a:solidFill>
                  <a:prstClr val="black"/>
                </a:solidFill>
              </a:rPr>
              <a:t>-</a:t>
            </a:r>
            <a:r>
              <a:rPr lang="fr-FR" dirty="0" smtClean="0">
                <a:solidFill>
                  <a:prstClr val="black"/>
                </a:solidFill>
              </a:rPr>
              <a:t> 4 réunions pour la mise en œuvre et suivi du projet</a:t>
            </a:r>
          </a:p>
        </p:txBody>
      </p:sp>
      <p:sp>
        <p:nvSpPr>
          <p:cNvPr id="5" name="Flèche droite 4"/>
          <p:cNvSpPr/>
          <p:nvPr/>
        </p:nvSpPr>
        <p:spPr>
          <a:xfrm>
            <a:off x="304246" y="3116151"/>
            <a:ext cx="223099" cy="262647"/>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
        <p:nvSpPr>
          <p:cNvPr id="6" name="ZoneTexte 5"/>
          <p:cNvSpPr txBox="1"/>
          <p:nvPr/>
        </p:nvSpPr>
        <p:spPr>
          <a:xfrm>
            <a:off x="533875" y="3761807"/>
            <a:ext cx="8479496" cy="2662267"/>
          </a:xfrm>
          <a:prstGeom prst="rect">
            <a:avLst/>
          </a:prstGeom>
          <a:noFill/>
        </p:spPr>
        <p:txBody>
          <a:bodyPr wrap="square">
            <a:spAutoFit/>
          </a:bodyPr>
          <a:lstStyle/>
          <a:p>
            <a:pPr>
              <a:spcAft>
                <a:spcPts val="600"/>
              </a:spcAft>
            </a:pPr>
            <a:r>
              <a:rPr lang="fr-FR" b="1" dirty="0">
                <a:solidFill>
                  <a:prstClr val="black"/>
                </a:solidFill>
              </a:rPr>
              <a:t> </a:t>
            </a:r>
            <a:r>
              <a:rPr lang="fr-FR" b="1" dirty="0" smtClean="0">
                <a:solidFill>
                  <a:prstClr val="black"/>
                </a:solidFill>
              </a:rPr>
              <a:t>    Activités transnationales d’apprentissage pour les élèves</a:t>
            </a:r>
          </a:p>
          <a:p>
            <a:pPr marL="355600" indent="-82550">
              <a:buFontTx/>
              <a:buChar char="-"/>
            </a:pPr>
            <a:r>
              <a:rPr lang="fr-FR" dirty="0" smtClean="0">
                <a:solidFill>
                  <a:prstClr val="black"/>
                </a:solidFill>
              </a:rPr>
              <a:t>Mobilité </a:t>
            </a:r>
            <a:r>
              <a:rPr lang="fr-FR" dirty="0">
                <a:solidFill>
                  <a:prstClr val="black"/>
                </a:solidFill>
              </a:rPr>
              <a:t>de </a:t>
            </a:r>
            <a:r>
              <a:rPr lang="fr-FR" dirty="0" smtClean="0">
                <a:solidFill>
                  <a:prstClr val="black"/>
                </a:solidFill>
              </a:rPr>
              <a:t>50 </a:t>
            </a:r>
            <a:r>
              <a:rPr lang="fr-FR" dirty="0">
                <a:solidFill>
                  <a:prstClr val="black"/>
                </a:solidFill>
              </a:rPr>
              <a:t>élèves </a:t>
            </a:r>
            <a:r>
              <a:rPr lang="fr-FR" dirty="0" smtClean="0">
                <a:solidFill>
                  <a:prstClr val="black"/>
                </a:solidFill>
              </a:rPr>
              <a:t>des collèges français </a:t>
            </a:r>
            <a:r>
              <a:rPr lang="fr-FR" dirty="0">
                <a:solidFill>
                  <a:prstClr val="black"/>
                </a:solidFill>
              </a:rPr>
              <a:t>en </a:t>
            </a:r>
            <a:r>
              <a:rPr lang="fr-FR" dirty="0" smtClean="0">
                <a:solidFill>
                  <a:prstClr val="black"/>
                </a:solidFill>
              </a:rPr>
              <a:t>Italie </a:t>
            </a:r>
          </a:p>
          <a:p>
            <a:pPr marL="355600" indent="-82550">
              <a:buFontTx/>
              <a:buChar char="-"/>
            </a:pPr>
            <a:r>
              <a:rPr lang="fr-FR" dirty="0" smtClean="0">
                <a:solidFill>
                  <a:prstClr val="black"/>
                </a:solidFill>
              </a:rPr>
              <a:t>Mobilité de 50 élèves des collèges  italiens en France </a:t>
            </a:r>
            <a:r>
              <a:rPr lang="fr-FR" dirty="0">
                <a:solidFill>
                  <a:prstClr val="black"/>
                </a:solidFill>
              </a:rPr>
              <a:t> </a:t>
            </a:r>
            <a:endParaRPr lang="fr-FR" dirty="0" smtClean="0">
              <a:solidFill>
                <a:prstClr val="black"/>
              </a:solidFill>
            </a:endParaRPr>
          </a:p>
          <a:p>
            <a:pPr marL="355600" indent="-82550">
              <a:buFontTx/>
              <a:buChar char="-"/>
            </a:pPr>
            <a:r>
              <a:rPr lang="fr-FR" dirty="0" smtClean="0">
                <a:solidFill>
                  <a:prstClr val="black"/>
                </a:solidFill>
              </a:rPr>
              <a:t>Programme d’activités prévues (tournoi de rugby, participation aux cours, réalisations communes autour des liens historiques entre les deux communes, etc.)</a:t>
            </a:r>
            <a:endParaRPr lang="fr-FR" dirty="0">
              <a:solidFill>
                <a:prstClr val="black"/>
              </a:solidFill>
            </a:endParaRPr>
          </a:p>
          <a:p>
            <a:pPr marL="273050"/>
            <a:r>
              <a:rPr lang="fr-FR" b="1" dirty="0" smtClean="0">
                <a:solidFill>
                  <a:prstClr val="black"/>
                </a:solidFill>
              </a:rPr>
              <a:t>Activités transnationales d’apprentissage pour les enseignants (évènements conjoints de formation) </a:t>
            </a:r>
          </a:p>
          <a:p>
            <a:pPr marL="558800" indent="-285750">
              <a:buFontTx/>
              <a:buChar char="-"/>
            </a:pPr>
            <a:r>
              <a:rPr lang="fr-FR" dirty="0" smtClean="0">
                <a:solidFill>
                  <a:prstClr val="black"/>
                </a:solidFill>
              </a:rPr>
              <a:t>Mobilité de 10 enseignants des écoles élémentaires françaises en Italie</a:t>
            </a:r>
          </a:p>
          <a:p>
            <a:pPr marL="558800" indent="-285750">
              <a:buFontTx/>
              <a:buChar char="-"/>
            </a:pPr>
            <a:r>
              <a:rPr lang="fr-FR" dirty="0" smtClean="0">
                <a:solidFill>
                  <a:prstClr val="black"/>
                </a:solidFill>
              </a:rPr>
              <a:t>Mobilité de 10 enseignants des écoles élémentaires italiennes en France </a:t>
            </a:r>
            <a:endParaRPr lang="fr-FR" dirty="0">
              <a:solidFill>
                <a:prstClr val="black"/>
              </a:solidFill>
            </a:endParaRPr>
          </a:p>
        </p:txBody>
      </p:sp>
      <p:sp>
        <p:nvSpPr>
          <p:cNvPr id="8" name="Flèche droite 7"/>
          <p:cNvSpPr/>
          <p:nvPr/>
        </p:nvSpPr>
        <p:spPr>
          <a:xfrm>
            <a:off x="324486" y="3807738"/>
            <a:ext cx="223099" cy="262647"/>
          </a:xfrm>
          <a:prstGeom prst="rightArrow">
            <a:avLst/>
          </a:prstGeom>
          <a:gradFill>
            <a:gsLst>
              <a:gs pos="0">
                <a:srgbClr val="FFF200"/>
              </a:gs>
              <a:gs pos="45000">
                <a:srgbClr val="FF7A00"/>
              </a:gs>
              <a:gs pos="70000">
                <a:srgbClr val="FF0300"/>
              </a:gs>
              <a:gs pos="100000">
                <a:srgbClr val="4D0808"/>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xmlns="" val="1540985087"/>
      </p:ext>
    </p:extLst>
  </p:cSld>
  <p:clrMapOvr>
    <a:masterClrMapping/>
  </p:clrMapOvr>
  <p:transition spd="med">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Espace réservé du contenu 4"/>
          <p:cNvSpPr>
            <a:spLocks noGrp="1"/>
          </p:cNvSpPr>
          <p:nvPr>
            <p:ph idx="4294967295"/>
          </p:nvPr>
        </p:nvSpPr>
        <p:spPr>
          <a:xfrm>
            <a:off x="127591" y="190501"/>
            <a:ext cx="8899451" cy="5859426"/>
          </a:xfrm>
          <a:prstGeom prst="rect">
            <a:avLst/>
          </a:prstGeom>
        </p:spPr>
        <p:txBody>
          <a:bodyPr>
            <a:noAutofit/>
          </a:bodyPr>
          <a:lstStyle/>
          <a:p>
            <a:pPr marL="0" indent="0" algn="ctr">
              <a:buNone/>
            </a:pPr>
            <a:r>
              <a:rPr lang="fr-FR" altLang="fr-FR" sz="2800" b="1" cap="small" dirty="0" smtClean="0">
                <a:solidFill>
                  <a:srgbClr val="0070C0"/>
                </a:solidFill>
              </a:rPr>
              <a:t>Les types de mobilité d’apprentissage et de formation </a:t>
            </a:r>
          </a:p>
          <a:p>
            <a:pPr marL="0" indent="0" algn="ctr">
              <a:buNone/>
            </a:pPr>
            <a:r>
              <a:rPr lang="fr-FR" altLang="fr-FR" sz="2800" b="1" cap="small" dirty="0" smtClean="0">
                <a:solidFill>
                  <a:srgbClr val="0070C0"/>
                </a:solidFill>
              </a:rPr>
              <a:t>dans les partenariats stratégiques du secteur scolaire</a:t>
            </a:r>
          </a:p>
          <a:p>
            <a:pPr marL="0" indent="0" algn="ctr">
              <a:buNone/>
            </a:pPr>
            <a:endParaRPr lang="fr-FR" altLang="fr-FR" sz="800" b="1" cap="small" dirty="0" smtClean="0">
              <a:solidFill>
                <a:srgbClr val="0070C0"/>
              </a:solidFill>
            </a:endParaRPr>
          </a:p>
          <a:p>
            <a:pPr marL="0" indent="0">
              <a:buNone/>
            </a:pPr>
            <a:r>
              <a:rPr lang="fr-FR" altLang="fr-FR" sz="1800" u="sng" dirty="0" smtClean="0"/>
              <a:t>Poste budgétaire </a:t>
            </a:r>
            <a:r>
              <a:rPr lang="fr-FR" altLang="fr-FR" sz="1800" dirty="0" smtClean="0"/>
              <a:t>: </a:t>
            </a:r>
            <a:r>
              <a:rPr lang="fr-FR" sz="1800" dirty="0"/>
              <a:t>Activités d’apprentissage et de </a:t>
            </a:r>
            <a:r>
              <a:rPr lang="fr-FR" sz="1800" dirty="0" smtClean="0"/>
              <a:t>formation</a:t>
            </a:r>
            <a:endParaRPr lang="fr-FR" altLang="fr-FR" sz="1800" dirty="0"/>
          </a:p>
          <a:p>
            <a:pPr marL="0" indent="0">
              <a:buNone/>
            </a:pPr>
            <a:endParaRPr lang="fr-FR" altLang="fr-FR" sz="1800" b="1" dirty="0" smtClean="0"/>
          </a:p>
          <a:p>
            <a:pPr marL="0" indent="0">
              <a:buNone/>
            </a:pPr>
            <a:r>
              <a:rPr lang="fr-FR" altLang="fr-FR" sz="1800" b="1" dirty="0" smtClean="0"/>
              <a:t>Différents types de mobilités d’apprentissage  sont possibles dans le cadre des partenariats, à condition d’être justifiées et liées aux objectifs.</a:t>
            </a:r>
            <a:endParaRPr lang="fr-FR" altLang="fr-FR" sz="1800" b="1" dirty="0"/>
          </a:p>
          <a:p>
            <a:pPr marL="0" indent="0">
              <a:buNone/>
            </a:pPr>
            <a:endParaRPr lang="fr-FR" altLang="fr-FR" sz="1800" b="1" dirty="0" smtClean="0">
              <a:solidFill>
                <a:srgbClr val="FF0000"/>
              </a:solidFill>
            </a:endParaRPr>
          </a:p>
          <a:p>
            <a:r>
              <a:rPr lang="fr-FR" sz="1800" dirty="0" smtClean="0"/>
              <a:t>Mobilité mixte d’élèves associant mobilité physique à court terme (5 jours à 2 mois, sans compter les jours de voyage) et mobilité virtuelle </a:t>
            </a:r>
          </a:p>
          <a:p>
            <a:r>
              <a:rPr lang="fr-FR" sz="1800" dirty="0" smtClean="0"/>
              <a:t>Echanges de groupes d’élèves de courte durée (5 jours à 2 mois, sans compter les jours de voyage)</a:t>
            </a:r>
          </a:p>
          <a:p>
            <a:r>
              <a:rPr lang="fr-FR" sz="1800" dirty="0" smtClean="0"/>
              <a:t>Mobilité d’étude d’élèves de longue durée (2 à 12 mois)</a:t>
            </a:r>
            <a:endParaRPr lang="fr-FR" sz="1800" dirty="0"/>
          </a:p>
          <a:p>
            <a:r>
              <a:rPr lang="fr-FR" sz="1800" dirty="0" smtClean="0"/>
              <a:t>Mobilité </a:t>
            </a:r>
            <a:r>
              <a:rPr lang="fr-FR" sz="1800" dirty="0"/>
              <a:t>de personnels pour participer à des événements </a:t>
            </a:r>
            <a:r>
              <a:rPr lang="fr-FR" sz="1800" dirty="0" smtClean="0"/>
              <a:t>conjoints de formation de courte durée (5 </a:t>
            </a:r>
            <a:r>
              <a:rPr lang="fr-FR" sz="1800" dirty="0"/>
              <a:t>jours à </a:t>
            </a:r>
            <a:r>
              <a:rPr lang="fr-FR" sz="1800" dirty="0" smtClean="0"/>
              <a:t>2 mois sans compter les jours de voyage) </a:t>
            </a:r>
            <a:r>
              <a:rPr lang="fr-FR" sz="1800" dirty="0"/>
              <a:t>dans les pays participants et </a:t>
            </a:r>
            <a:r>
              <a:rPr lang="fr-FR" sz="1800" dirty="0" smtClean="0"/>
              <a:t>partenaires</a:t>
            </a:r>
            <a:endParaRPr lang="fr-FR" sz="1800" dirty="0"/>
          </a:p>
          <a:p>
            <a:r>
              <a:rPr lang="fr-FR" sz="1800" dirty="0" smtClean="0"/>
              <a:t>Mobilité de personnels pour des missions </a:t>
            </a:r>
            <a:r>
              <a:rPr lang="fr-FR" sz="1800" dirty="0"/>
              <a:t>d'enseignement de longue durée (de 61 jours à 12 mois) dans les </a:t>
            </a:r>
            <a:r>
              <a:rPr lang="fr-FR" sz="1800" u="sng" dirty="0"/>
              <a:t>pays </a:t>
            </a:r>
            <a:r>
              <a:rPr lang="fr-FR" sz="1800" u="sng" dirty="0" smtClean="0"/>
              <a:t>participants </a:t>
            </a:r>
            <a:r>
              <a:rPr lang="fr-FR" sz="1800" dirty="0" smtClean="0"/>
              <a:t>(inéligible « de » ou « vers » les </a:t>
            </a:r>
            <a:r>
              <a:rPr lang="fr-FR" sz="1800" u="sng" dirty="0" smtClean="0"/>
              <a:t>pays partenaires</a:t>
            </a:r>
            <a:r>
              <a:rPr lang="fr-FR" sz="1800" dirty="0" smtClean="0"/>
              <a:t>)</a:t>
            </a:r>
          </a:p>
          <a:p>
            <a:pPr marL="0" indent="0">
              <a:buNone/>
            </a:pPr>
            <a:endParaRPr lang="fr-FR" sz="900" dirty="0"/>
          </a:p>
          <a:p>
            <a:pPr marL="0" indent="0">
              <a:buNone/>
            </a:pPr>
            <a:r>
              <a:rPr lang="fr-FR" sz="1800" i="1" dirty="0" smtClean="0"/>
              <a:t>NB</a:t>
            </a:r>
            <a:r>
              <a:rPr lang="fr-FR" sz="1600" b="1" i="1" dirty="0" smtClean="0"/>
              <a:t>: les déplacements liés aux réunions de projet sont sur le poste « frais de réunions transnationales</a:t>
            </a:r>
            <a:r>
              <a:rPr lang="fr-FR" sz="1600" b="1" dirty="0" smtClean="0"/>
              <a:t> »</a:t>
            </a:r>
            <a:endParaRPr lang="fr-FR" sz="1600" b="1" dirty="0"/>
          </a:p>
          <a:p>
            <a:pPr marL="0" indent="0">
              <a:buNone/>
            </a:pPr>
            <a:endParaRPr lang="fr-FR" altLang="fr-FR" sz="1800" b="1" dirty="0" smtClean="0"/>
          </a:p>
        </p:txBody>
      </p:sp>
    </p:spTree>
    <p:extLst>
      <p:ext uri="{BB962C8B-B14F-4D97-AF65-F5344CB8AC3E}">
        <p14:creationId xmlns:p14="http://schemas.microsoft.com/office/powerpoint/2010/main" xmlns="" val="1476192209"/>
      </p:ext>
    </p:extLst>
  </p:cSld>
  <p:clrMapOvr>
    <a:masterClrMapping/>
  </p:clrMapOvr>
  <p:transition spd="med">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2779"/>
            <a:ext cx="9144001" cy="584775"/>
          </a:xfrm>
          <a:prstGeom prst="rect">
            <a:avLst/>
          </a:prstGeom>
          <a:noFill/>
        </p:spPr>
        <p:txBody>
          <a:bodyPr wrap="square">
            <a:spAutoFit/>
          </a:bodyPr>
          <a:lstStyle>
            <a:defPPr>
              <a:defRPr lang="fr-FR"/>
            </a:defPPr>
            <a:lvl1pPr>
              <a:defRPr sz="2000">
                <a:solidFill>
                  <a:srgbClr val="FF0000"/>
                </a:solidFill>
                <a:latin typeface="Arial Black"/>
                <a:cs typeface="Arial Black"/>
              </a:defRPr>
            </a:lvl1pPr>
          </a:lstStyle>
          <a:p>
            <a:pPr algn="ctr" defTabSz="914400">
              <a:defRPr/>
            </a:pPr>
            <a:r>
              <a:rPr lang="fr-FR" sz="3000" b="1" dirty="0" smtClean="0">
                <a:solidFill>
                  <a:srgbClr val="0070C0"/>
                </a:solidFill>
                <a:latin typeface="Calibri"/>
              </a:rPr>
              <a:t>Modalités de financement </a:t>
            </a:r>
            <a:r>
              <a:rPr lang="fr-FR" sz="3200" b="1" dirty="0" smtClean="0">
                <a:solidFill>
                  <a:srgbClr val="0070C0"/>
                </a:solidFill>
                <a:latin typeface="Calibri"/>
              </a:rPr>
              <a:t>: </a:t>
            </a:r>
            <a:r>
              <a:rPr lang="fr-FR" b="1" dirty="0" smtClean="0">
                <a:solidFill>
                  <a:srgbClr val="0070C0"/>
                </a:solidFill>
                <a:latin typeface="Calibri"/>
              </a:rPr>
              <a:t>12 500€ par mois soit 450 000€ pour 3 ans</a:t>
            </a:r>
            <a:endParaRPr lang="fr-FR" b="1" dirty="0">
              <a:solidFill>
                <a:srgbClr val="0070C0"/>
              </a:solidFill>
              <a:latin typeface="Calibri"/>
            </a:endParaRPr>
          </a:p>
        </p:txBody>
      </p:sp>
      <p:graphicFrame>
        <p:nvGraphicFramePr>
          <p:cNvPr id="7" name="Tableau 6"/>
          <p:cNvGraphicFramePr>
            <a:graphicFrameLocks noGrp="1"/>
          </p:cNvGraphicFramePr>
          <p:nvPr>
            <p:extLst>
              <p:ext uri="{D42A27DB-BD31-4B8C-83A1-F6EECF244321}">
                <p14:modId xmlns:p14="http://schemas.microsoft.com/office/powerpoint/2010/main" xmlns="" val="2105909649"/>
              </p:ext>
            </p:extLst>
          </p:nvPr>
        </p:nvGraphicFramePr>
        <p:xfrm>
          <a:off x="127592" y="552892"/>
          <a:ext cx="8888818" cy="6214499"/>
        </p:xfrm>
        <a:graphic>
          <a:graphicData uri="http://schemas.openxmlformats.org/drawingml/2006/table">
            <a:tbl>
              <a:tblPr firstRow="1" bandRow="1">
                <a:tableStyleId>{69CF1AB2-1976-4502-BF36-3FF5EA218861}</a:tableStyleId>
              </a:tblPr>
              <a:tblGrid>
                <a:gridCol w="1641013"/>
                <a:gridCol w="2753080"/>
                <a:gridCol w="4494725"/>
              </a:tblGrid>
              <a:tr h="613547">
                <a:tc>
                  <a:txBody>
                    <a:bodyPr/>
                    <a:lstStyle/>
                    <a:p>
                      <a:pPr algn="ctr"/>
                      <a:r>
                        <a:rPr lang="fr-FR" sz="1800" dirty="0" smtClean="0"/>
                        <a:t>Type</a:t>
                      </a:r>
                      <a:r>
                        <a:rPr lang="fr-FR" sz="1800" baseline="0" dirty="0" smtClean="0"/>
                        <a:t>s</a:t>
                      </a:r>
                    </a:p>
                    <a:p>
                      <a:pPr algn="ctr"/>
                      <a:r>
                        <a:rPr lang="fr-FR" sz="1800" baseline="0" dirty="0" smtClean="0"/>
                        <a:t>Partenariats</a:t>
                      </a:r>
                      <a:endParaRPr lang="fr-FR" sz="1800" dirty="0"/>
                    </a:p>
                  </a:txBody>
                  <a:tcPr marL="91433" marR="91433" marT="45725" marB="45725"/>
                </a:tc>
                <a:tc>
                  <a:txBody>
                    <a:bodyPr/>
                    <a:lstStyle/>
                    <a:p>
                      <a:pPr algn="ctr"/>
                      <a:r>
                        <a:rPr lang="fr-FR" sz="1800" noProof="0" dirty="0" smtClean="0"/>
                        <a:t>Type</a:t>
                      </a:r>
                      <a:r>
                        <a:rPr lang="fr-FR" sz="1800" dirty="0" smtClean="0"/>
                        <a:t> de coût </a:t>
                      </a:r>
                      <a:endParaRPr lang="fr-FR" sz="1800" dirty="0"/>
                    </a:p>
                  </a:txBody>
                  <a:tcPr marL="91433" marR="91433" marT="45725" marB="45725" anchor="ctr"/>
                </a:tc>
                <a:tc>
                  <a:txBody>
                    <a:bodyPr/>
                    <a:lstStyle/>
                    <a:p>
                      <a:pPr algn="ctr"/>
                      <a:r>
                        <a:rPr lang="fr-FR" sz="1800" dirty="0" smtClean="0"/>
                        <a:t>Dépenses éligibles</a:t>
                      </a:r>
                      <a:r>
                        <a:rPr lang="fr-FR" sz="1800" baseline="0" dirty="0" smtClean="0"/>
                        <a:t> </a:t>
                      </a:r>
                      <a:endParaRPr lang="fr-FR" sz="1800" dirty="0"/>
                    </a:p>
                  </a:txBody>
                  <a:tcPr marL="91433" marR="91433" marT="45725" marB="45725" anchor="ctr"/>
                </a:tc>
              </a:tr>
              <a:tr h="905708">
                <a:tc rowSpan="2">
                  <a:txBody>
                    <a:bodyPr/>
                    <a:lstStyle/>
                    <a:p>
                      <a:pPr algn="l"/>
                      <a:r>
                        <a:rPr lang="fr-FR" sz="1500" dirty="0" smtClean="0"/>
                        <a:t>Les 2 types de Partenariats :</a:t>
                      </a:r>
                    </a:p>
                    <a:p>
                      <a:pPr algn="l"/>
                      <a:r>
                        <a:rPr lang="fr-FR" sz="1400" b="1" dirty="0" smtClean="0"/>
                        <a:t>- d’échanges de pratiques </a:t>
                      </a:r>
                    </a:p>
                    <a:p>
                      <a:pPr algn="l"/>
                      <a:r>
                        <a:rPr lang="fr-FR" sz="1400" b="1" dirty="0" smtClean="0"/>
                        <a:t>- pour l’innovation </a:t>
                      </a:r>
                      <a:endParaRPr lang="fr-FR" sz="1400" dirty="0"/>
                    </a:p>
                  </a:txBody>
                  <a:tcPr marL="91433" marR="91433" marT="45725" marB="4572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noProof="0" dirty="0" smtClean="0"/>
                        <a:t>Frais de gestion et de mise</a:t>
                      </a:r>
                      <a:r>
                        <a:rPr lang="fr-FR" sz="1800" b="1" baseline="0" noProof="0" dirty="0" smtClean="0"/>
                        <a:t> en œuvre </a:t>
                      </a:r>
                      <a:endParaRPr lang="fr-FR" sz="1800" b="1" noProof="0" dirty="0" smtClean="0"/>
                    </a:p>
                    <a:p>
                      <a:pPr algn="ctr"/>
                      <a:endParaRPr lang="fr-FR" sz="1800" b="1" dirty="0"/>
                    </a:p>
                  </a:txBody>
                  <a:tcPr marL="91433" marR="91433" marT="45725" marB="45725"/>
                </a:tc>
                <a:tc>
                  <a:txBody>
                    <a:bodyPr/>
                    <a:lstStyle/>
                    <a:p>
                      <a:r>
                        <a:rPr lang="fr-FR" sz="1400" dirty="0" smtClean="0"/>
                        <a:t>Frais</a:t>
                      </a:r>
                      <a:r>
                        <a:rPr lang="fr-FR" sz="1400" baseline="0" dirty="0" smtClean="0"/>
                        <a:t> de personnel pour la gestion administrative et financière, dépenses de fonctionnement, frais de publication et communication, coopération à distance… </a:t>
                      </a:r>
                      <a:endParaRPr lang="fr-FR" sz="1400" dirty="0"/>
                    </a:p>
                  </a:txBody>
                  <a:tcPr marL="91433" marR="91433" marT="45725" marB="45725"/>
                </a:tc>
              </a:tr>
              <a:tr h="613547">
                <a:tc vMerge="1">
                  <a:txBody>
                    <a:bodyPr/>
                    <a:lstStyle/>
                    <a:p>
                      <a:endParaRPr lang="fr-FR" sz="1800" dirty="0"/>
                    </a:p>
                  </a:txBody>
                  <a:tcPr marL="91433" marR="91433" marT="45725" marB="45725"/>
                </a:tc>
                <a:tc>
                  <a:txBody>
                    <a:bodyPr/>
                    <a:lstStyle/>
                    <a:p>
                      <a:pPr algn="ctr"/>
                      <a:r>
                        <a:rPr lang="fr-FR" sz="1800" b="1" dirty="0" smtClean="0"/>
                        <a:t>Frais de réunions transnationales</a:t>
                      </a:r>
                      <a:r>
                        <a:rPr lang="fr-FR" sz="1800" b="1" baseline="0" dirty="0" smtClean="0"/>
                        <a:t> </a:t>
                      </a:r>
                      <a:endParaRPr lang="fr-FR" sz="1800" b="1" dirty="0"/>
                    </a:p>
                  </a:txBody>
                  <a:tcPr marL="91433" marR="91433" marT="45725" marB="45725"/>
                </a:tc>
                <a:tc>
                  <a:txBody>
                    <a:bodyPr/>
                    <a:lstStyle/>
                    <a:p>
                      <a:r>
                        <a:rPr lang="fr-FR" sz="1400" dirty="0" smtClean="0"/>
                        <a:t>Frais</a:t>
                      </a:r>
                      <a:r>
                        <a:rPr lang="fr-FR" sz="1400" baseline="0" dirty="0" smtClean="0"/>
                        <a:t> de voyage et de séjour pour se rendre à une réunion transnationale chez l’un des partenaires </a:t>
                      </a:r>
                      <a:endParaRPr lang="fr-FR" sz="1400" dirty="0"/>
                    </a:p>
                  </a:txBody>
                  <a:tcPr marL="91433" marR="91433" marT="45725" marB="45725"/>
                </a:tc>
              </a:tr>
              <a:tr h="613547">
                <a:tc rowSpan="2">
                  <a:txBody>
                    <a:bodyPr/>
                    <a:lstStyle/>
                    <a:p>
                      <a:pPr algn="ctr"/>
                      <a:r>
                        <a:rPr lang="fr-FR" sz="1400" baseline="0" dirty="0" smtClean="0">
                          <a:solidFill>
                            <a:srgbClr val="FF0000"/>
                          </a:solidFill>
                        </a:rPr>
                        <a:t>Tout type de partenariat , </a:t>
                      </a:r>
                      <a:r>
                        <a:rPr lang="fr-FR" sz="1400" b="1" baseline="0" dirty="0" smtClean="0">
                          <a:solidFill>
                            <a:srgbClr val="FF0000"/>
                          </a:solidFill>
                        </a:rPr>
                        <a:t>excepté</a:t>
                      </a:r>
                      <a:r>
                        <a:rPr lang="fr-FR" sz="1400" baseline="0" dirty="0" smtClean="0">
                          <a:solidFill>
                            <a:srgbClr val="FF0000"/>
                          </a:solidFill>
                        </a:rPr>
                        <a:t> pour les partenariats « échange de pratiques »</a:t>
                      </a:r>
                    </a:p>
                  </a:txBody>
                  <a:tcPr marL="91433" marR="91433" marT="45725" marB="45725" anchor="ctr"/>
                </a:tc>
                <a:tc>
                  <a:txBody>
                    <a:bodyPr/>
                    <a:lstStyle/>
                    <a:p>
                      <a:pPr algn="ctr"/>
                      <a:r>
                        <a:rPr lang="fr-FR" sz="1800" b="1" dirty="0" smtClean="0"/>
                        <a:t>Production</a:t>
                      </a:r>
                      <a:r>
                        <a:rPr lang="fr-FR" sz="1800" b="1" baseline="0" dirty="0" smtClean="0"/>
                        <a:t> intellectuelle </a:t>
                      </a:r>
                    </a:p>
                  </a:txBody>
                  <a:tcPr marL="91433" marR="91433" marT="45725" marB="45725"/>
                </a:tc>
                <a:tc>
                  <a:txBody>
                    <a:bodyPr/>
                    <a:lstStyle/>
                    <a:p>
                      <a:r>
                        <a:rPr lang="fr-FR" sz="1400" dirty="0" smtClean="0"/>
                        <a:t>Frais de personnels mobilisés</a:t>
                      </a:r>
                      <a:r>
                        <a:rPr lang="fr-FR" sz="1400" baseline="0" dirty="0" smtClean="0"/>
                        <a:t> pour produire des résultats tangibles</a:t>
                      </a:r>
                      <a:endParaRPr lang="fr-FR" sz="1400" dirty="0"/>
                    </a:p>
                  </a:txBody>
                  <a:tcPr marL="91433" marR="91433" marT="45725" marB="45725"/>
                </a:tc>
              </a:tr>
              <a:tr h="905708">
                <a:tc vMerge="1">
                  <a:txBody>
                    <a:bodyPr/>
                    <a:lstStyle/>
                    <a:p>
                      <a:endParaRPr lang="fr-FR" sz="1800" dirty="0"/>
                    </a:p>
                  </a:txBody>
                  <a:tcPr marL="91433" marR="91433" marT="45725" marB="45725"/>
                </a:tc>
                <a:tc>
                  <a:txBody>
                    <a:bodyPr/>
                    <a:lstStyle/>
                    <a:p>
                      <a:pPr algn="ctr"/>
                      <a:r>
                        <a:rPr lang="fr-FR" sz="1800" b="1" dirty="0" smtClean="0"/>
                        <a:t>Evénement de dissémination</a:t>
                      </a:r>
                      <a:endParaRPr lang="fr-FR" sz="1800" b="1" dirty="0"/>
                    </a:p>
                  </a:txBody>
                  <a:tcPr marL="91433" marR="91433" marT="45725" marB="45725"/>
                </a:tc>
                <a:tc>
                  <a:txBody>
                    <a:bodyPr/>
                    <a:lstStyle/>
                    <a:p>
                      <a:r>
                        <a:rPr lang="fr-FR" sz="1400" dirty="0" smtClean="0"/>
                        <a:t>Frais liés à l’organisation de conférences, séminaires, réunions </a:t>
                      </a:r>
                      <a:r>
                        <a:rPr lang="fr-FR" sz="1400" baseline="0" dirty="0" smtClean="0"/>
                        <a:t> visant à tester, disséminer et valoriser les productions intellectuelles du projet sur le plan national et européen</a:t>
                      </a:r>
                      <a:endParaRPr lang="fr-FR" sz="1400" dirty="0"/>
                    </a:p>
                  </a:txBody>
                  <a:tcPr marL="91433" marR="91433" marT="45725" marB="45725"/>
                </a:tc>
              </a:tr>
              <a:tr h="876492">
                <a:tc rowSpan="3">
                  <a:txBody>
                    <a:bodyPr/>
                    <a:lstStyle/>
                    <a:p>
                      <a:pPr algn="l"/>
                      <a:r>
                        <a:rPr lang="fr-FR" sz="1500" dirty="0" smtClean="0"/>
                        <a:t>Les 2 types de Partenariats :</a:t>
                      </a:r>
                    </a:p>
                    <a:p>
                      <a:pPr algn="l"/>
                      <a:r>
                        <a:rPr lang="fr-FR" sz="1500" b="1" dirty="0" smtClean="0"/>
                        <a:t>- </a:t>
                      </a:r>
                      <a:r>
                        <a:rPr lang="fr-FR" sz="1400" b="1" dirty="0" smtClean="0"/>
                        <a:t>d’échanges de pratiques </a:t>
                      </a:r>
                    </a:p>
                    <a:p>
                      <a:pPr algn="l"/>
                      <a:r>
                        <a:rPr lang="fr-FR" sz="1400" b="1" dirty="0" smtClean="0"/>
                        <a:t>- pour l’innovation </a:t>
                      </a:r>
                      <a:endParaRPr lang="fr-FR" sz="1400" dirty="0"/>
                    </a:p>
                  </a:txBody>
                  <a:tcPr marL="91433" marR="91433" marT="45725" marB="45725" anchor="ctr"/>
                </a:tc>
                <a:tc>
                  <a:txBody>
                    <a:bodyPr/>
                    <a:lstStyle/>
                    <a:p>
                      <a:pPr algn="ctr"/>
                      <a:r>
                        <a:rPr lang="fr-FR" sz="1800" b="1" dirty="0" smtClean="0"/>
                        <a:t>Activités</a:t>
                      </a:r>
                      <a:r>
                        <a:rPr lang="fr-FR" sz="1800" b="1" baseline="0" dirty="0" smtClean="0"/>
                        <a:t> d’apprentissage et de formation </a:t>
                      </a:r>
                      <a:endParaRPr lang="fr-FR" sz="1800" b="1" dirty="0"/>
                    </a:p>
                  </a:txBody>
                  <a:tcPr marL="91433" marR="91433" marT="45725" marB="45725"/>
                </a:tc>
                <a:tc>
                  <a:txBody>
                    <a:bodyPr/>
                    <a:lstStyle/>
                    <a:p>
                      <a:r>
                        <a:rPr lang="fr-FR" sz="1400" dirty="0" smtClean="0"/>
                        <a:t>Frais de voyage et de séjour</a:t>
                      </a:r>
                      <a:r>
                        <a:rPr lang="fr-FR" sz="1400" baseline="0" dirty="0" smtClean="0"/>
                        <a:t> des apprenants et des personnels impliqués dans des activités transnationales d’apprentissage et de formation</a:t>
                      </a:r>
                      <a:endParaRPr lang="fr-FR" sz="1400" dirty="0"/>
                    </a:p>
                  </a:txBody>
                  <a:tcPr marL="91433" marR="91433" marT="45725" marB="45725"/>
                </a:tc>
              </a:tr>
              <a:tr h="905708">
                <a:tc vMerge="1">
                  <a:txBody>
                    <a:bodyPr/>
                    <a:lstStyle/>
                    <a:p>
                      <a:endParaRPr lang="fr-FR" sz="1800" dirty="0"/>
                    </a:p>
                  </a:txBody>
                  <a:tcPr marL="91433" marR="91433" marT="45725" marB="45725"/>
                </a:tc>
                <a:tc>
                  <a:txBody>
                    <a:bodyPr/>
                    <a:lstStyle/>
                    <a:p>
                      <a:pPr algn="ctr"/>
                      <a:r>
                        <a:rPr lang="fr-FR" sz="1800" b="1" dirty="0" smtClean="0"/>
                        <a:t>Frais exceptionnels</a:t>
                      </a:r>
                      <a:endParaRPr lang="fr-FR" sz="1800" b="1" dirty="0"/>
                    </a:p>
                  </a:txBody>
                  <a:tcPr marL="91433" marR="91433" marT="45725" marB="45725"/>
                </a:tc>
                <a:tc>
                  <a:txBody>
                    <a:bodyPr/>
                    <a:lstStyle/>
                    <a:p>
                      <a:r>
                        <a:rPr lang="fr-FR" sz="1400" dirty="0" smtClean="0"/>
                        <a:t>Si le projet nécessite des dépenses exceptionnelles non couvertes par les autres types de coût (sous-traitance, achat de biens et services …)</a:t>
                      </a:r>
                    </a:p>
                    <a:p>
                      <a:endParaRPr lang="fr-FR" sz="1400" dirty="0"/>
                    </a:p>
                  </a:txBody>
                  <a:tcPr marL="91433" marR="91433" marT="45725" marB="45725"/>
                </a:tc>
              </a:tr>
              <a:tr h="613547">
                <a:tc vMerge="1">
                  <a:txBody>
                    <a:bodyPr/>
                    <a:lstStyle/>
                    <a:p>
                      <a:endParaRPr lang="fr-FR" sz="1800" dirty="0"/>
                    </a:p>
                  </a:txBody>
                  <a:tcPr marL="91433" marR="91433" marT="45725" marB="45725"/>
                </a:tc>
                <a:tc>
                  <a:txBody>
                    <a:bodyPr/>
                    <a:lstStyle/>
                    <a:p>
                      <a:pPr algn="ctr"/>
                      <a:r>
                        <a:rPr lang="fr-FR" sz="1800" b="1" dirty="0" smtClean="0"/>
                        <a:t>Besoins spécifiques </a:t>
                      </a:r>
                    </a:p>
                    <a:p>
                      <a:pPr algn="ctr"/>
                      <a:endParaRPr lang="fr-FR" sz="1800" b="1" dirty="0"/>
                    </a:p>
                  </a:txBody>
                  <a:tcPr marL="91433" marR="91433" marT="45725" marB="45725"/>
                </a:tc>
                <a:tc>
                  <a:txBody>
                    <a:bodyPr/>
                    <a:lstStyle/>
                    <a:p>
                      <a:r>
                        <a:rPr lang="fr-FR" sz="1400" dirty="0" smtClean="0"/>
                        <a:t>Pour les apprenants et personnels</a:t>
                      </a:r>
                      <a:r>
                        <a:rPr lang="fr-FR" sz="1400" baseline="0" dirty="0" smtClean="0"/>
                        <a:t>  handicapés</a:t>
                      </a:r>
                      <a:endParaRPr lang="fr-FR" sz="1400" dirty="0"/>
                    </a:p>
                  </a:txBody>
                  <a:tcPr marL="91433" marR="91433" marT="45725" marB="45725"/>
                </a:tc>
              </a:tr>
            </a:tbl>
          </a:graphicData>
        </a:graphic>
      </p:graphicFrame>
    </p:spTree>
    <p:extLst>
      <p:ext uri="{BB962C8B-B14F-4D97-AF65-F5344CB8AC3E}">
        <p14:creationId xmlns:p14="http://schemas.microsoft.com/office/powerpoint/2010/main" xmlns="" val="189572882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2"/>
          <p:cNvSpPr txBox="1">
            <a:spLocks noChangeArrowheads="1"/>
          </p:cNvSpPr>
          <p:nvPr/>
        </p:nvSpPr>
        <p:spPr bwMode="auto">
          <a:xfrm>
            <a:off x="107504" y="228009"/>
            <a:ext cx="610168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defTabSz="457200" eaLnBrk="1" hangingPunct="1">
              <a:spcBef>
                <a:spcPct val="0"/>
              </a:spcBef>
              <a:buFont typeface="Arial" pitchFamily="34" charset="0"/>
              <a:buNone/>
            </a:pPr>
            <a:r>
              <a:rPr lang="fr-FR" altLang="fr-FR" sz="2800" b="1" dirty="0">
                <a:solidFill>
                  <a:schemeClr val="tx2">
                    <a:lumMod val="60000"/>
                    <a:lumOff val="40000"/>
                  </a:schemeClr>
                </a:solidFill>
                <a:latin typeface="Arial"/>
                <a:cs typeface="Arial"/>
              </a:rPr>
              <a:t>Erasmus +  Contexte et </a:t>
            </a:r>
            <a:r>
              <a:rPr lang="fr-FR" altLang="fr-FR" sz="2800" b="1" dirty="0" smtClean="0">
                <a:solidFill>
                  <a:schemeClr val="tx2">
                    <a:lumMod val="60000"/>
                    <a:lumOff val="40000"/>
                  </a:schemeClr>
                </a:solidFill>
                <a:latin typeface="Arial"/>
                <a:cs typeface="Arial"/>
              </a:rPr>
              <a:t>enjeux</a:t>
            </a:r>
            <a:endParaRPr lang="fr-FR" altLang="fr-FR" sz="2800" b="1" dirty="0">
              <a:solidFill>
                <a:schemeClr val="tx2">
                  <a:lumMod val="60000"/>
                  <a:lumOff val="40000"/>
                </a:schemeClr>
              </a:solidFill>
              <a:latin typeface="Arial"/>
              <a:cs typeface="Arial"/>
            </a:endParaRPr>
          </a:p>
        </p:txBody>
      </p:sp>
      <p:graphicFrame>
        <p:nvGraphicFramePr>
          <p:cNvPr id="8" name="Diagramme 7"/>
          <p:cNvGraphicFramePr/>
          <p:nvPr>
            <p:extLst>
              <p:ext uri="{D42A27DB-BD31-4B8C-83A1-F6EECF244321}">
                <p14:modId xmlns:p14="http://schemas.microsoft.com/office/powerpoint/2010/main" xmlns="" val="1240808190"/>
              </p:ext>
            </p:extLst>
          </p:nvPr>
        </p:nvGraphicFramePr>
        <p:xfrm>
          <a:off x="1259632" y="1340768"/>
          <a:ext cx="6768752"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ZoneTexte 8"/>
          <p:cNvSpPr txBox="1"/>
          <p:nvPr/>
        </p:nvSpPr>
        <p:spPr>
          <a:xfrm>
            <a:off x="215188" y="3235307"/>
            <a:ext cx="1584176"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defTabSz="457200"/>
            <a:r>
              <a:rPr lang="fr-FR" dirty="0" smtClean="0">
                <a:solidFill>
                  <a:prstClr val="black"/>
                </a:solidFill>
              </a:rPr>
              <a:t>Chômage</a:t>
            </a:r>
            <a:endParaRPr lang="fr-FR" dirty="0">
              <a:solidFill>
                <a:prstClr val="black"/>
              </a:solidFill>
            </a:endParaRPr>
          </a:p>
        </p:txBody>
      </p:sp>
      <p:sp>
        <p:nvSpPr>
          <p:cNvPr id="10" name="ZoneTexte 9"/>
          <p:cNvSpPr txBox="1"/>
          <p:nvPr/>
        </p:nvSpPr>
        <p:spPr>
          <a:xfrm>
            <a:off x="246898" y="5401643"/>
            <a:ext cx="1800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defTabSz="457200"/>
            <a:r>
              <a:rPr lang="fr-FR" dirty="0" smtClean="0">
                <a:solidFill>
                  <a:prstClr val="black"/>
                </a:solidFill>
              </a:rPr>
              <a:t>Mondialisation</a:t>
            </a:r>
            <a:endParaRPr lang="fr-FR" dirty="0">
              <a:solidFill>
                <a:prstClr val="black"/>
              </a:solidFill>
            </a:endParaRPr>
          </a:p>
        </p:txBody>
      </p:sp>
      <p:sp>
        <p:nvSpPr>
          <p:cNvPr id="11" name="ZoneTexte 10"/>
          <p:cNvSpPr txBox="1"/>
          <p:nvPr/>
        </p:nvSpPr>
        <p:spPr>
          <a:xfrm>
            <a:off x="998104" y="1337733"/>
            <a:ext cx="216024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defTabSz="457200"/>
            <a:r>
              <a:rPr lang="fr-FR" dirty="0" smtClean="0">
                <a:solidFill>
                  <a:prstClr val="black"/>
                </a:solidFill>
              </a:rPr>
              <a:t>Pénurie de compétences</a:t>
            </a:r>
            <a:endParaRPr lang="fr-FR" dirty="0">
              <a:solidFill>
                <a:prstClr val="black"/>
              </a:solidFill>
            </a:endParaRPr>
          </a:p>
        </p:txBody>
      </p:sp>
      <p:sp>
        <p:nvSpPr>
          <p:cNvPr id="12" name="ZoneTexte 11"/>
          <p:cNvSpPr txBox="1"/>
          <p:nvPr/>
        </p:nvSpPr>
        <p:spPr>
          <a:xfrm>
            <a:off x="2987824" y="6225479"/>
            <a:ext cx="1656184"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7200"/>
            <a:r>
              <a:rPr lang="fr-FR" dirty="0" smtClean="0">
                <a:solidFill>
                  <a:prstClr val="black"/>
                </a:solidFill>
              </a:rPr>
              <a:t>Postes vacants</a:t>
            </a:r>
            <a:endParaRPr lang="fr-FR" dirty="0">
              <a:solidFill>
                <a:prstClr val="black"/>
              </a:solidFill>
            </a:endParaRPr>
          </a:p>
        </p:txBody>
      </p:sp>
      <p:sp>
        <p:nvSpPr>
          <p:cNvPr id="13" name="ZoneTexte 12"/>
          <p:cNvSpPr txBox="1"/>
          <p:nvPr/>
        </p:nvSpPr>
        <p:spPr>
          <a:xfrm>
            <a:off x="7164288" y="5877272"/>
            <a:ext cx="158417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defTabSz="457200"/>
            <a:r>
              <a:rPr lang="fr-FR" dirty="0" smtClean="0">
                <a:solidFill>
                  <a:prstClr val="black"/>
                </a:solidFill>
              </a:rPr>
              <a:t>Citoyenneté</a:t>
            </a:r>
            <a:endParaRPr lang="fr-FR" dirty="0">
              <a:solidFill>
                <a:prstClr val="black"/>
              </a:solidFill>
            </a:endParaRPr>
          </a:p>
        </p:txBody>
      </p:sp>
      <p:sp>
        <p:nvSpPr>
          <p:cNvPr id="14" name="ZoneTexte 13"/>
          <p:cNvSpPr txBox="1"/>
          <p:nvPr/>
        </p:nvSpPr>
        <p:spPr>
          <a:xfrm>
            <a:off x="6750429" y="2788206"/>
            <a:ext cx="216024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defTabSz="457200"/>
            <a:r>
              <a:rPr lang="fr-FR" dirty="0" smtClean="0">
                <a:solidFill>
                  <a:prstClr val="black"/>
                </a:solidFill>
              </a:rPr>
              <a:t>Cohésion sociale</a:t>
            </a:r>
            <a:endParaRPr lang="fr-FR" dirty="0">
              <a:solidFill>
                <a:prstClr val="black"/>
              </a:solidFill>
            </a:endParaRPr>
          </a:p>
        </p:txBody>
      </p:sp>
      <p:sp>
        <p:nvSpPr>
          <p:cNvPr id="16" name="ZoneTexte 15"/>
          <p:cNvSpPr txBox="1"/>
          <p:nvPr/>
        </p:nvSpPr>
        <p:spPr>
          <a:xfrm>
            <a:off x="5957863" y="716093"/>
            <a:ext cx="2867704"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defTabSz="457200"/>
            <a:r>
              <a:rPr lang="fr-FR" dirty="0">
                <a:solidFill>
                  <a:prstClr val="black"/>
                </a:solidFill>
              </a:rPr>
              <a:t>Lutte contre la radicalisation et la violence</a:t>
            </a:r>
          </a:p>
        </p:txBody>
      </p:sp>
    </p:spTree>
    <p:extLst>
      <p:ext uri="{BB962C8B-B14F-4D97-AF65-F5344CB8AC3E}">
        <p14:creationId xmlns:p14="http://schemas.microsoft.com/office/powerpoint/2010/main" xmlns="" val="3291597656"/>
      </p:ext>
    </p:extLst>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417512" y="156856"/>
            <a:ext cx="8560538" cy="1384995"/>
          </a:xfrm>
          <a:prstGeom prst="rect">
            <a:avLst/>
          </a:prstGeom>
          <a:noFill/>
          <a:ln w="12700">
            <a:noFill/>
          </a:ln>
        </p:spPr>
        <p:txBody>
          <a:bodyPr wrap="square">
            <a:spAutoFit/>
          </a:bodyPr>
          <a:lstStyle/>
          <a:p>
            <a:pPr algn="ctr">
              <a:defRPr/>
            </a:pPr>
            <a:r>
              <a:rPr lang="fr-FR" sz="2400" b="1" dirty="0" smtClean="0">
                <a:solidFill>
                  <a:srgbClr val="0070C0"/>
                </a:solidFill>
              </a:rPr>
              <a:t>Quel budget ?</a:t>
            </a:r>
          </a:p>
          <a:p>
            <a:pPr algn="ctr">
              <a:defRPr/>
            </a:pPr>
            <a:r>
              <a:rPr lang="fr-FR" sz="2000" b="1" dirty="0" smtClean="0">
                <a:solidFill>
                  <a:srgbClr val="0070C0"/>
                </a:solidFill>
              </a:rPr>
              <a:t>Des financements spécifiques pour les </a:t>
            </a:r>
            <a:r>
              <a:rPr lang="fr-FR" sz="2000" b="1" dirty="0" smtClean="0">
                <a:solidFill>
                  <a:srgbClr val="FF0000"/>
                </a:solidFill>
              </a:rPr>
              <a:t>régions et départements d’outre mer</a:t>
            </a:r>
          </a:p>
          <a:p>
            <a:pPr algn="ctr">
              <a:defRPr/>
            </a:pPr>
            <a:r>
              <a:rPr lang="fr-FR" sz="2000" b="1" dirty="0">
                <a:solidFill>
                  <a:srgbClr val="0070C0"/>
                </a:solidFill>
              </a:rPr>
              <a:t>Concernant les </a:t>
            </a:r>
            <a:r>
              <a:rPr lang="fr-FR" sz="2000" b="1" dirty="0" smtClean="0">
                <a:solidFill>
                  <a:srgbClr val="FF0000"/>
                </a:solidFill>
              </a:rPr>
              <a:t>« activités </a:t>
            </a:r>
            <a:r>
              <a:rPr lang="fr-FR" sz="2000" b="1" dirty="0">
                <a:solidFill>
                  <a:srgbClr val="FF0000"/>
                </a:solidFill>
              </a:rPr>
              <a:t>d’apprentissage et de </a:t>
            </a:r>
            <a:r>
              <a:rPr lang="fr-FR" sz="2000" b="1" dirty="0" smtClean="0">
                <a:solidFill>
                  <a:srgbClr val="FF0000"/>
                </a:solidFill>
              </a:rPr>
              <a:t>formation » </a:t>
            </a:r>
            <a:r>
              <a:rPr lang="fr-FR" sz="2000" b="1" dirty="0" smtClean="0">
                <a:solidFill>
                  <a:srgbClr val="0070C0"/>
                </a:solidFill>
              </a:rPr>
              <a:t>:</a:t>
            </a:r>
            <a:endParaRPr lang="fr-FR" sz="2000" b="1" dirty="0">
              <a:solidFill>
                <a:srgbClr val="0070C0"/>
              </a:solidFill>
            </a:endParaRPr>
          </a:p>
          <a:p>
            <a:pPr algn="ctr">
              <a:defRPr/>
            </a:pPr>
            <a:endParaRPr lang="fr-FR" sz="2000" b="1" dirty="0">
              <a:solidFill>
                <a:srgbClr val="0070C0"/>
              </a:solidFill>
            </a:endParaRPr>
          </a:p>
        </p:txBody>
      </p:sp>
      <p:sp>
        <p:nvSpPr>
          <p:cNvPr id="3" name="ZoneTexte 2"/>
          <p:cNvSpPr txBox="1"/>
          <p:nvPr/>
        </p:nvSpPr>
        <p:spPr>
          <a:xfrm>
            <a:off x="100744" y="2439295"/>
            <a:ext cx="8726488" cy="2123658"/>
          </a:xfrm>
          <a:prstGeom prst="rect">
            <a:avLst/>
          </a:prstGeom>
          <a:noFill/>
        </p:spPr>
        <p:txBody>
          <a:bodyPr wrap="square" rtlCol="0">
            <a:spAutoFit/>
          </a:bodyPr>
          <a:lstStyle/>
          <a:p>
            <a:r>
              <a:rPr lang="fr-FR" sz="2200" b="1" u="sng" dirty="0" smtClean="0"/>
              <a:t>Si</a:t>
            </a:r>
            <a:r>
              <a:rPr lang="fr-FR" sz="2200" b="1" dirty="0" smtClean="0"/>
              <a:t> </a:t>
            </a:r>
            <a:r>
              <a:rPr lang="fr-FR" sz="2200" dirty="0"/>
              <a:t>les</a:t>
            </a:r>
            <a:r>
              <a:rPr lang="fr-FR" sz="2200" b="1" dirty="0"/>
              <a:t> </a:t>
            </a:r>
            <a:r>
              <a:rPr lang="fr-FR" sz="2200" b="1" dirty="0" smtClean="0"/>
              <a:t>360€ </a:t>
            </a:r>
            <a:r>
              <a:rPr lang="fr-FR" sz="2200" dirty="0" smtClean="0"/>
              <a:t>(montant maximum pour la plus grande distance km) </a:t>
            </a:r>
            <a:r>
              <a:rPr lang="fr-FR" sz="2200" b="1" dirty="0" smtClean="0"/>
              <a:t>couvrent </a:t>
            </a:r>
            <a:r>
              <a:rPr lang="fr-FR" sz="2200" b="1" dirty="0"/>
              <a:t>moins de 70% </a:t>
            </a:r>
            <a:r>
              <a:rPr lang="fr-FR" sz="2200" dirty="0"/>
              <a:t>des frais de voyage au réel (aller-retour) </a:t>
            </a:r>
            <a:endParaRPr lang="fr-FR" sz="2200" dirty="0" smtClean="0"/>
          </a:p>
          <a:p>
            <a:r>
              <a:rPr lang="fr-FR" sz="2200" b="1" u="sng" dirty="0" smtClean="0"/>
              <a:t>Alors</a:t>
            </a:r>
            <a:r>
              <a:rPr lang="fr-FR" sz="2200" dirty="0" smtClean="0"/>
              <a:t> possibilité d’une prise en charge au réel des frais de voyage à hauteur de </a:t>
            </a:r>
            <a:r>
              <a:rPr lang="fr-FR" sz="2200" b="1" dirty="0" smtClean="0"/>
              <a:t>80%</a:t>
            </a:r>
            <a:r>
              <a:rPr lang="fr-FR" sz="2200" dirty="0"/>
              <a:t> </a:t>
            </a:r>
            <a:r>
              <a:rPr lang="fr-FR" sz="2200" dirty="0" smtClean="0"/>
              <a:t>sur la ligne budgétaire « frais exceptionnels ».</a:t>
            </a:r>
          </a:p>
          <a:p>
            <a:r>
              <a:rPr lang="fr-FR" sz="2200" dirty="0" smtClean="0"/>
              <a:t>Devis du transport à fournir à la candidature.</a:t>
            </a:r>
          </a:p>
          <a:p>
            <a:r>
              <a:rPr lang="fr-FR" sz="2200" dirty="0" smtClean="0"/>
              <a:t>Les 20% restants : cofinancement à trouver </a:t>
            </a:r>
            <a:endParaRPr lang="fr-FR" sz="2200" dirty="0"/>
          </a:p>
        </p:txBody>
      </p:sp>
      <p:sp>
        <p:nvSpPr>
          <p:cNvPr id="4" name="Rectangle 3"/>
          <p:cNvSpPr/>
          <p:nvPr/>
        </p:nvSpPr>
        <p:spPr>
          <a:xfrm>
            <a:off x="179512" y="4640143"/>
            <a:ext cx="8568952" cy="1938992"/>
          </a:xfrm>
          <a:prstGeom prst="rect">
            <a:avLst/>
          </a:prstGeom>
        </p:spPr>
        <p:txBody>
          <a:bodyPr wrap="square">
            <a:spAutoFit/>
          </a:bodyPr>
          <a:lstStyle/>
          <a:p>
            <a:r>
              <a:rPr lang="fr-FR" sz="2000" b="1" dirty="0" smtClean="0"/>
              <a:t>Un exemple : </a:t>
            </a:r>
            <a:endParaRPr lang="fr-FR" sz="2000" dirty="0"/>
          </a:p>
          <a:p>
            <a:r>
              <a:rPr lang="fr-FR" sz="2000" dirty="0"/>
              <a:t>Un voyage </a:t>
            </a:r>
            <a:r>
              <a:rPr lang="fr-FR" sz="2000" dirty="0" smtClean="0"/>
              <a:t>Point-à-Pitre </a:t>
            </a:r>
            <a:r>
              <a:rPr lang="fr-FR" sz="2000" dirty="0"/>
              <a:t>– </a:t>
            </a:r>
            <a:r>
              <a:rPr lang="fr-FR" sz="2000" dirty="0" smtClean="0"/>
              <a:t>Rome</a:t>
            </a:r>
            <a:r>
              <a:rPr lang="fr-FR" sz="2000" dirty="0"/>
              <a:t> : </a:t>
            </a:r>
            <a:r>
              <a:rPr lang="fr-FR" sz="2000" dirty="0" smtClean="0"/>
              <a:t>1212€ </a:t>
            </a:r>
            <a:r>
              <a:rPr lang="fr-FR" sz="2000" dirty="0"/>
              <a:t>aller-retour</a:t>
            </a:r>
          </a:p>
          <a:p>
            <a:r>
              <a:rPr lang="fr-FR" sz="2000" dirty="0"/>
              <a:t>Le forfait </a:t>
            </a:r>
            <a:r>
              <a:rPr lang="fr-FR" sz="2000" dirty="0" smtClean="0"/>
              <a:t>360€ </a:t>
            </a:r>
            <a:r>
              <a:rPr lang="fr-FR" sz="2000" dirty="0"/>
              <a:t>couvre moins de 70% du coût réel (70% de </a:t>
            </a:r>
            <a:r>
              <a:rPr lang="fr-FR" sz="2000" dirty="0" smtClean="0"/>
              <a:t>1212€ </a:t>
            </a:r>
            <a:r>
              <a:rPr lang="fr-FR" sz="2000" dirty="0"/>
              <a:t>= </a:t>
            </a:r>
            <a:r>
              <a:rPr lang="fr-FR" sz="2000" dirty="0" smtClean="0"/>
              <a:t>848€</a:t>
            </a:r>
            <a:r>
              <a:rPr lang="fr-FR" sz="2000" dirty="0"/>
              <a:t>)</a:t>
            </a:r>
          </a:p>
          <a:p>
            <a:r>
              <a:rPr lang="fr-FR" sz="2000" dirty="0"/>
              <a:t>Montant pris en charge par l’agence sur la ligne « </a:t>
            </a:r>
            <a:r>
              <a:rPr lang="fr-FR" sz="2000" dirty="0" smtClean="0"/>
              <a:t>frais exceptionnels</a:t>
            </a:r>
            <a:r>
              <a:rPr lang="fr-FR" sz="2000" dirty="0"/>
              <a:t> » : 80% de </a:t>
            </a:r>
            <a:r>
              <a:rPr lang="fr-FR" sz="2000" dirty="0" smtClean="0"/>
              <a:t>1212€ </a:t>
            </a:r>
            <a:r>
              <a:rPr lang="fr-FR" sz="2000" dirty="0"/>
              <a:t>soit </a:t>
            </a:r>
            <a:r>
              <a:rPr lang="fr-FR" sz="2000" dirty="0" smtClean="0"/>
              <a:t>969,6€</a:t>
            </a:r>
            <a:r>
              <a:rPr lang="fr-FR" sz="2000" dirty="0"/>
              <a:t>.</a:t>
            </a:r>
          </a:p>
          <a:p>
            <a:r>
              <a:rPr lang="fr-FR" sz="2000" dirty="0"/>
              <a:t>La différence </a:t>
            </a:r>
            <a:r>
              <a:rPr lang="fr-FR" sz="2000" dirty="0" smtClean="0"/>
              <a:t>(1212– 969,6 </a:t>
            </a:r>
            <a:r>
              <a:rPr lang="fr-FR" sz="2000" dirty="0"/>
              <a:t>= </a:t>
            </a:r>
            <a:r>
              <a:rPr lang="fr-FR" sz="2000" dirty="0" smtClean="0"/>
              <a:t>242,4€</a:t>
            </a:r>
            <a:r>
              <a:rPr lang="fr-FR" sz="2000" dirty="0"/>
              <a:t>) doit être cofinancée.</a:t>
            </a:r>
          </a:p>
        </p:txBody>
      </p:sp>
      <p:graphicFrame>
        <p:nvGraphicFramePr>
          <p:cNvPr id="2" name="Tableau 1"/>
          <p:cNvGraphicFramePr>
            <a:graphicFrameLocks noGrp="1"/>
          </p:cNvGraphicFramePr>
          <p:nvPr>
            <p:extLst>
              <p:ext uri="{D42A27DB-BD31-4B8C-83A1-F6EECF244321}">
                <p14:modId xmlns:p14="http://schemas.microsoft.com/office/powerpoint/2010/main" xmlns="" val="1596027381"/>
              </p:ext>
            </p:extLst>
          </p:nvPr>
        </p:nvGraphicFramePr>
        <p:xfrm>
          <a:off x="3576783" y="1205530"/>
          <a:ext cx="2241995" cy="1116496"/>
        </p:xfrm>
        <a:graphic>
          <a:graphicData uri="http://schemas.openxmlformats.org/drawingml/2006/table">
            <a:tbl>
              <a:tblPr firstRow="1" firstCol="1" bandRow="1"/>
              <a:tblGrid>
                <a:gridCol w="1524725"/>
                <a:gridCol w="717270"/>
              </a:tblGrid>
              <a:tr h="279124">
                <a:tc>
                  <a:txBody>
                    <a:bodyPr/>
                    <a:lstStyle/>
                    <a:p>
                      <a:pPr>
                        <a:lnSpc>
                          <a:spcPct val="115000"/>
                        </a:lnSpc>
                        <a:spcAft>
                          <a:spcPts val="0"/>
                        </a:spcAft>
                      </a:pPr>
                      <a:r>
                        <a:rPr lang="fr-FR" sz="1100" b="1" dirty="0">
                          <a:solidFill>
                            <a:srgbClr val="FFFFFF"/>
                          </a:solidFill>
                          <a:effectLst/>
                          <a:latin typeface="Calibri"/>
                          <a:ea typeface="Calibri"/>
                          <a:cs typeface="Times New Roman"/>
                        </a:rPr>
                        <a:t>Distance KM</a:t>
                      </a:r>
                      <a:endParaRPr lang="fr-FR"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fr-FR" sz="1100" b="1">
                          <a:solidFill>
                            <a:srgbClr val="FFFFFF"/>
                          </a:solidFill>
                          <a:effectLst/>
                          <a:latin typeface="Calibri"/>
                          <a:ea typeface="Calibri"/>
                          <a:cs typeface="Times New Roman"/>
                        </a:rPr>
                        <a:t>Taux</a:t>
                      </a:r>
                      <a:endParaRPr lang="fr-FR"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r>
              <a:tr h="279124">
                <a:tc>
                  <a:txBody>
                    <a:bodyPr/>
                    <a:lstStyle/>
                    <a:p>
                      <a:pPr>
                        <a:lnSpc>
                          <a:spcPct val="115000"/>
                        </a:lnSpc>
                        <a:spcAft>
                          <a:spcPts val="0"/>
                        </a:spcAft>
                      </a:pPr>
                      <a:r>
                        <a:rPr lang="fr-FR" sz="1100" b="1">
                          <a:solidFill>
                            <a:srgbClr val="FFFFFF"/>
                          </a:solidFill>
                          <a:effectLst/>
                          <a:latin typeface="Calibri"/>
                          <a:ea typeface="Calibri"/>
                          <a:cs typeface="Times New Roman"/>
                        </a:rPr>
                        <a:t>Moins de 100km</a:t>
                      </a:r>
                      <a:endParaRPr lang="fr-FR" sz="110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fr-FR" sz="1100">
                          <a:effectLst/>
                          <a:latin typeface="Calibri"/>
                          <a:ea typeface="Calibri"/>
                          <a:cs typeface="Times New Roman"/>
                        </a:rPr>
                        <a:t>0€</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r h="279124">
                <a:tc>
                  <a:txBody>
                    <a:bodyPr/>
                    <a:lstStyle/>
                    <a:p>
                      <a:pPr>
                        <a:lnSpc>
                          <a:spcPct val="115000"/>
                        </a:lnSpc>
                        <a:spcAft>
                          <a:spcPts val="0"/>
                        </a:spcAft>
                      </a:pPr>
                      <a:r>
                        <a:rPr lang="fr-FR" sz="1100" b="1" dirty="0">
                          <a:solidFill>
                            <a:srgbClr val="FFFFFF"/>
                          </a:solidFill>
                          <a:effectLst/>
                          <a:latin typeface="Calibri"/>
                          <a:ea typeface="Calibri"/>
                          <a:cs typeface="Times New Roman"/>
                        </a:rPr>
                        <a:t>100-1999km</a:t>
                      </a:r>
                      <a:endParaRPr lang="fr-FR"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fr-FR" sz="1100">
                          <a:effectLst/>
                          <a:latin typeface="Calibri"/>
                          <a:ea typeface="Calibri"/>
                          <a:cs typeface="Times New Roman"/>
                        </a:rPr>
                        <a:t>275€</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3DFEE"/>
                    </a:solidFill>
                  </a:tcPr>
                </a:tc>
              </a:tr>
              <a:tr h="279124">
                <a:tc>
                  <a:txBody>
                    <a:bodyPr/>
                    <a:lstStyle/>
                    <a:p>
                      <a:pPr>
                        <a:lnSpc>
                          <a:spcPct val="115000"/>
                        </a:lnSpc>
                        <a:spcAft>
                          <a:spcPts val="0"/>
                        </a:spcAft>
                      </a:pPr>
                      <a:r>
                        <a:rPr lang="fr-FR" sz="1100" b="1" dirty="0">
                          <a:solidFill>
                            <a:srgbClr val="FFFFFF"/>
                          </a:solidFill>
                          <a:effectLst/>
                          <a:latin typeface="Calibri"/>
                          <a:ea typeface="Calibri"/>
                          <a:cs typeface="Times New Roman"/>
                        </a:rPr>
                        <a:t>Plus de 2000km</a:t>
                      </a:r>
                      <a:endParaRPr lang="fr-FR" sz="1100" dirty="0">
                        <a:effectLst/>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a:lnSpc>
                          <a:spcPct val="115000"/>
                        </a:lnSpc>
                        <a:spcAft>
                          <a:spcPts val="0"/>
                        </a:spcAft>
                      </a:pPr>
                      <a:r>
                        <a:rPr lang="fr-FR" sz="1100" dirty="0">
                          <a:effectLst/>
                          <a:latin typeface="Calibri"/>
                          <a:ea typeface="Calibri"/>
                          <a:cs typeface="Times New Roman"/>
                        </a:rPr>
                        <a:t>360€</a:t>
                      </a:r>
                    </a:p>
                  </a:txBody>
                  <a:tcPr marL="68580" marR="68580" marT="0" marB="0">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7BFDE"/>
                    </a:solidFill>
                  </a:tcPr>
                </a:tc>
              </a:tr>
            </a:tbl>
          </a:graphicData>
        </a:graphic>
      </p:graphicFrame>
    </p:spTree>
    <p:extLst>
      <p:ext uri="{BB962C8B-B14F-4D97-AF65-F5344CB8AC3E}">
        <p14:creationId xmlns:p14="http://schemas.microsoft.com/office/powerpoint/2010/main" xmlns="" val="31944954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1"/>
          <p:cNvSpPr txBox="1">
            <a:spLocks noChangeArrowheads="1"/>
          </p:cNvSpPr>
          <p:nvPr/>
        </p:nvSpPr>
        <p:spPr bwMode="auto">
          <a:xfrm>
            <a:off x="428558" y="301020"/>
            <a:ext cx="8506348"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0"/>
              </a:spcBef>
              <a:buFont typeface="Arial" pitchFamily="34" charset="0"/>
              <a:buNone/>
            </a:pPr>
            <a:r>
              <a:rPr lang="fr-FR" altLang="fr-FR" b="1" dirty="0" smtClean="0">
                <a:solidFill>
                  <a:srgbClr val="0070C0"/>
                </a:solidFill>
              </a:rPr>
              <a:t>CRITERES D’EVALUATION DE LA CANDIDATURE</a:t>
            </a:r>
            <a:endParaRPr lang="fr-FR" altLang="fr-FR" b="1" dirty="0">
              <a:solidFill>
                <a:srgbClr val="0070C0"/>
              </a:solidFill>
            </a:endParaRPr>
          </a:p>
        </p:txBody>
      </p:sp>
      <p:sp>
        <p:nvSpPr>
          <p:cNvPr id="5" name="ZoneTexte 2"/>
          <p:cNvSpPr txBox="1">
            <a:spLocks noChangeArrowheads="1"/>
          </p:cNvSpPr>
          <p:nvPr/>
        </p:nvSpPr>
        <p:spPr bwMode="auto">
          <a:xfrm>
            <a:off x="759987" y="1101026"/>
            <a:ext cx="784349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defTabSz="457200"/>
            <a:r>
              <a:rPr lang="fr-FR" altLang="fr-FR" sz="2400" b="1" dirty="0" smtClean="0">
                <a:solidFill>
                  <a:srgbClr val="0070C0"/>
                </a:solidFill>
              </a:rPr>
              <a:t>Pertinence</a:t>
            </a:r>
            <a:r>
              <a:rPr lang="fr-FR" altLang="fr-FR" sz="2400" b="1" dirty="0" smtClean="0">
                <a:solidFill>
                  <a:prstClr val="black"/>
                </a:solidFill>
              </a:rPr>
              <a:t> </a:t>
            </a:r>
            <a:r>
              <a:rPr lang="fr-FR" altLang="fr-FR" sz="2400" dirty="0">
                <a:solidFill>
                  <a:prstClr val="black"/>
                </a:solidFill>
              </a:rPr>
              <a:t>du projet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30</a:t>
            </a:r>
          </a:p>
          <a:p>
            <a:pPr defTabSz="457200"/>
            <a:endParaRPr lang="fr-FR" altLang="fr-FR" sz="2400" b="1" dirty="0" smtClean="0">
              <a:solidFill>
                <a:srgbClr val="C00000"/>
              </a:solidFill>
            </a:endParaRPr>
          </a:p>
          <a:p>
            <a:pPr defTabSz="457200"/>
            <a:r>
              <a:rPr lang="fr-FR" altLang="fr-FR" sz="2400" b="1" dirty="0" smtClean="0">
                <a:solidFill>
                  <a:srgbClr val="0070C0"/>
                </a:solidFill>
              </a:rPr>
              <a:t>Qualité</a:t>
            </a:r>
            <a:r>
              <a:rPr lang="fr-FR" altLang="fr-FR" sz="2400" dirty="0" smtClean="0">
                <a:solidFill>
                  <a:prstClr val="black"/>
                </a:solidFill>
              </a:rPr>
              <a:t> </a:t>
            </a:r>
            <a:r>
              <a:rPr lang="fr-FR" altLang="fr-FR" sz="2400" dirty="0">
                <a:solidFill>
                  <a:prstClr val="black"/>
                </a:solidFill>
              </a:rPr>
              <a:t>de la conception et de la mise en œuvre  		</a:t>
            </a:r>
            <a:r>
              <a:rPr lang="fr-FR" altLang="fr-FR" sz="2400" b="1" dirty="0" smtClean="0">
                <a:solidFill>
                  <a:prstClr val="black"/>
                </a:solidFill>
              </a:rPr>
              <a:t>/20</a:t>
            </a:r>
            <a:endParaRPr lang="fr-FR" altLang="fr-FR" sz="2400" b="1" dirty="0">
              <a:solidFill>
                <a:prstClr val="black"/>
              </a:solidFill>
            </a:endParaRPr>
          </a:p>
          <a:p>
            <a:pPr defTabSz="457200"/>
            <a:endParaRPr lang="fr-FR" altLang="fr-FR" sz="2400" b="1" dirty="0" smtClean="0">
              <a:solidFill>
                <a:srgbClr val="C00000"/>
              </a:solidFill>
            </a:endParaRPr>
          </a:p>
          <a:p>
            <a:pPr defTabSz="457200"/>
            <a:r>
              <a:rPr lang="fr-FR" altLang="fr-FR" sz="2400" b="1" dirty="0">
                <a:solidFill>
                  <a:srgbClr val="0070C0"/>
                </a:solidFill>
              </a:rPr>
              <a:t>Coopération</a:t>
            </a:r>
            <a:r>
              <a:rPr lang="fr-FR" altLang="fr-FR" sz="2400" dirty="0" smtClean="0">
                <a:solidFill>
                  <a:prstClr val="black"/>
                </a:solidFill>
              </a:rPr>
              <a:t> entre les partenaires                           </a:t>
            </a:r>
            <a:r>
              <a:rPr lang="fr-FR" altLang="fr-FR" sz="2400" dirty="0">
                <a:solidFill>
                  <a:prstClr val="black"/>
                </a:solidFill>
              </a:rPr>
              <a:t>		</a:t>
            </a:r>
            <a:r>
              <a:rPr lang="fr-FR" altLang="fr-FR" sz="2400" b="1" dirty="0">
                <a:solidFill>
                  <a:prstClr val="black"/>
                </a:solidFill>
              </a:rPr>
              <a:t>/20</a:t>
            </a:r>
          </a:p>
          <a:p>
            <a:pPr defTabSz="457200"/>
            <a:endParaRPr lang="fr-FR" altLang="fr-FR" sz="2400" b="1" dirty="0" smtClean="0">
              <a:solidFill>
                <a:srgbClr val="C00000"/>
              </a:solidFill>
            </a:endParaRPr>
          </a:p>
          <a:p>
            <a:pPr defTabSz="457200"/>
            <a:r>
              <a:rPr lang="fr-FR" altLang="fr-FR" sz="2400" b="1" dirty="0" smtClean="0">
                <a:solidFill>
                  <a:srgbClr val="0070C0"/>
                </a:solidFill>
              </a:rPr>
              <a:t>Impact</a:t>
            </a:r>
            <a:r>
              <a:rPr lang="fr-FR" altLang="fr-FR" sz="2400" b="1" dirty="0" smtClean="0">
                <a:solidFill>
                  <a:prstClr val="black"/>
                </a:solidFill>
              </a:rPr>
              <a:t> </a:t>
            </a:r>
            <a:r>
              <a:rPr lang="fr-FR" altLang="fr-FR" sz="2400" dirty="0">
                <a:solidFill>
                  <a:prstClr val="black"/>
                </a:solidFill>
              </a:rPr>
              <a:t>et </a:t>
            </a:r>
            <a:r>
              <a:rPr lang="fr-FR" altLang="fr-FR" sz="2400" b="1" dirty="0">
                <a:solidFill>
                  <a:srgbClr val="0070C0"/>
                </a:solidFill>
              </a:rPr>
              <a:t>diffusion</a:t>
            </a:r>
            <a:r>
              <a:rPr lang="fr-FR" altLang="fr-FR" sz="2400" dirty="0">
                <a:solidFill>
                  <a:srgbClr val="0070C0"/>
                </a:solidFill>
              </a:rPr>
              <a:t> </a:t>
            </a:r>
            <a:r>
              <a:rPr lang="fr-FR" altLang="fr-FR" sz="2400" dirty="0">
                <a:solidFill>
                  <a:srgbClr val="C00000"/>
                </a:solidFill>
              </a:rPr>
              <a:t> </a:t>
            </a:r>
            <a:r>
              <a:rPr lang="fr-FR" altLang="fr-FR" sz="2400" dirty="0">
                <a:solidFill>
                  <a:prstClr val="black"/>
                </a:solidFill>
              </a:rPr>
              <a:t>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30</a:t>
            </a:r>
          </a:p>
          <a:p>
            <a:pPr defTabSz="457200"/>
            <a:endParaRPr lang="fr-FR" altLang="fr-FR" sz="2400" dirty="0">
              <a:solidFill>
                <a:prstClr val="black"/>
              </a:solidFill>
            </a:endParaRPr>
          </a:p>
          <a:p>
            <a:pPr defTabSz="457200"/>
            <a:r>
              <a:rPr lang="fr-FR" altLang="fr-FR" sz="2400" dirty="0">
                <a:solidFill>
                  <a:prstClr val="black"/>
                </a:solidFill>
              </a:rPr>
              <a:t>						    </a:t>
            </a:r>
            <a:r>
              <a:rPr lang="fr-FR" altLang="fr-FR" sz="2400" dirty="0" smtClean="0">
                <a:solidFill>
                  <a:prstClr val="black"/>
                </a:solidFill>
              </a:rPr>
              <a:t>		Total </a:t>
            </a:r>
            <a:r>
              <a:rPr lang="fr-FR" altLang="fr-FR" sz="2400" dirty="0">
                <a:solidFill>
                  <a:prstClr val="black"/>
                </a:solidFill>
              </a:rPr>
              <a:t>maximum de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100</a:t>
            </a:r>
          </a:p>
          <a:p>
            <a:pPr defTabSz="457200"/>
            <a:endParaRPr lang="fr-FR" altLang="fr-FR" sz="2400" b="1" dirty="0">
              <a:solidFill>
                <a:prstClr val="black"/>
              </a:solidFill>
            </a:endParaRPr>
          </a:p>
          <a:p>
            <a:pPr defTabSz="457200"/>
            <a:r>
              <a:rPr lang="fr-FR" altLang="fr-FR" sz="2400" dirty="0">
                <a:solidFill>
                  <a:prstClr val="black"/>
                </a:solidFill>
              </a:rPr>
              <a:t>				Note minimale de sélection de 	</a:t>
            </a:r>
            <a:r>
              <a:rPr lang="fr-FR" altLang="fr-FR" sz="2400" dirty="0" smtClean="0">
                <a:solidFill>
                  <a:prstClr val="black"/>
                </a:solidFill>
              </a:rPr>
              <a:t>		</a:t>
            </a:r>
            <a:r>
              <a:rPr lang="fr-FR" altLang="fr-FR" sz="2400" b="1" dirty="0" smtClean="0">
                <a:solidFill>
                  <a:prstClr val="black"/>
                </a:solidFill>
              </a:rPr>
              <a:t>/</a:t>
            </a:r>
            <a:r>
              <a:rPr lang="fr-FR" altLang="fr-FR" sz="2400" b="1" dirty="0">
                <a:solidFill>
                  <a:prstClr val="black"/>
                </a:solidFill>
              </a:rPr>
              <a:t>60</a:t>
            </a:r>
          </a:p>
          <a:p>
            <a:pPr defTabSz="457200"/>
            <a:endParaRPr lang="fr-FR" altLang="fr-FR" sz="2400" dirty="0">
              <a:solidFill>
                <a:prstClr val="black"/>
              </a:solidFill>
            </a:endParaRPr>
          </a:p>
          <a:p>
            <a:pPr defTabSz="457200"/>
            <a:r>
              <a:rPr lang="fr-FR" altLang="fr-FR" i="1" dirty="0" smtClean="0">
                <a:solidFill>
                  <a:prstClr val="black"/>
                </a:solidFill>
              </a:rPr>
              <a:t>Si </a:t>
            </a:r>
            <a:r>
              <a:rPr lang="fr-FR" altLang="fr-FR" i="1" dirty="0">
                <a:solidFill>
                  <a:prstClr val="black"/>
                </a:solidFill>
              </a:rPr>
              <a:t>l’un des critères reçoit une note inférieure à la moyenne, le projet </a:t>
            </a:r>
            <a:r>
              <a:rPr lang="fr-FR" altLang="fr-FR" i="1" dirty="0" smtClean="0">
                <a:solidFill>
                  <a:prstClr val="black"/>
                </a:solidFill>
              </a:rPr>
              <a:t>n’est pas sélectionné</a:t>
            </a:r>
          </a:p>
          <a:p>
            <a:pPr defTabSz="457200"/>
            <a:r>
              <a:rPr lang="fr-FR" altLang="fr-FR" i="1" dirty="0" smtClean="0">
                <a:solidFill>
                  <a:prstClr val="black"/>
                </a:solidFill>
              </a:rPr>
              <a:t>Se référer à la grille d’évaluation sur Pénélope+ lors de la rédaction de sa candidature</a:t>
            </a:r>
            <a:endParaRPr lang="fr-FR" altLang="fr-FR" dirty="0">
              <a:solidFill>
                <a:prstClr val="black"/>
              </a:solidFill>
            </a:endParaRPr>
          </a:p>
        </p:txBody>
      </p:sp>
    </p:spTree>
    <p:extLst>
      <p:ext uri="{BB962C8B-B14F-4D97-AF65-F5344CB8AC3E}">
        <p14:creationId xmlns:p14="http://schemas.microsoft.com/office/powerpoint/2010/main" xmlns="" val="3696684908"/>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ZoneTexte 16"/>
          <p:cNvSpPr txBox="1"/>
          <p:nvPr/>
        </p:nvSpPr>
        <p:spPr>
          <a:xfrm>
            <a:off x="704850" y="2828950"/>
            <a:ext cx="8058150" cy="2955925"/>
          </a:xfrm>
          <a:prstGeom prst="rect">
            <a:avLst/>
          </a:prstGeom>
          <a:noFill/>
        </p:spPr>
        <p:txBody>
          <a:bodyPr>
            <a:spAutoFit/>
          </a:bodyPr>
          <a:lstStyle/>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defRPr/>
            </a:pPr>
            <a:r>
              <a:rPr lang="fr-FR" sz="1400" dirty="0">
                <a:solidFill>
                  <a:prstClr val="black"/>
                </a:solidFill>
              </a:rPr>
              <a:t> </a:t>
            </a:r>
          </a:p>
          <a:p>
            <a:pPr algn="just">
              <a:defRPr/>
            </a:pPr>
            <a:endParaRPr lang="fr-FR" sz="1400" dirty="0">
              <a:solidFill>
                <a:prstClr val="black">
                  <a:lumMod val="85000"/>
                  <a:lumOff val="15000"/>
                </a:prstClr>
              </a:solidFill>
              <a:latin typeface="Arial"/>
              <a:cs typeface="Arial"/>
            </a:endParaRPr>
          </a:p>
        </p:txBody>
      </p:sp>
      <p:sp>
        <p:nvSpPr>
          <p:cNvPr id="7" name="ZoneTexte 6"/>
          <p:cNvSpPr txBox="1"/>
          <p:nvPr/>
        </p:nvSpPr>
        <p:spPr>
          <a:xfrm>
            <a:off x="0" y="351672"/>
            <a:ext cx="9144000" cy="538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fontAlgn="base">
              <a:spcBef>
                <a:spcPct val="0"/>
              </a:spcBef>
              <a:spcAft>
                <a:spcPct val="0"/>
              </a:spcAft>
              <a:buFont typeface="Arial" pitchFamily="34" charset="0"/>
              <a:buNone/>
              <a:defRPr sz="3200" b="1">
                <a:solidFill>
                  <a:srgbClr val="FF0000"/>
                </a:solidFill>
                <a:latin typeface="Calibri" pitchFamily="34" charset="0"/>
                <a:cs typeface="Arial" pitchFamily="34" charset="0"/>
              </a:defRPr>
            </a:lvl1pPr>
            <a:lvl2pPr marL="742950" indent="-285750" eaLnBrk="0" hangingPunct="0">
              <a:spcBef>
                <a:spcPct val="20000"/>
              </a:spcBef>
              <a:buFont typeface="Arial" pitchFamily="34" charset="0"/>
              <a:buChar char="–"/>
              <a:defRPr sz="2800">
                <a:latin typeface="Calibri" pitchFamily="34" charset="0"/>
              </a:defRPr>
            </a:lvl2pPr>
            <a:lvl3pPr marL="1143000" indent="-228600" eaLnBrk="0" hangingPunct="0">
              <a:spcBef>
                <a:spcPct val="20000"/>
              </a:spcBef>
              <a:buFont typeface="Arial" pitchFamily="34" charset="0"/>
              <a:buChar char="•"/>
              <a:defRPr sz="2400">
                <a:latin typeface="Calibri" pitchFamily="34" charset="0"/>
              </a:defRPr>
            </a:lvl3pPr>
            <a:lvl4pPr marL="1600200" indent="-228600" eaLnBrk="0" hangingPunct="0">
              <a:spcBef>
                <a:spcPct val="20000"/>
              </a:spcBef>
              <a:buFont typeface="Arial" pitchFamily="34" charset="0"/>
              <a:buChar char="–"/>
              <a:defRPr sz="2000">
                <a:latin typeface="Calibri" pitchFamily="34" charset="0"/>
              </a:defRPr>
            </a:lvl4pPr>
            <a:lvl5pPr marL="2057400" indent="-228600" eaLnBrk="0" hangingPunct="0">
              <a:spcBef>
                <a:spcPct val="20000"/>
              </a:spcBef>
              <a:buFont typeface="Arial" pitchFamily="34" charset="0"/>
              <a:buChar char="»"/>
              <a:defRPr sz="2000">
                <a:latin typeface="Calibri" pitchFamily="34" charset="0"/>
              </a:defRPr>
            </a:lvl5pPr>
            <a:lvl6pPr marL="2514600" indent="-228600" eaLnBrk="0" fontAlgn="base" hangingPunct="0">
              <a:spcBef>
                <a:spcPct val="20000"/>
              </a:spcBef>
              <a:spcAft>
                <a:spcPct val="0"/>
              </a:spcAft>
              <a:buFont typeface="Arial" pitchFamily="34" charset="0"/>
              <a:buChar char="»"/>
              <a:defRPr sz="2000">
                <a:latin typeface="Calibri" pitchFamily="34" charset="0"/>
              </a:defRPr>
            </a:lvl6pPr>
            <a:lvl7pPr marL="2971800" indent="-228600" eaLnBrk="0" fontAlgn="base" hangingPunct="0">
              <a:spcBef>
                <a:spcPct val="20000"/>
              </a:spcBef>
              <a:spcAft>
                <a:spcPct val="0"/>
              </a:spcAft>
              <a:buFont typeface="Arial" pitchFamily="34" charset="0"/>
              <a:buChar char="»"/>
              <a:defRPr sz="2000">
                <a:latin typeface="Calibri" pitchFamily="34" charset="0"/>
              </a:defRPr>
            </a:lvl7pPr>
            <a:lvl8pPr marL="3429000" indent="-228600" eaLnBrk="0" fontAlgn="base" hangingPunct="0">
              <a:spcBef>
                <a:spcPct val="20000"/>
              </a:spcBef>
              <a:spcAft>
                <a:spcPct val="0"/>
              </a:spcAft>
              <a:buFont typeface="Arial" pitchFamily="34" charset="0"/>
              <a:buChar char="»"/>
              <a:defRPr sz="2000">
                <a:latin typeface="Calibri" pitchFamily="34" charset="0"/>
              </a:defRPr>
            </a:lvl8pPr>
            <a:lvl9pPr marL="3886200" indent="-228600" eaLnBrk="0" fontAlgn="base" hangingPunct="0">
              <a:spcBef>
                <a:spcPct val="20000"/>
              </a:spcBef>
              <a:spcAft>
                <a:spcPct val="0"/>
              </a:spcAft>
              <a:buFont typeface="Arial" pitchFamily="34" charset="0"/>
              <a:buChar char="»"/>
              <a:defRPr sz="2000">
                <a:latin typeface="Calibri" pitchFamily="34" charset="0"/>
              </a:defRPr>
            </a:lvl9pPr>
          </a:lstStyle>
          <a:p>
            <a:r>
              <a:rPr lang="fr-FR" sz="2900" dirty="0">
                <a:solidFill>
                  <a:srgbClr val="0070C0"/>
                </a:solidFill>
              </a:rPr>
              <a:t>Le </a:t>
            </a:r>
            <a:r>
              <a:rPr lang="fr-FR" sz="2900" dirty="0" smtClean="0">
                <a:solidFill>
                  <a:srgbClr val="0070C0"/>
                </a:solidFill>
              </a:rPr>
              <a:t>calendrier pour les projets de Partenariats Stratégiques</a:t>
            </a:r>
            <a:endParaRPr lang="fr-FR" sz="2900" u="sng" dirty="0">
              <a:solidFill>
                <a:srgbClr val="0070C0"/>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xmlns="" val="303661245"/>
              </p:ext>
            </p:extLst>
          </p:nvPr>
        </p:nvGraphicFramePr>
        <p:xfrm>
          <a:off x="266056" y="1844824"/>
          <a:ext cx="8496944" cy="4191920"/>
        </p:xfrm>
        <a:graphic>
          <a:graphicData uri="http://schemas.openxmlformats.org/drawingml/2006/table">
            <a:tbl>
              <a:tblPr firstRow="1" bandRow="1">
                <a:tableStyleId>{5C22544A-7EE6-4342-B048-85BDC9FD1C3A}</a:tableStyleId>
              </a:tblPr>
              <a:tblGrid>
                <a:gridCol w="2451925"/>
                <a:gridCol w="6045019"/>
              </a:tblGrid>
              <a:tr h="754594">
                <a:tc>
                  <a:txBody>
                    <a:bodyPr/>
                    <a:lstStyle/>
                    <a:p>
                      <a:pPr algn="ctr"/>
                      <a:r>
                        <a:rPr lang="fr-FR" sz="1800" b="1" noProof="0" dirty="0" smtClean="0">
                          <a:solidFill>
                            <a:schemeClr val="tx1"/>
                          </a:solidFill>
                        </a:rPr>
                        <a:t>Novembre 2015 </a:t>
                      </a:r>
                      <a:endParaRPr lang="fr-FR" sz="1800" b="1" noProof="0" dirty="0">
                        <a:solidFill>
                          <a:schemeClr val="tx1"/>
                        </a:solidFill>
                      </a:endParaRPr>
                    </a:p>
                  </a:txBody>
                  <a:tcPr anchor="ctr">
                    <a:solidFill>
                      <a:schemeClr val="accent4">
                        <a:lumMod val="60000"/>
                        <a:lumOff val="40000"/>
                      </a:schemeClr>
                    </a:solidFill>
                  </a:tcPr>
                </a:tc>
                <a:tc>
                  <a:txBody>
                    <a:bodyPr/>
                    <a:lstStyle/>
                    <a:p>
                      <a:r>
                        <a:rPr lang="fr-FR" sz="1800" b="0" noProof="0" dirty="0" smtClean="0">
                          <a:solidFill>
                            <a:schemeClr val="tx1"/>
                          </a:solidFill>
                        </a:rPr>
                        <a:t>Publication du guide l’Appel à Propositions</a:t>
                      </a:r>
                      <a:r>
                        <a:rPr lang="fr-FR" sz="1800" b="0" baseline="0" noProof="0" dirty="0" smtClean="0">
                          <a:solidFill>
                            <a:schemeClr val="tx1"/>
                          </a:solidFill>
                        </a:rPr>
                        <a:t> 2016</a:t>
                      </a:r>
                      <a:endParaRPr lang="fr-FR" sz="1800" b="0" noProof="0" dirty="0" smtClean="0">
                        <a:solidFill>
                          <a:schemeClr val="tx1"/>
                        </a:solidFill>
                      </a:endParaRPr>
                    </a:p>
                  </a:txBody>
                  <a:tcPr anchor="ctr">
                    <a:solidFill>
                      <a:schemeClr val="tx2">
                        <a:lumMod val="20000"/>
                        <a:lumOff val="80000"/>
                      </a:schemeClr>
                    </a:solidFill>
                  </a:tcPr>
                </a:tc>
              </a:tr>
              <a:tr h="683689">
                <a:tc>
                  <a:txBody>
                    <a:bodyPr/>
                    <a:lstStyle/>
                    <a:p>
                      <a:pPr algn="ctr"/>
                      <a:r>
                        <a:rPr lang="fr-FR" sz="1800" b="1" noProof="0" dirty="0" smtClean="0"/>
                        <a:t>Décembre 2015</a:t>
                      </a:r>
                      <a:endParaRPr lang="fr-FR" sz="1800" b="1" noProof="0" dirty="0"/>
                    </a:p>
                  </a:txBody>
                  <a:tcPr anchor="ctr">
                    <a:solidFill>
                      <a:schemeClr val="accent4">
                        <a:lumMod val="60000"/>
                        <a:lumOff val="40000"/>
                      </a:schemeClr>
                    </a:solidFill>
                  </a:tcPr>
                </a:tc>
                <a:tc>
                  <a:txBody>
                    <a:bodyPr/>
                    <a:lstStyle/>
                    <a:p>
                      <a:r>
                        <a:rPr lang="fr-FR" sz="1800" b="0" noProof="0" dirty="0" smtClean="0">
                          <a:solidFill>
                            <a:schemeClr val="tx1"/>
                          </a:solidFill>
                        </a:rPr>
                        <a:t>Publication du BOEN</a:t>
                      </a:r>
                      <a:r>
                        <a:rPr lang="fr-FR" sz="1800" b="0" baseline="0" noProof="0" dirty="0" smtClean="0">
                          <a:solidFill>
                            <a:schemeClr val="tx1"/>
                          </a:solidFill>
                        </a:rPr>
                        <a:t> 2016</a:t>
                      </a:r>
                      <a:endParaRPr lang="fr-FR" sz="1800" b="0" noProof="0" dirty="0" smtClean="0">
                        <a:solidFill>
                          <a:schemeClr val="tx1"/>
                        </a:solidFill>
                      </a:endParaRPr>
                    </a:p>
                    <a:p>
                      <a:r>
                        <a:rPr lang="fr-FR" sz="1800" b="0" noProof="0" dirty="0" smtClean="0">
                          <a:solidFill>
                            <a:schemeClr val="tx1"/>
                          </a:solidFill>
                        </a:rPr>
                        <a:t>Mise</a:t>
                      </a:r>
                      <a:r>
                        <a:rPr lang="fr-FR" sz="1800" b="0" baseline="0" noProof="0" dirty="0" smtClean="0">
                          <a:solidFill>
                            <a:schemeClr val="tx1"/>
                          </a:solidFill>
                        </a:rPr>
                        <a:t> en ligne des candidatures et documents ressources sur Penelope + </a:t>
                      </a:r>
                      <a:endParaRPr lang="fr-FR" sz="1800" b="0" noProof="0" dirty="0" smtClean="0">
                        <a:solidFill>
                          <a:schemeClr val="tx1"/>
                        </a:solidFill>
                      </a:endParaRPr>
                    </a:p>
                  </a:txBody>
                  <a:tcPr anchor="ctr">
                    <a:solidFill>
                      <a:schemeClr val="tx2">
                        <a:lumMod val="20000"/>
                        <a:lumOff val="80000"/>
                      </a:schemeClr>
                    </a:solidFill>
                  </a:tcPr>
                </a:tc>
              </a:tr>
              <a:tr h="683689">
                <a:tc>
                  <a:txBody>
                    <a:bodyPr/>
                    <a:lstStyle/>
                    <a:p>
                      <a:pPr algn="ctr"/>
                      <a:r>
                        <a:rPr lang="fr-FR" sz="1800" b="1" noProof="0" dirty="0" smtClean="0"/>
                        <a:t>31 mars 2016</a:t>
                      </a:r>
                    </a:p>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noProof="0" dirty="0" smtClean="0"/>
                        <a:t>à midi </a:t>
                      </a:r>
                    </a:p>
                    <a:p>
                      <a:pPr marL="0" marR="0" indent="0" algn="ctr" defTabSz="457200" rtl="0" eaLnBrk="1" fontAlgn="auto" latinLnBrk="0" hangingPunct="1">
                        <a:lnSpc>
                          <a:spcPct val="100000"/>
                        </a:lnSpc>
                        <a:spcBef>
                          <a:spcPts val="0"/>
                        </a:spcBef>
                        <a:spcAft>
                          <a:spcPts val="0"/>
                        </a:spcAft>
                        <a:buClrTx/>
                        <a:buSzTx/>
                        <a:buFontTx/>
                        <a:buNone/>
                        <a:tabLst/>
                        <a:defRPr/>
                      </a:pPr>
                      <a:r>
                        <a:rPr lang="fr-FR" sz="1800" b="1" baseline="0" noProof="0" dirty="0" smtClean="0"/>
                        <a:t>(heure </a:t>
                      </a:r>
                      <a:r>
                        <a:rPr lang="fr-FR" sz="1800" b="1" baseline="0" noProof="0" dirty="0" err="1" smtClean="0"/>
                        <a:t>Bruxelle</a:t>
                      </a:r>
                      <a:r>
                        <a:rPr lang="fr-FR" sz="1800" b="1" baseline="0" noProof="0" dirty="0" smtClean="0"/>
                        <a:t>)</a:t>
                      </a:r>
                      <a:endParaRPr lang="fr-FR" sz="1800" b="1" noProof="0" dirty="0" smtClean="0"/>
                    </a:p>
                  </a:txBody>
                  <a:tcPr anchor="ctr">
                    <a:solidFill>
                      <a:schemeClr val="accent4">
                        <a:lumMod val="60000"/>
                        <a:lumOff val="40000"/>
                      </a:schemeClr>
                    </a:solidFill>
                  </a:tcPr>
                </a:tc>
                <a:tc>
                  <a:txBody>
                    <a:bodyPr/>
                    <a:lstStyle/>
                    <a:p>
                      <a:r>
                        <a:rPr lang="fr-FR" sz="1800" noProof="0" dirty="0" smtClean="0"/>
                        <a:t>Date limite de dépôt de l’action clé 2 Partenariats</a:t>
                      </a:r>
                      <a:r>
                        <a:rPr lang="fr-FR" sz="1800" baseline="0" noProof="0" dirty="0" smtClean="0"/>
                        <a:t> Stratégiques</a:t>
                      </a:r>
                      <a:endParaRPr lang="fr-FR" sz="1800" noProof="0" dirty="0"/>
                    </a:p>
                  </a:txBody>
                  <a:tcPr anchor="ctr">
                    <a:solidFill>
                      <a:schemeClr val="tx2">
                        <a:lumMod val="20000"/>
                        <a:lumOff val="80000"/>
                      </a:schemeClr>
                    </a:solidFill>
                  </a:tcPr>
                </a:tc>
              </a:tr>
              <a:tr h="484223">
                <a:tc>
                  <a:txBody>
                    <a:bodyPr/>
                    <a:lstStyle/>
                    <a:p>
                      <a:pPr algn="ctr"/>
                      <a:r>
                        <a:rPr lang="fr-FR" sz="1800" b="1" noProof="0" dirty="0" smtClean="0"/>
                        <a:t>Avril-juillet</a:t>
                      </a:r>
                      <a:r>
                        <a:rPr lang="fr-FR" sz="1800" b="1" baseline="0" noProof="0" dirty="0" smtClean="0"/>
                        <a:t> 2016</a:t>
                      </a:r>
                      <a:endParaRPr lang="fr-FR" sz="1800" b="1"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Eligibilité</a:t>
                      </a:r>
                      <a:r>
                        <a:rPr lang="fr-FR" sz="1800" baseline="0" noProof="0" dirty="0" smtClean="0"/>
                        <a:t> et évaluation des candidatures</a:t>
                      </a:r>
                      <a:endParaRPr lang="fr-FR" sz="1800" noProof="0" dirty="0" smtClean="0"/>
                    </a:p>
                  </a:txBody>
                  <a:tcPr anchor="ctr">
                    <a:solidFill>
                      <a:schemeClr val="tx2">
                        <a:lumMod val="20000"/>
                        <a:lumOff val="80000"/>
                      </a:schemeClr>
                    </a:solidFill>
                  </a:tcPr>
                </a:tc>
              </a:tr>
              <a:tr h="484223">
                <a:tc>
                  <a:txBody>
                    <a:bodyPr/>
                    <a:lstStyle/>
                    <a:p>
                      <a:pPr algn="ctr"/>
                      <a:r>
                        <a:rPr lang="fr-FR" sz="1800" b="1" noProof="0" dirty="0" smtClean="0"/>
                        <a:t>Fin août 2016</a:t>
                      </a:r>
                      <a:endParaRPr lang="fr-FR" sz="1800" b="1"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Résultats de l’Appel à Propositions </a:t>
                      </a:r>
                    </a:p>
                  </a:txBody>
                  <a:tcPr anchor="ctr">
                    <a:solidFill>
                      <a:schemeClr val="tx2">
                        <a:lumMod val="20000"/>
                        <a:lumOff val="80000"/>
                      </a:schemeClr>
                    </a:solidFill>
                  </a:tcPr>
                </a:tc>
              </a:tr>
              <a:tr h="484223">
                <a:tc>
                  <a:txBody>
                    <a:bodyPr/>
                    <a:lstStyle/>
                    <a:p>
                      <a:pPr algn="ctr"/>
                      <a:r>
                        <a:rPr lang="fr-FR" sz="1800" b="1" noProof="0" dirty="0" smtClean="0"/>
                        <a:t>À partir du </a:t>
                      </a:r>
                    </a:p>
                    <a:p>
                      <a:pPr algn="ctr"/>
                      <a:r>
                        <a:rPr lang="fr-FR" sz="1800" b="1" noProof="0" dirty="0" smtClean="0"/>
                        <a:t>1</a:t>
                      </a:r>
                      <a:r>
                        <a:rPr lang="fr-FR" sz="1800" b="1" baseline="30000" noProof="0" dirty="0" smtClean="0"/>
                        <a:t>er</a:t>
                      </a:r>
                      <a:r>
                        <a:rPr lang="fr-FR" sz="1800" b="1" noProof="0" dirty="0" smtClean="0"/>
                        <a:t> septembre 2016</a:t>
                      </a:r>
                      <a:endParaRPr lang="fr-FR" sz="1800" b="1" noProof="0" dirty="0"/>
                    </a:p>
                  </a:txBody>
                  <a:tcPr anchor="ctr">
                    <a:solidFill>
                      <a:schemeClr val="accent4">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noProof="0" dirty="0" smtClean="0"/>
                        <a:t>Démarrage des projets acceptés</a:t>
                      </a:r>
                    </a:p>
                  </a:txBody>
                  <a:tcPr anchor="ctr">
                    <a:solidFill>
                      <a:schemeClr val="tx2">
                        <a:lumMod val="20000"/>
                        <a:lumOff val="80000"/>
                      </a:schemeClr>
                    </a:solidFill>
                  </a:tcPr>
                </a:tc>
              </a:tr>
            </a:tbl>
          </a:graphicData>
        </a:graphic>
      </p:graphicFrame>
    </p:spTree>
    <p:extLst>
      <p:ext uri="{BB962C8B-B14F-4D97-AF65-F5344CB8AC3E}">
        <p14:creationId xmlns:p14="http://schemas.microsoft.com/office/powerpoint/2010/main" xmlns="" val="5405169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97019" y="156856"/>
            <a:ext cx="8560538" cy="1015663"/>
          </a:xfrm>
          <a:prstGeom prst="rect">
            <a:avLst/>
          </a:prstGeom>
          <a:noFill/>
          <a:ln w="12700">
            <a:noFill/>
          </a:ln>
        </p:spPr>
        <p:txBody>
          <a:bodyPr wrap="square">
            <a:spAutoFit/>
          </a:bodyPr>
          <a:lstStyle/>
          <a:p>
            <a:pPr algn="ctr">
              <a:defRPr/>
            </a:pPr>
            <a:r>
              <a:rPr lang="fr-FR" sz="3000" b="1" dirty="0" smtClean="0">
                <a:solidFill>
                  <a:srgbClr val="0070C0"/>
                </a:solidFill>
              </a:rPr>
              <a:t>Comment ça marche ?</a:t>
            </a:r>
          </a:p>
          <a:p>
            <a:pPr algn="ctr">
              <a:defRPr/>
            </a:pPr>
            <a:r>
              <a:rPr lang="fr-FR" sz="3000" b="1" dirty="0" smtClean="0">
                <a:solidFill>
                  <a:srgbClr val="0070C0"/>
                </a:solidFill>
              </a:rPr>
              <a:t>Déposer un projet de Partenariat Stratégique</a:t>
            </a:r>
            <a:endParaRPr lang="fr-FR" sz="3000" b="1" dirty="0">
              <a:solidFill>
                <a:srgbClr val="0070C0"/>
              </a:solidFill>
            </a:endParaRPr>
          </a:p>
        </p:txBody>
      </p:sp>
      <p:sp>
        <p:nvSpPr>
          <p:cNvPr id="2" name="ZoneTexte 1"/>
          <p:cNvSpPr txBox="1"/>
          <p:nvPr/>
        </p:nvSpPr>
        <p:spPr>
          <a:xfrm>
            <a:off x="417512" y="1592734"/>
            <a:ext cx="8402960" cy="4154984"/>
          </a:xfrm>
          <a:prstGeom prst="rect">
            <a:avLst/>
          </a:prstGeom>
          <a:noFill/>
        </p:spPr>
        <p:txBody>
          <a:bodyPr wrap="square" rtlCol="0">
            <a:spAutoFit/>
          </a:bodyPr>
          <a:lstStyle/>
          <a:p>
            <a:pPr marL="285750" indent="-285750">
              <a:buFont typeface="Arial" panose="020B0604020202020204" pitchFamily="34" charset="0"/>
              <a:buChar char="•"/>
            </a:pPr>
            <a:r>
              <a:rPr lang="fr-FR" sz="2200" dirty="0" smtClean="0"/>
              <a:t>Création d’un </a:t>
            </a:r>
            <a:r>
              <a:rPr lang="fr-FR" sz="2200" b="1" dirty="0" smtClean="0"/>
              <a:t>code PIC </a:t>
            </a:r>
            <a:r>
              <a:rPr lang="fr-FR" sz="2200" dirty="0" smtClean="0"/>
              <a:t>: un identifiant pour chaque organisme</a:t>
            </a:r>
          </a:p>
          <a:p>
            <a:pPr marL="285750" indent="-285750">
              <a:buFont typeface="Arial" panose="020B0604020202020204" pitchFamily="34" charset="0"/>
              <a:buChar char="•"/>
            </a:pPr>
            <a:endParaRPr lang="fr-FR" sz="2200" dirty="0" smtClean="0"/>
          </a:p>
          <a:p>
            <a:pPr marL="285750" indent="-285750">
              <a:buFont typeface="Arial" panose="020B0604020202020204" pitchFamily="34" charset="0"/>
              <a:buChar char="•"/>
            </a:pPr>
            <a:r>
              <a:rPr lang="fr-FR" sz="2200" b="1" dirty="0" smtClean="0"/>
              <a:t>Dépôt d’une candidature</a:t>
            </a:r>
            <a:r>
              <a:rPr lang="fr-FR" sz="2200" dirty="0" smtClean="0"/>
              <a:t> : 1 appel à propositions par an </a:t>
            </a:r>
          </a:p>
          <a:p>
            <a:r>
              <a:rPr lang="fr-FR" sz="2200" dirty="0">
                <a:solidFill>
                  <a:srgbClr val="0070C0"/>
                </a:solidFill>
              </a:rPr>
              <a:t>	</a:t>
            </a:r>
            <a:r>
              <a:rPr lang="fr-FR" sz="2200" dirty="0" smtClean="0">
                <a:solidFill>
                  <a:srgbClr val="0070C0"/>
                </a:solidFill>
              </a:rPr>
              <a:t>		          			</a:t>
            </a:r>
            <a:r>
              <a:rPr lang="fr-FR" sz="2200" b="1" dirty="0" smtClean="0">
                <a:solidFill>
                  <a:srgbClr val="0070C0"/>
                </a:solidFill>
              </a:rPr>
              <a:t>Clôture au 31 mars 2016</a:t>
            </a:r>
          </a:p>
          <a:p>
            <a:endParaRPr lang="fr-FR" sz="2200" dirty="0" smtClean="0"/>
          </a:p>
          <a:p>
            <a:pPr marL="285750" indent="-285750">
              <a:buFont typeface="Arial" panose="020B0604020202020204" pitchFamily="34" charset="0"/>
              <a:buChar char="•"/>
            </a:pPr>
            <a:r>
              <a:rPr lang="fr-FR" sz="2200" dirty="0" smtClean="0"/>
              <a:t>Des </a:t>
            </a:r>
            <a:r>
              <a:rPr lang="fr-FR" sz="2200" b="1" dirty="0" smtClean="0"/>
              <a:t>critères d’éligibilité </a:t>
            </a:r>
            <a:r>
              <a:rPr lang="fr-FR" sz="2200" dirty="0" smtClean="0"/>
              <a:t>à respecter</a:t>
            </a:r>
          </a:p>
          <a:p>
            <a:endParaRPr lang="fr-FR" sz="2200" dirty="0" smtClean="0"/>
          </a:p>
          <a:p>
            <a:pPr marL="285750" indent="-285750">
              <a:buFont typeface="Arial" panose="020B0604020202020204" pitchFamily="34" charset="0"/>
              <a:buChar char="•"/>
            </a:pPr>
            <a:r>
              <a:rPr lang="fr-FR" sz="2200" dirty="0" smtClean="0"/>
              <a:t>Des </a:t>
            </a:r>
            <a:r>
              <a:rPr lang="fr-FR" sz="2200" b="1" dirty="0" smtClean="0"/>
              <a:t>critères qualité</a:t>
            </a:r>
            <a:r>
              <a:rPr lang="fr-FR" sz="2200" dirty="0" smtClean="0"/>
              <a:t> dans la candidature à prendre en compte : Pertinence du projet, Qualité et conception de la mise en œuvre, coopération entre les partenaires, impact et diffusion</a:t>
            </a:r>
          </a:p>
          <a:p>
            <a:pPr marL="285750" indent="-285750">
              <a:buFont typeface="Arial" panose="020B0604020202020204" pitchFamily="34" charset="0"/>
              <a:buChar char="•"/>
            </a:pPr>
            <a:endParaRPr lang="fr-FR" sz="2200" dirty="0"/>
          </a:p>
          <a:p>
            <a:pPr marL="285750" indent="-285750">
              <a:buFont typeface="Arial" panose="020B0604020202020204" pitchFamily="34" charset="0"/>
              <a:buChar char="•"/>
            </a:pPr>
            <a:r>
              <a:rPr lang="fr-FR" sz="2200" dirty="0" smtClean="0"/>
              <a:t>Evaluation qualitative des candidatures, notée sur 100</a:t>
            </a:r>
            <a:endParaRPr lang="fr-FR" sz="2200" dirty="0"/>
          </a:p>
        </p:txBody>
      </p:sp>
    </p:spTree>
    <p:extLst>
      <p:ext uri="{BB962C8B-B14F-4D97-AF65-F5344CB8AC3E}">
        <p14:creationId xmlns:p14="http://schemas.microsoft.com/office/powerpoint/2010/main" xmlns="" val="259871755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ous-titre 2"/>
          <p:cNvSpPr txBox="1">
            <a:spLocks/>
          </p:cNvSpPr>
          <p:nvPr/>
        </p:nvSpPr>
        <p:spPr>
          <a:xfrm>
            <a:off x="565672" y="219463"/>
            <a:ext cx="7553875" cy="51995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fr-FR" sz="2400" b="1" dirty="0" smtClean="0">
                <a:solidFill>
                  <a:prstClr val="white">
                    <a:lumMod val="50000"/>
                  </a:prstClr>
                </a:solidFill>
                <a:cs typeface="Arial"/>
              </a:rPr>
              <a:t>Chronologie administrative et financière</a:t>
            </a:r>
            <a:endParaRPr lang="fr-FR" sz="2400" b="1" dirty="0">
              <a:solidFill>
                <a:prstClr val="white">
                  <a:lumMod val="50000"/>
                </a:prstClr>
              </a:solidFill>
              <a:cs typeface="Arial"/>
            </a:endParaRPr>
          </a:p>
        </p:txBody>
      </p:sp>
      <p:sp>
        <p:nvSpPr>
          <p:cNvPr id="2" name="Espace réservé du contenu 1"/>
          <p:cNvSpPr>
            <a:spLocks noGrp="1"/>
          </p:cNvSpPr>
          <p:nvPr>
            <p:ph idx="1"/>
          </p:nvPr>
        </p:nvSpPr>
        <p:spPr>
          <a:xfrm>
            <a:off x="170617" y="1010093"/>
            <a:ext cx="8229600" cy="4676099"/>
          </a:xfrm>
        </p:spPr>
        <p:txBody>
          <a:bodyPr>
            <a:normAutofit/>
          </a:bodyPr>
          <a:lstStyle/>
          <a:p>
            <a:r>
              <a:rPr lang="fr-FR" sz="3000" dirty="0" smtClean="0"/>
              <a:t>Exemple pour un projet de Partenariat 24 mois:</a:t>
            </a:r>
          </a:p>
          <a:p>
            <a:pPr marL="0" indent="0">
              <a:buNone/>
            </a:pPr>
            <a:endParaRPr lang="fr-FR" sz="3000" dirty="0"/>
          </a:p>
        </p:txBody>
      </p:sp>
      <p:sp>
        <p:nvSpPr>
          <p:cNvPr id="4" name="Flèche droite 3"/>
          <p:cNvSpPr/>
          <p:nvPr/>
        </p:nvSpPr>
        <p:spPr>
          <a:xfrm>
            <a:off x="457200" y="2974020"/>
            <a:ext cx="8429348" cy="154471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5" name="ZoneTexte 4"/>
          <p:cNvSpPr txBox="1"/>
          <p:nvPr/>
        </p:nvSpPr>
        <p:spPr>
          <a:xfrm>
            <a:off x="505470" y="3390699"/>
            <a:ext cx="1418663" cy="369332"/>
          </a:xfrm>
          <a:prstGeom prst="rect">
            <a:avLst/>
          </a:prstGeom>
          <a:noFill/>
        </p:spPr>
        <p:txBody>
          <a:bodyPr wrap="square" rtlCol="0">
            <a:spAutoFit/>
          </a:bodyPr>
          <a:lstStyle/>
          <a:p>
            <a:pPr algn="ctr"/>
            <a:r>
              <a:rPr lang="fr-FR" b="1" dirty="0" smtClean="0">
                <a:solidFill>
                  <a:prstClr val="black"/>
                </a:solidFill>
              </a:rPr>
              <a:t>1</a:t>
            </a:r>
            <a:r>
              <a:rPr lang="fr-FR" b="1" baseline="30000" dirty="0" smtClean="0">
                <a:solidFill>
                  <a:prstClr val="black"/>
                </a:solidFill>
              </a:rPr>
              <a:t>er</a:t>
            </a:r>
            <a:r>
              <a:rPr lang="fr-FR" b="1" dirty="0" smtClean="0">
                <a:solidFill>
                  <a:prstClr val="black"/>
                </a:solidFill>
              </a:rPr>
              <a:t> sept</a:t>
            </a:r>
            <a:endParaRPr lang="fr-FR" b="1" dirty="0">
              <a:solidFill>
                <a:prstClr val="black"/>
              </a:solidFill>
            </a:endParaRPr>
          </a:p>
        </p:txBody>
      </p:sp>
      <p:sp>
        <p:nvSpPr>
          <p:cNvPr id="8" name="ZoneTexte 7"/>
          <p:cNvSpPr txBox="1"/>
          <p:nvPr/>
        </p:nvSpPr>
        <p:spPr>
          <a:xfrm>
            <a:off x="4871616" y="3473583"/>
            <a:ext cx="1691193" cy="646331"/>
          </a:xfrm>
          <a:prstGeom prst="rect">
            <a:avLst/>
          </a:prstGeom>
          <a:noFill/>
        </p:spPr>
        <p:txBody>
          <a:bodyPr wrap="square" rtlCol="0">
            <a:spAutoFit/>
          </a:bodyPr>
          <a:lstStyle/>
          <a:p>
            <a:pPr algn="ctr"/>
            <a:r>
              <a:rPr lang="fr-FR" b="1" dirty="0" smtClean="0">
                <a:solidFill>
                  <a:prstClr val="black"/>
                </a:solidFill>
              </a:rPr>
              <a:t>31 aout </a:t>
            </a:r>
          </a:p>
          <a:p>
            <a:pPr algn="ctr"/>
            <a:r>
              <a:rPr lang="fr-FR" b="1" dirty="0" smtClean="0">
                <a:solidFill>
                  <a:prstClr val="black"/>
                </a:solidFill>
              </a:rPr>
              <a:t>année+2</a:t>
            </a:r>
          </a:p>
        </p:txBody>
      </p:sp>
      <p:sp>
        <p:nvSpPr>
          <p:cNvPr id="10" name="ZoneTexte 9"/>
          <p:cNvSpPr txBox="1"/>
          <p:nvPr/>
        </p:nvSpPr>
        <p:spPr>
          <a:xfrm>
            <a:off x="2715934" y="3516954"/>
            <a:ext cx="1221420" cy="646331"/>
          </a:xfrm>
          <a:prstGeom prst="rect">
            <a:avLst/>
          </a:prstGeom>
          <a:noFill/>
        </p:spPr>
        <p:txBody>
          <a:bodyPr wrap="square" rtlCol="0">
            <a:spAutoFit/>
          </a:bodyPr>
          <a:lstStyle/>
          <a:p>
            <a:pPr algn="ctr"/>
            <a:r>
              <a:rPr lang="fr-FR" b="1" dirty="0" smtClean="0">
                <a:solidFill>
                  <a:prstClr val="black"/>
                </a:solidFill>
              </a:rPr>
              <a:t>31 juillet année+1</a:t>
            </a:r>
            <a:endParaRPr lang="fr-FR" b="1" dirty="0">
              <a:solidFill>
                <a:prstClr val="black"/>
              </a:solidFill>
            </a:endParaRPr>
          </a:p>
        </p:txBody>
      </p:sp>
      <p:sp>
        <p:nvSpPr>
          <p:cNvPr id="13" name="ZoneTexte 12"/>
          <p:cNvSpPr txBox="1"/>
          <p:nvPr/>
        </p:nvSpPr>
        <p:spPr>
          <a:xfrm>
            <a:off x="6651038" y="3536814"/>
            <a:ext cx="1158533" cy="369332"/>
          </a:xfrm>
          <a:prstGeom prst="rect">
            <a:avLst/>
          </a:prstGeom>
          <a:noFill/>
        </p:spPr>
        <p:txBody>
          <a:bodyPr wrap="square" rtlCol="0">
            <a:spAutoFit/>
          </a:bodyPr>
          <a:lstStyle/>
          <a:p>
            <a:pPr algn="ctr"/>
            <a:r>
              <a:rPr lang="fr-FR" b="1" dirty="0" smtClean="0">
                <a:solidFill>
                  <a:prstClr val="black"/>
                </a:solidFill>
              </a:rPr>
              <a:t>+ 60 jours</a:t>
            </a:r>
            <a:endParaRPr lang="fr-FR" b="1" dirty="0">
              <a:solidFill>
                <a:prstClr val="black"/>
              </a:solidFill>
            </a:endParaRPr>
          </a:p>
        </p:txBody>
      </p:sp>
      <p:sp>
        <p:nvSpPr>
          <p:cNvPr id="6" name="ZoneTexte 5"/>
          <p:cNvSpPr txBox="1"/>
          <p:nvPr/>
        </p:nvSpPr>
        <p:spPr>
          <a:xfrm>
            <a:off x="524064" y="1878224"/>
            <a:ext cx="1043126" cy="646331"/>
          </a:xfrm>
          <a:prstGeom prst="rect">
            <a:avLst/>
          </a:prstGeom>
          <a:solidFill>
            <a:schemeClr val="accent5">
              <a:lumMod val="40000"/>
              <a:lumOff val="60000"/>
            </a:schemeClr>
          </a:solidFill>
        </p:spPr>
        <p:txBody>
          <a:bodyPr wrap="square" rtlCol="0">
            <a:spAutoFit/>
          </a:bodyPr>
          <a:lstStyle/>
          <a:p>
            <a:pPr algn="ctr"/>
            <a:r>
              <a:rPr lang="fr-FR" dirty="0" smtClean="0">
                <a:solidFill>
                  <a:prstClr val="black"/>
                </a:solidFill>
              </a:rPr>
              <a:t>Début du projet</a:t>
            </a:r>
            <a:endParaRPr lang="fr-FR" dirty="0">
              <a:solidFill>
                <a:prstClr val="black"/>
              </a:solidFill>
            </a:endParaRPr>
          </a:p>
        </p:txBody>
      </p:sp>
      <p:sp>
        <p:nvSpPr>
          <p:cNvPr id="16" name="ZoneTexte 15"/>
          <p:cNvSpPr txBox="1"/>
          <p:nvPr/>
        </p:nvSpPr>
        <p:spPr>
          <a:xfrm>
            <a:off x="3284895" y="4645332"/>
            <a:ext cx="2420227" cy="1200329"/>
          </a:xfrm>
          <a:prstGeom prst="rect">
            <a:avLst/>
          </a:prstGeom>
          <a:solidFill>
            <a:schemeClr val="accent6">
              <a:lumMod val="40000"/>
              <a:lumOff val="60000"/>
            </a:schemeClr>
          </a:solidFill>
        </p:spPr>
        <p:txBody>
          <a:bodyPr wrap="square" rtlCol="0">
            <a:spAutoFit/>
          </a:bodyPr>
          <a:lstStyle/>
          <a:p>
            <a:pPr algn="ctr"/>
            <a:r>
              <a:rPr lang="fr-FR" dirty="0" smtClean="0">
                <a:solidFill>
                  <a:prstClr val="black"/>
                </a:solidFill>
              </a:rPr>
              <a:t>Date limite du dépôt du rapport intermédiaire – versement de la 2</a:t>
            </a:r>
            <a:r>
              <a:rPr lang="fr-FR" baseline="30000" dirty="0" smtClean="0">
                <a:solidFill>
                  <a:prstClr val="black"/>
                </a:solidFill>
              </a:rPr>
              <a:t>nde</a:t>
            </a:r>
            <a:r>
              <a:rPr lang="fr-FR" dirty="0" smtClean="0">
                <a:solidFill>
                  <a:prstClr val="black"/>
                </a:solidFill>
              </a:rPr>
              <a:t> avance : 20%</a:t>
            </a:r>
          </a:p>
        </p:txBody>
      </p:sp>
      <p:sp>
        <p:nvSpPr>
          <p:cNvPr id="17" name="ZoneTexte 16"/>
          <p:cNvSpPr txBox="1"/>
          <p:nvPr/>
        </p:nvSpPr>
        <p:spPr>
          <a:xfrm>
            <a:off x="4726496" y="1878224"/>
            <a:ext cx="1997475" cy="646331"/>
          </a:xfrm>
          <a:prstGeom prst="rect">
            <a:avLst/>
          </a:prstGeom>
          <a:solidFill>
            <a:schemeClr val="accent5">
              <a:lumMod val="40000"/>
              <a:lumOff val="60000"/>
            </a:schemeClr>
          </a:solidFill>
        </p:spPr>
        <p:txBody>
          <a:bodyPr wrap="square" rtlCol="0">
            <a:spAutoFit/>
          </a:bodyPr>
          <a:lstStyle/>
          <a:p>
            <a:pPr algn="ctr"/>
            <a:r>
              <a:rPr lang="fr-FR" dirty="0" smtClean="0">
                <a:solidFill>
                  <a:prstClr val="black"/>
                </a:solidFill>
              </a:rPr>
              <a:t>Fin de la période contractuelle</a:t>
            </a:r>
            <a:endParaRPr lang="fr-FR" dirty="0">
              <a:solidFill>
                <a:prstClr val="black"/>
              </a:solidFill>
            </a:endParaRPr>
          </a:p>
        </p:txBody>
      </p:sp>
      <p:sp>
        <p:nvSpPr>
          <p:cNvPr id="18" name="ZoneTexte 17"/>
          <p:cNvSpPr txBox="1"/>
          <p:nvPr/>
        </p:nvSpPr>
        <p:spPr>
          <a:xfrm>
            <a:off x="6150003" y="4645332"/>
            <a:ext cx="2250214" cy="923330"/>
          </a:xfrm>
          <a:prstGeom prst="rect">
            <a:avLst/>
          </a:prstGeom>
          <a:solidFill>
            <a:schemeClr val="accent6">
              <a:lumMod val="40000"/>
              <a:lumOff val="60000"/>
            </a:schemeClr>
          </a:solidFill>
        </p:spPr>
        <p:txBody>
          <a:bodyPr wrap="square" rtlCol="0">
            <a:spAutoFit/>
          </a:bodyPr>
          <a:lstStyle>
            <a:defPPr>
              <a:defRPr lang="fr-FR"/>
            </a:defPPr>
            <a:lvl1pPr algn="ctr"/>
          </a:lstStyle>
          <a:p>
            <a:r>
              <a:rPr lang="fr-FR" dirty="0">
                <a:solidFill>
                  <a:prstClr val="black"/>
                </a:solidFill>
              </a:rPr>
              <a:t>Date limite du dépôt du rapport </a:t>
            </a:r>
            <a:r>
              <a:rPr lang="fr-FR" dirty="0" smtClean="0">
                <a:solidFill>
                  <a:prstClr val="black"/>
                </a:solidFill>
              </a:rPr>
              <a:t>final – solde 20%</a:t>
            </a:r>
            <a:endParaRPr lang="fr-FR" dirty="0">
              <a:solidFill>
                <a:prstClr val="black"/>
              </a:solidFill>
            </a:endParaRPr>
          </a:p>
        </p:txBody>
      </p:sp>
      <p:sp>
        <p:nvSpPr>
          <p:cNvPr id="19" name="Flèche vers le bas 18"/>
          <p:cNvSpPr/>
          <p:nvPr/>
        </p:nvSpPr>
        <p:spPr>
          <a:xfrm>
            <a:off x="829503" y="2723720"/>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1" name="Flèche vers le bas 20"/>
          <p:cNvSpPr/>
          <p:nvPr/>
        </p:nvSpPr>
        <p:spPr>
          <a:xfrm>
            <a:off x="5563794" y="2780648"/>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2" name="Flèche vers le bas 21"/>
          <p:cNvSpPr/>
          <p:nvPr/>
        </p:nvSpPr>
        <p:spPr>
          <a:xfrm rot="10800000">
            <a:off x="4365037" y="4220531"/>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sp>
        <p:nvSpPr>
          <p:cNvPr id="23" name="Flèche vers le bas 22"/>
          <p:cNvSpPr/>
          <p:nvPr/>
        </p:nvSpPr>
        <p:spPr>
          <a:xfrm rot="10800000">
            <a:off x="7076886" y="4265100"/>
            <a:ext cx="306837" cy="298203"/>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solidFill>
                <a:prstClr val="white"/>
              </a:solidFill>
            </a:endParaRPr>
          </a:p>
        </p:txBody>
      </p:sp>
      <p:cxnSp>
        <p:nvCxnSpPr>
          <p:cNvPr id="24" name="Connecteur droit 23"/>
          <p:cNvCxnSpPr/>
          <p:nvPr/>
        </p:nvCxnSpPr>
        <p:spPr>
          <a:xfrm>
            <a:off x="1417906" y="750725"/>
            <a:ext cx="616688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ZoneTexte 25"/>
          <p:cNvSpPr txBox="1"/>
          <p:nvPr/>
        </p:nvSpPr>
        <p:spPr>
          <a:xfrm>
            <a:off x="543183" y="4548247"/>
            <a:ext cx="1856068" cy="369332"/>
          </a:xfrm>
          <a:prstGeom prst="rect">
            <a:avLst/>
          </a:prstGeom>
          <a:solidFill>
            <a:schemeClr val="accent6">
              <a:lumMod val="40000"/>
              <a:lumOff val="60000"/>
            </a:schemeClr>
          </a:solidFill>
        </p:spPr>
        <p:txBody>
          <a:bodyPr wrap="square" rtlCol="0">
            <a:spAutoFit/>
          </a:bodyPr>
          <a:lstStyle/>
          <a:p>
            <a:pPr algn="ctr"/>
            <a:r>
              <a:rPr lang="fr-FR" dirty="0" smtClean="0">
                <a:solidFill>
                  <a:prstClr val="black"/>
                </a:solidFill>
              </a:rPr>
              <a:t>1</a:t>
            </a:r>
            <a:r>
              <a:rPr lang="fr-FR" baseline="30000" dirty="0" smtClean="0">
                <a:solidFill>
                  <a:prstClr val="black"/>
                </a:solidFill>
              </a:rPr>
              <a:t>ère</a:t>
            </a:r>
            <a:r>
              <a:rPr lang="fr-FR" dirty="0" smtClean="0">
                <a:solidFill>
                  <a:prstClr val="black"/>
                </a:solidFill>
              </a:rPr>
              <a:t> avance: 60 %</a:t>
            </a:r>
          </a:p>
        </p:txBody>
      </p:sp>
      <p:sp>
        <p:nvSpPr>
          <p:cNvPr id="3" name="ZoneTexte 2"/>
          <p:cNvSpPr txBox="1"/>
          <p:nvPr/>
        </p:nvSpPr>
        <p:spPr>
          <a:xfrm>
            <a:off x="755576" y="6165304"/>
            <a:ext cx="5385385" cy="461665"/>
          </a:xfrm>
          <a:prstGeom prst="rect">
            <a:avLst/>
          </a:prstGeom>
          <a:noFill/>
        </p:spPr>
        <p:txBody>
          <a:bodyPr wrap="none" rtlCol="0">
            <a:spAutoFit/>
          </a:bodyPr>
          <a:lstStyle/>
          <a:p>
            <a:r>
              <a:rPr lang="fr-FR" sz="2400" dirty="0" smtClean="0"/>
              <a:t>Durée possible du projet : 24 ou 36 mois</a:t>
            </a:r>
            <a:endParaRPr lang="fr-FR" sz="2400" dirty="0"/>
          </a:p>
        </p:txBody>
      </p:sp>
      <p:sp>
        <p:nvSpPr>
          <p:cNvPr id="20" name="ZoneTexte 19"/>
          <p:cNvSpPr txBox="1"/>
          <p:nvPr/>
        </p:nvSpPr>
        <p:spPr>
          <a:xfrm>
            <a:off x="3884299" y="3516954"/>
            <a:ext cx="1221420" cy="646331"/>
          </a:xfrm>
          <a:prstGeom prst="rect">
            <a:avLst/>
          </a:prstGeom>
          <a:noFill/>
        </p:spPr>
        <p:txBody>
          <a:bodyPr wrap="square" rtlCol="0">
            <a:spAutoFit/>
          </a:bodyPr>
          <a:lstStyle/>
          <a:p>
            <a:pPr algn="ctr"/>
            <a:r>
              <a:rPr lang="fr-FR" b="1" dirty="0" smtClean="0">
                <a:solidFill>
                  <a:prstClr val="black"/>
                </a:solidFill>
              </a:rPr>
              <a:t>31 aout année+1</a:t>
            </a:r>
            <a:endParaRPr lang="fr-FR" b="1" dirty="0">
              <a:solidFill>
                <a:prstClr val="black"/>
              </a:solidFill>
            </a:endParaRPr>
          </a:p>
        </p:txBody>
      </p:sp>
      <p:sp>
        <p:nvSpPr>
          <p:cNvPr id="25" name="Parenthèse fermante 24"/>
          <p:cNvSpPr/>
          <p:nvPr/>
        </p:nvSpPr>
        <p:spPr>
          <a:xfrm rot="16200000">
            <a:off x="1910984" y="1998553"/>
            <a:ext cx="259526" cy="2455392"/>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solidFill>
                <a:prstClr val="black"/>
              </a:solidFill>
            </a:endParaRPr>
          </a:p>
        </p:txBody>
      </p:sp>
      <p:sp>
        <p:nvSpPr>
          <p:cNvPr id="27" name="Parenthèse fermante 26"/>
          <p:cNvSpPr/>
          <p:nvPr/>
        </p:nvSpPr>
        <p:spPr>
          <a:xfrm rot="16200000">
            <a:off x="4427022" y="2075774"/>
            <a:ext cx="259523" cy="2320859"/>
          </a:xfrm>
          <a:prstGeom prst="rightBracket">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fr-FR">
              <a:solidFill>
                <a:prstClr val="black"/>
              </a:solidFill>
            </a:endParaRPr>
          </a:p>
        </p:txBody>
      </p:sp>
      <p:sp>
        <p:nvSpPr>
          <p:cNvPr id="28" name="ZoneTexte 27"/>
          <p:cNvSpPr txBox="1"/>
          <p:nvPr/>
        </p:nvSpPr>
        <p:spPr>
          <a:xfrm>
            <a:off x="1548596" y="2610174"/>
            <a:ext cx="1284677" cy="400110"/>
          </a:xfrm>
          <a:prstGeom prst="rect">
            <a:avLst/>
          </a:prstGeom>
          <a:solidFill>
            <a:schemeClr val="accent5">
              <a:lumMod val="20000"/>
              <a:lumOff val="80000"/>
            </a:schemeClr>
          </a:solidFill>
          <a:ln w="28575">
            <a:solidFill>
              <a:schemeClr val="tx2">
                <a:lumMod val="50000"/>
              </a:schemeClr>
            </a:solidFill>
          </a:ln>
        </p:spPr>
        <p:txBody>
          <a:bodyPr wrap="square" rtlCol="0">
            <a:spAutoFit/>
          </a:bodyPr>
          <a:lstStyle/>
          <a:p>
            <a:pPr algn="ctr" defTabSz="457200"/>
            <a:r>
              <a:rPr lang="fr-FR" sz="2000" dirty="0">
                <a:solidFill>
                  <a:prstClr val="black"/>
                </a:solidFill>
                <a:ea typeface="Batang" panose="02030600000101010101" pitchFamily="18" charset="-127"/>
                <a:cs typeface="Utsaah" panose="020B0604020202020204" pitchFamily="34" charset="0"/>
              </a:rPr>
              <a:t>1</a:t>
            </a:r>
            <a:r>
              <a:rPr lang="fr-FR" sz="2000" baseline="30000" dirty="0">
                <a:solidFill>
                  <a:prstClr val="black"/>
                </a:solidFill>
                <a:ea typeface="Batang" panose="02030600000101010101" pitchFamily="18" charset="-127"/>
                <a:cs typeface="Utsaah" panose="020B0604020202020204" pitchFamily="34" charset="0"/>
              </a:rPr>
              <a:t>ère</a:t>
            </a:r>
            <a:r>
              <a:rPr lang="fr-FR" sz="2000" dirty="0">
                <a:solidFill>
                  <a:prstClr val="black"/>
                </a:solidFill>
                <a:ea typeface="Batang" panose="02030600000101010101" pitchFamily="18" charset="-127"/>
                <a:cs typeface="Utsaah" panose="020B0604020202020204" pitchFamily="34" charset="0"/>
              </a:rPr>
              <a:t> </a:t>
            </a:r>
            <a:r>
              <a:rPr lang="fr-FR" sz="2000" dirty="0" smtClean="0">
                <a:solidFill>
                  <a:prstClr val="black"/>
                </a:solidFill>
                <a:ea typeface="Batang" panose="02030600000101010101" pitchFamily="18" charset="-127"/>
                <a:cs typeface="Utsaah" panose="020B0604020202020204" pitchFamily="34" charset="0"/>
              </a:rPr>
              <a:t>phase</a:t>
            </a:r>
            <a:endParaRPr lang="fr-FR" sz="2000" dirty="0">
              <a:solidFill>
                <a:prstClr val="black"/>
              </a:solidFill>
              <a:ea typeface="Batang" panose="02030600000101010101" pitchFamily="18" charset="-127"/>
              <a:cs typeface="Utsaah" panose="020B0604020202020204" pitchFamily="34" charset="0"/>
            </a:endParaRPr>
          </a:p>
        </p:txBody>
      </p:sp>
      <p:sp>
        <p:nvSpPr>
          <p:cNvPr id="29" name="ZoneTexte 28"/>
          <p:cNvSpPr txBox="1"/>
          <p:nvPr/>
        </p:nvSpPr>
        <p:spPr>
          <a:xfrm>
            <a:off x="3700569" y="2629872"/>
            <a:ext cx="1635772" cy="400110"/>
          </a:xfrm>
          <a:prstGeom prst="rect">
            <a:avLst/>
          </a:prstGeom>
          <a:solidFill>
            <a:schemeClr val="accent5">
              <a:lumMod val="20000"/>
              <a:lumOff val="80000"/>
            </a:schemeClr>
          </a:solidFill>
          <a:ln w="28575">
            <a:solidFill>
              <a:schemeClr val="tx2">
                <a:lumMod val="50000"/>
              </a:schemeClr>
            </a:solidFill>
          </a:ln>
        </p:spPr>
        <p:txBody>
          <a:bodyPr wrap="square" rtlCol="0">
            <a:spAutoFit/>
          </a:bodyPr>
          <a:lstStyle/>
          <a:p>
            <a:pPr algn="ctr" defTabSz="457200"/>
            <a:r>
              <a:rPr lang="fr-FR" sz="2000" dirty="0" smtClean="0">
                <a:solidFill>
                  <a:prstClr val="black"/>
                </a:solidFill>
                <a:ea typeface="Batang" panose="02030600000101010101" pitchFamily="18" charset="-127"/>
                <a:cs typeface="Utsaah" panose="020B0604020202020204" pitchFamily="34" charset="0"/>
              </a:rPr>
              <a:t>2ème phase</a:t>
            </a:r>
            <a:endParaRPr lang="fr-FR" sz="2000" dirty="0">
              <a:solidFill>
                <a:prstClr val="black"/>
              </a:solidFill>
              <a:ea typeface="Batang" panose="02030600000101010101" pitchFamily="18" charset="-127"/>
              <a:cs typeface="Utsaah" panose="020B0604020202020204" pitchFamily="34" charset="0"/>
            </a:endParaRPr>
          </a:p>
        </p:txBody>
      </p:sp>
    </p:spTree>
    <p:extLst>
      <p:ext uri="{BB962C8B-B14F-4D97-AF65-F5344CB8AC3E}">
        <p14:creationId xmlns:p14="http://schemas.microsoft.com/office/powerpoint/2010/main" xmlns="" val="16145922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18365" y="1189038"/>
            <a:ext cx="8706558" cy="5493812"/>
          </a:xfrm>
          <a:prstGeom prst="rect">
            <a:avLst/>
          </a:prstGeom>
          <a:noFill/>
        </p:spPr>
        <p:txBody>
          <a:bodyPr wrap="square">
            <a:spAutoFit/>
          </a:bodyPr>
          <a:lstStyle/>
          <a:p>
            <a:pPr defTabSz="457200" fontAlgn="auto">
              <a:spcBef>
                <a:spcPts val="0"/>
              </a:spcBef>
              <a:spcAft>
                <a:spcPts val="600"/>
              </a:spcAft>
              <a:defRPr/>
            </a:pPr>
            <a:r>
              <a:rPr lang="fr-FR" sz="1800" dirty="0">
                <a:solidFill>
                  <a:srgbClr val="FF0000"/>
                </a:solidFill>
                <a:latin typeface="Arial Rounded MT Bold" panose="020F0704030504030204" pitchFamily="34" charset="0"/>
                <a:cs typeface="+mn-cs"/>
              </a:rPr>
              <a:t>► </a:t>
            </a:r>
            <a:r>
              <a:rPr lang="fr-FR" dirty="0" smtClean="0"/>
              <a:t>Chaque membre du partenariat (coordinateur et partenaires) </a:t>
            </a:r>
            <a:r>
              <a:rPr lang="fr-FR" sz="1800" dirty="0" smtClean="0">
                <a:latin typeface="+mn-lt"/>
                <a:cs typeface="+mn-cs"/>
              </a:rPr>
              <a:t>doit </a:t>
            </a:r>
            <a:r>
              <a:rPr lang="fr-FR" sz="1800" dirty="0">
                <a:latin typeface="+mn-lt"/>
                <a:cs typeface="+mn-cs"/>
              </a:rPr>
              <a:t>au préalable se rendre sur:</a:t>
            </a:r>
          </a:p>
          <a:p>
            <a:pPr marL="742950" lvl="1" indent="-285750">
              <a:spcAft>
                <a:spcPts val="600"/>
              </a:spcAft>
              <a:buFont typeface="Wingdings" panose="05000000000000000000" pitchFamily="2" charset="2"/>
              <a:buChar char="ü"/>
              <a:defRPr/>
            </a:pPr>
            <a:r>
              <a:rPr lang="fr-FR" b="1" dirty="0" smtClean="0"/>
              <a:t>La </a:t>
            </a:r>
            <a:r>
              <a:rPr lang="fr-FR" b="1" dirty="0"/>
              <a:t>Fiche Penelope </a:t>
            </a:r>
            <a:r>
              <a:rPr lang="fr-FR" b="1" dirty="0" smtClean="0"/>
              <a:t>+ pour télécharger le guide création d’un code PIC</a:t>
            </a:r>
            <a:endParaRPr lang="fr-FR" b="1" dirty="0"/>
          </a:p>
          <a:p>
            <a:pPr marL="742950" lvl="1" indent="-285750" defTabSz="457200" fontAlgn="auto">
              <a:spcBef>
                <a:spcPts val="0"/>
              </a:spcBef>
              <a:spcAft>
                <a:spcPts val="600"/>
              </a:spcAft>
              <a:buFont typeface="Wingdings" panose="05000000000000000000" pitchFamily="2" charset="2"/>
              <a:buChar char="ü"/>
              <a:defRPr/>
            </a:pPr>
            <a:r>
              <a:rPr lang="fr-FR" sz="1800" b="1" dirty="0" smtClean="0">
                <a:latin typeface="+mn-lt"/>
                <a:cs typeface="+mn-cs"/>
              </a:rPr>
              <a:t>ECAS</a:t>
            </a:r>
            <a:r>
              <a:rPr lang="fr-FR" sz="1800" dirty="0" smtClean="0">
                <a:latin typeface="+mn-lt"/>
                <a:cs typeface="+mn-cs"/>
              </a:rPr>
              <a:t> </a:t>
            </a:r>
            <a:r>
              <a:rPr lang="fr-FR" sz="1800" dirty="0">
                <a:latin typeface="+mn-lt"/>
                <a:cs typeface="+mn-cs"/>
              </a:rPr>
              <a:t>pour créer un compte </a:t>
            </a:r>
            <a:r>
              <a:rPr lang="fr-FR" sz="1800" dirty="0" smtClean="0">
                <a:latin typeface="+mn-lt"/>
                <a:cs typeface="+mn-cs"/>
              </a:rPr>
              <a:t>personnel </a:t>
            </a:r>
            <a:r>
              <a:rPr lang="fr-FR" sz="1800" dirty="0">
                <a:latin typeface="+mn-lt"/>
                <a:cs typeface="+mn-cs"/>
              </a:rPr>
              <a:t>donnant accès à une nouvelle plateforme </a:t>
            </a:r>
            <a:r>
              <a:rPr lang="fr-FR" sz="1800" dirty="0" smtClean="0">
                <a:latin typeface="+mn-lt"/>
                <a:cs typeface="+mn-cs"/>
              </a:rPr>
              <a:t>URF/PDM</a:t>
            </a:r>
            <a:r>
              <a:rPr lang="fr-FR" sz="1800" dirty="0">
                <a:latin typeface="+mn-lt"/>
                <a:cs typeface="+mn-cs"/>
              </a:rPr>
              <a:t/>
            </a:r>
            <a:br>
              <a:rPr lang="fr-FR" sz="1800" dirty="0">
                <a:latin typeface="+mn-lt"/>
                <a:cs typeface="+mn-cs"/>
              </a:rPr>
            </a:br>
            <a:r>
              <a:rPr lang="fr-FR" sz="1800" u="sng" dirty="0">
                <a:latin typeface="+mn-lt"/>
                <a:cs typeface="+mn-cs"/>
                <a:hlinkClick r:id="rId3"/>
              </a:rPr>
              <a:t>https://webgate.ec.europa.eu/cas</a:t>
            </a:r>
            <a:endParaRPr lang="fr-FR" sz="1800" dirty="0">
              <a:latin typeface="+mn-lt"/>
              <a:cs typeface="+mn-cs"/>
            </a:endParaRPr>
          </a:p>
          <a:p>
            <a:pPr marL="742950" lvl="1" indent="-285750" defTabSz="457200" fontAlgn="auto">
              <a:spcBef>
                <a:spcPts val="0"/>
              </a:spcBef>
              <a:spcAft>
                <a:spcPts val="600"/>
              </a:spcAft>
              <a:buFont typeface="Wingdings" panose="05000000000000000000" pitchFamily="2" charset="2"/>
              <a:buChar char="ü"/>
              <a:defRPr/>
            </a:pPr>
            <a:r>
              <a:rPr lang="fr-FR" sz="1800" b="1" dirty="0" smtClean="0">
                <a:latin typeface="+mn-lt"/>
                <a:cs typeface="+mn-cs"/>
              </a:rPr>
              <a:t>URF/PDM</a:t>
            </a:r>
            <a:r>
              <a:rPr lang="fr-FR" sz="1800" dirty="0" smtClean="0">
                <a:latin typeface="+mn-lt"/>
                <a:cs typeface="+mn-cs"/>
              </a:rPr>
              <a:t> </a:t>
            </a:r>
            <a:r>
              <a:rPr lang="fr-FR" sz="1800" dirty="0">
                <a:latin typeface="+mn-lt"/>
                <a:cs typeface="+mn-cs"/>
              </a:rPr>
              <a:t>pour enregistrer la structure et obtenir le </a:t>
            </a:r>
            <a:r>
              <a:rPr lang="fr-FR" sz="1800" b="1" dirty="0">
                <a:latin typeface="+mn-lt"/>
                <a:cs typeface="+mn-cs"/>
              </a:rPr>
              <a:t>code PIC </a:t>
            </a:r>
            <a:endParaRPr lang="fr-FR" sz="1800" b="1" dirty="0" smtClean="0">
              <a:latin typeface="+mn-lt"/>
              <a:cs typeface="+mn-cs"/>
            </a:endParaRPr>
          </a:p>
          <a:p>
            <a:pPr lvl="1" defTabSz="457200" fontAlgn="auto">
              <a:spcBef>
                <a:spcPts val="0"/>
              </a:spcBef>
              <a:spcAft>
                <a:spcPts val="600"/>
              </a:spcAft>
              <a:defRPr/>
            </a:pPr>
            <a:r>
              <a:rPr lang="fr-FR" b="1" dirty="0" smtClean="0"/>
              <a:t>     </a:t>
            </a:r>
            <a:r>
              <a:rPr lang="fr-FR" sz="1800" b="1" dirty="0" smtClean="0">
                <a:latin typeface="+mn-lt"/>
                <a:cs typeface="+mn-cs"/>
              </a:rPr>
              <a:t>(ce code est valable pour toutes actions Erasmus + jusqu’en 2020)</a:t>
            </a:r>
          </a:p>
          <a:p>
            <a:pPr lvl="1" defTabSz="457200" fontAlgn="auto">
              <a:spcBef>
                <a:spcPts val="0"/>
              </a:spcBef>
              <a:spcAft>
                <a:spcPts val="600"/>
              </a:spcAft>
              <a:defRPr/>
            </a:pPr>
            <a:endParaRPr lang="fr-FR" sz="1800" dirty="0">
              <a:solidFill>
                <a:prstClr val="black"/>
              </a:solidFill>
              <a:latin typeface="+mn-lt"/>
              <a:cs typeface="+mn-cs"/>
            </a:endParaRPr>
          </a:p>
          <a:p>
            <a:pPr defTabSz="457200" fontAlgn="auto">
              <a:spcBef>
                <a:spcPts val="0"/>
              </a:spcBef>
              <a:spcAft>
                <a:spcPts val="600"/>
              </a:spcAft>
              <a:defRPr/>
            </a:pPr>
            <a:r>
              <a:rPr lang="fr-FR" sz="1800" dirty="0">
                <a:solidFill>
                  <a:srgbClr val="FF0000"/>
                </a:solidFill>
                <a:latin typeface="+mn-lt"/>
                <a:cs typeface="+mn-cs"/>
              </a:rPr>
              <a:t>►</a:t>
            </a:r>
            <a:r>
              <a:rPr lang="fr-FR" sz="1800" dirty="0">
                <a:solidFill>
                  <a:prstClr val="black"/>
                </a:solidFill>
                <a:latin typeface="+mn-lt"/>
                <a:cs typeface="+mn-cs"/>
              </a:rPr>
              <a:t> Procédure de soumission :</a:t>
            </a:r>
          </a:p>
          <a:p>
            <a:pPr marL="800100" lvl="1" indent="-342900" defTabSz="457200" fontAlgn="auto">
              <a:spcBef>
                <a:spcPts val="0"/>
              </a:spcBef>
              <a:spcAft>
                <a:spcPts val="600"/>
              </a:spcAft>
              <a:buFont typeface="Wingdings" pitchFamily="2" charset="2"/>
              <a:buChar char="ü"/>
              <a:defRPr/>
            </a:pPr>
            <a:r>
              <a:rPr lang="fr-FR" sz="1800" dirty="0">
                <a:solidFill>
                  <a:prstClr val="black"/>
                </a:solidFill>
                <a:latin typeface="+mn-lt"/>
                <a:cs typeface="+mn-cs"/>
              </a:rPr>
              <a:t>Accès à des </a:t>
            </a:r>
            <a:r>
              <a:rPr lang="fr-FR" sz="1800" dirty="0" err="1">
                <a:solidFill>
                  <a:prstClr val="black"/>
                </a:solidFill>
                <a:latin typeface="+mn-lt"/>
                <a:cs typeface="+mn-cs"/>
              </a:rPr>
              <a:t>eForms</a:t>
            </a:r>
            <a:r>
              <a:rPr lang="fr-FR" sz="1800" dirty="0">
                <a:solidFill>
                  <a:prstClr val="black"/>
                </a:solidFill>
                <a:latin typeface="+mn-lt"/>
                <a:cs typeface="+mn-cs"/>
              </a:rPr>
              <a:t> </a:t>
            </a:r>
            <a:r>
              <a:rPr lang="fr-FR" sz="1800" b="1" dirty="0">
                <a:solidFill>
                  <a:prstClr val="black"/>
                </a:solidFill>
                <a:latin typeface="+mn-lt"/>
                <a:cs typeface="+mn-cs"/>
              </a:rPr>
              <a:t>pré-renseignés (</a:t>
            </a:r>
            <a:r>
              <a:rPr lang="fr-FR" sz="1800" dirty="0">
                <a:solidFill>
                  <a:prstClr val="black"/>
                </a:solidFill>
                <a:latin typeface="+mn-lt"/>
                <a:cs typeface="+mn-cs"/>
              </a:rPr>
              <a:t>grâce au code PIC).</a:t>
            </a:r>
          </a:p>
          <a:p>
            <a:pPr marL="800100" lvl="1" indent="-342900" defTabSz="457200" fontAlgn="auto">
              <a:spcBef>
                <a:spcPts val="0"/>
              </a:spcBef>
              <a:spcAft>
                <a:spcPts val="600"/>
              </a:spcAft>
              <a:buFont typeface="Wingdings" pitchFamily="2" charset="2"/>
              <a:buChar char="ü"/>
              <a:defRPr/>
            </a:pPr>
            <a:r>
              <a:rPr lang="fr-FR" sz="1800" dirty="0">
                <a:solidFill>
                  <a:prstClr val="black"/>
                </a:solidFill>
                <a:latin typeface="+mn-lt"/>
                <a:cs typeface="+mn-cs"/>
              </a:rPr>
              <a:t>Candidature entièrement </a:t>
            </a:r>
            <a:r>
              <a:rPr lang="fr-FR" sz="1800" b="1" dirty="0" smtClean="0">
                <a:solidFill>
                  <a:prstClr val="black"/>
                </a:solidFill>
                <a:latin typeface="+mn-lt"/>
                <a:cs typeface="+mn-cs"/>
              </a:rPr>
              <a:t>dématérialisée </a:t>
            </a:r>
            <a:r>
              <a:rPr lang="fr-FR" sz="1800" dirty="0" smtClean="0">
                <a:solidFill>
                  <a:prstClr val="black"/>
                </a:solidFill>
                <a:latin typeface="+mn-lt"/>
                <a:cs typeface="+mn-cs"/>
              </a:rPr>
              <a:t>: il n’est plus nécessaire d’envoyer </a:t>
            </a:r>
            <a:r>
              <a:rPr lang="fr-FR" sz="1800" dirty="0">
                <a:solidFill>
                  <a:prstClr val="black"/>
                </a:solidFill>
                <a:latin typeface="+mn-lt"/>
                <a:cs typeface="+mn-cs"/>
              </a:rPr>
              <a:t>une version papier signée, la signature du représentant légal étant scannée et chargée dans l’eForm.</a:t>
            </a:r>
          </a:p>
          <a:p>
            <a:pPr marL="800100" lvl="1" indent="-342900" defTabSz="457200" fontAlgn="auto">
              <a:spcBef>
                <a:spcPts val="0"/>
              </a:spcBef>
              <a:spcAft>
                <a:spcPts val="600"/>
              </a:spcAft>
              <a:buFont typeface="Wingdings" pitchFamily="2" charset="2"/>
              <a:buChar char="ü"/>
              <a:defRPr/>
            </a:pPr>
            <a:r>
              <a:rPr lang="fr-FR" sz="1800" dirty="0">
                <a:solidFill>
                  <a:prstClr val="black"/>
                </a:solidFill>
                <a:latin typeface="+mn-lt"/>
                <a:cs typeface="+mn-cs"/>
              </a:rPr>
              <a:t>Une </a:t>
            </a:r>
            <a:r>
              <a:rPr lang="fr-FR" sz="1800" b="1" dirty="0">
                <a:solidFill>
                  <a:prstClr val="black"/>
                </a:solidFill>
                <a:latin typeface="+mn-lt"/>
                <a:cs typeface="+mn-cs"/>
              </a:rPr>
              <a:t>candidature unique </a:t>
            </a:r>
            <a:r>
              <a:rPr lang="fr-FR" sz="1800" dirty="0">
                <a:solidFill>
                  <a:prstClr val="black"/>
                </a:solidFill>
                <a:latin typeface="+mn-lt"/>
                <a:cs typeface="+mn-cs"/>
              </a:rPr>
              <a:t>par </a:t>
            </a:r>
            <a:r>
              <a:rPr lang="fr-FR" sz="1800" dirty="0" smtClean="0">
                <a:solidFill>
                  <a:prstClr val="black"/>
                </a:solidFill>
                <a:latin typeface="+mn-lt"/>
                <a:cs typeface="+mn-cs"/>
              </a:rPr>
              <a:t>Secteur et par Action </a:t>
            </a:r>
            <a:r>
              <a:rPr lang="fr-FR" sz="1800" dirty="0">
                <a:solidFill>
                  <a:prstClr val="black"/>
                </a:solidFill>
                <a:latin typeface="+mn-lt"/>
                <a:cs typeface="+mn-cs"/>
              </a:rPr>
              <a:t>(</a:t>
            </a:r>
            <a:r>
              <a:rPr lang="fr-FR" sz="1800" dirty="0" smtClean="0">
                <a:solidFill>
                  <a:prstClr val="black"/>
                </a:solidFill>
                <a:latin typeface="+mn-lt"/>
                <a:cs typeface="+mn-cs"/>
              </a:rPr>
              <a:t>par exemple, pour </a:t>
            </a:r>
            <a:r>
              <a:rPr lang="fr-FR" sz="1800" dirty="0">
                <a:solidFill>
                  <a:prstClr val="black"/>
                </a:solidFill>
                <a:latin typeface="+mn-lt"/>
                <a:cs typeface="+mn-cs"/>
              </a:rPr>
              <a:t>un lycée </a:t>
            </a:r>
            <a:r>
              <a:rPr lang="fr-FR" sz="1800" dirty="0" smtClean="0">
                <a:solidFill>
                  <a:prstClr val="black"/>
                </a:solidFill>
                <a:latin typeface="+mn-lt"/>
                <a:cs typeface="+mn-cs"/>
              </a:rPr>
              <a:t>professionnel, un </a:t>
            </a:r>
            <a:r>
              <a:rPr lang="fr-FR" sz="1800" dirty="0">
                <a:solidFill>
                  <a:prstClr val="black"/>
                </a:solidFill>
                <a:latin typeface="+mn-lt"/>
                <a:cs typeface="+mn-cs"/>
              </a:rPr>
              <a:t>seul </a:t>
            </a:r>
            <a:r>
              <a:rPr lang="fr-FR" sz="1800" dirty="0" err="1" smtClean="0">
                <a:solidFill>
                  <a:prstClr val="black"/>
                </a:solidFill>
                <a:latin typeface="+mn-lt"/>
                <a:cs typeface="+mn-cs"/>
              </a:rPr>
              <a:t>eForm</a:t>
            </a:r>
            <a:r>
              <a:rPr lang="fr-FR" sz="1800" dirty="0" smtClean="0">
                <a:solidFill>
                  <a:prstClr val="black"/>
                </a:solidFill>
                <a:latin typeface="+mn-lt"/>
                <a:cs typeface="+mn-cs"/>
              </a:rPr>
              <a:t> </a:t>
            </a:r>
            <a:r>
              <a:rPr lang="fr-FR" sz="1800" dirty="0">
                <a:solidFill>
                  <a:prstClr val="black"/>
                </a:solidFill>
                <a:latin typeface="+mn-lt"/>
                <a:cs typeface="+mn-cs"/>
              </a:rPr>
              <a:t>nécessaire pour l’envoi en mobilité d’apprenants et des personnels</a:t>
            </a:r>
            <a:r>
              <a:rPr lang="fr-FR" sz="1800" dirty="0" smtClean="0">
                <a:solidFill>
                  <a:prstClr val="black"/>
                </a:solidFill>
                <a:latin typeface="+mn-lt"/>
                <a:cs typeface="+mn-cs"/>
              </a:rPr>
              <a:t>)</a:t>
            </a:r>
            <a:endParaRPr lang="fr-FR" sz="1800" dirty="0">
              <a:solidFill>
                <a:prstClr val="black"/>
              </a:solidFill>
              <a:latin typeface="Arial Rounded MT Bold" panose="020F0704030504030204" pitchFamily="34" charset="0"/>
              <a:cs typeface="+mn-cs"/>
            </a:endParaRPr>
          </a:p>
        </p:txBody>
      </p:sp>
      <p:sp>
        <p:nvSpPr>
          <p:cNvPr id="4" name="ZoneTexte 3"/>
          <p:cNvSpPr txBox="1"/>
          <p:nvPr/>
        </p:nvSpPr>
        <p:spPr>
          <a:xfrm>
            <a:off x="828674" y="268979"/>
            <a:ext cx="7877175" cy="954107"/>
          </a:xfrm>
          <a:prstGeom prst="rect">
            <a:avLst/>
          </a:prstGeom>
          <a:noFill/>
        </p:spPr>
        <p:txBody>
          <a:bodyPr>
            <a:spAutoFit/>
          </a:bodyPr>
          <a:lstStyle/>
          <a:p>
            <a:pPr algn="ctr" defTabSz="457200" fontAlgn="auto">
              <a:spcBef>
                <a:spcPts val="0"/>
              </a:spcBef>
              <a:spcAft>
                <a:spcPts val="0"/>
              </a:spcAft>
              <a:defRPr/>
            </a:pPr>
            <a:r>
              <a:rPr lang="fr-FR" sz="2800" b="1" dirty="0" smtClean="0">
                <a:solidFill>
                  <a:srgbClr val="0070C0"/>
                </a:solidFill>
                <a:cs typeface="Arial Black"/>
              </a:rPr>
              <a:t>Actions clés 1 et 2</a:t>
            </a:r>
            <a:endParaRPr lang="fr-FR" sz="2800" b="1" dirty="0" smtClean="0">
              <a:solidFill>
                <a:srgbClr val="0070C0"/>
              </a:solidFill>
              <a:latin typeface="+mn-lt"/>
              <a:cs typeface="Arial Black"/>
            </a:endParaRPr>
          </a:p>
          <a:p>
            <a:pPr algn="ctr" defTabSz="457200" fontAlgn="auto">
              <a:spcBef>
                <a:spcPts val="0"/>
              </a:spcBef>
              <a:spcAft>
                <a:spcPts val="0"/>
              </a:spcAft>
              <a:defRPr/>
            </a:pPr>
            <a:r>
              <a:rPr lang="fr-FR" sz="2800" b="1" dirty="0" smtClean="0">
                <a:solidFill>
                  <a:srgbClr val="0070C0"/>
                </a:solidFill>
                <a:latin typeface="+mn-lt"/>
                <a:cs typeface="Arial Black"/>
              </a:rPr>
              <a:t>Zoom </a:t>
            </a:r>
            <a:r>
              <a:rPr lang="fr-FR" sz="2800" b="1" dirty="0">
                <a:solidFill>
                  <a:srgbClr val="0070C0"/>
                </a:solidFill>
                <a:latin typeface="+mn-lt"/>
                <a:cs typeface="Arial Black"/>
              </a:rPr>
              <a:t>sur les </a:t>
            </a:r>
            <a:r>
              <a:rPr lang="fr-FR" sz="2800" b="1" dirty="0" smtClean="0">
                <a:solidFill>
                  <a:srgbClr val="0070C0"/>
                </a:solidFill>
                <a:latin typeface="+mn-lt"/>
                <a:cs typeface="Arial Black"/>
              </a:rPr>
              <a:t>aspects techniques</a:t>
            </a:r>
            <a:endParaRPr lang="fr-FR" sz="2800" b="1" dirty="0">
              <a:solidFill>
                <a:srgbClr val="0070C0"/>
              </a:solidFill>
              <a:latin typeface="+mn-lt"/>
              <a:cs typeface="Arial Black"/>
            </a:endParaRPr>
          </a:p>
        </p:txBody>
      </p:sp>
    </p:spTree>
    <p:extLst>
      <p:ext uri="{BB962C8B-B14F-4D97-AF65-F5344CB8AC3E}">
        <p14:creationId xmlns:p14="http://schemas.microsoft.com/office/powerpoint/2010/main" xmlns="" val="8495649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607646"/>
            <a:ext cx="9143999" cy="1169551"/>
          </a:xfrm>
          <a:prstGeom prst="rect">
            <a:avLst/>
          </a:prstGeom>
          <a:noFill/>
        </p:spPr>
        <p:txBody>
          <a:bodyPr wrap="square" rtlCol="0">
            <a:spAutoFit/>
          </a:bodyPr>
          <a:lstStyle/>
          <a:p>
            <a:pPr algn="ctr" defTabSz="457200"/>
            <a:r>
              <a:rPr lang="fr-FR" sz="4000" b="1" dirty="0" smtClean="0">
                <a:solidFill>
                  <a:srgbClr val="1F497D"/>
                </a:solidFill>
              </a:rPr>
              <a:t>DOCUMENTS DE REFERENCE</a:t>
            </a:r>
          </a:p>
          <a:p>
            <a:pPr algn="ctr" defTabSz="457200"/>
            <a:r>
              <a:rPr lang="fr-FR" sz="3000" b="1" dirty="0">
                <a:solidFill>
                  <a:srgbClr val="1F497D"/>
                </a:solidFill>
              </a:rPr>
              <a:t>p</a:t>
            </a:r>
            <a:r>
              <a:rPr lang="fr-FR" sz="3000" b="1" dirty="0" smtClean="0">
                <a:solidFill>
                  <a:srgbClr val="1F497D"/>
                </a:solidFill>
              </a:rPr>
              <a:t>our toutes les actions</a:t>
            </a:r>
            <a:endParaRPr lang="fr-FR" sz="3000" b="1" dirty="0">
              <a:solidFill>
                <a:srgbClr val="1F497D"/>
              </a:solidFill>
            </a:endParaRPr>
          </a:p>
        </p:txBody>
      </p:sp>
      <p:sp>
        <p:nvSpPr>
          <p:cNvPr id="2" name="ZoneTexte 1"/>
          <p:cNvSpPr txBox="1"/>
          <p:nvPr/>
        </p:nvSpPr>
        <p:spPr>
          <a:xfrm>
            <a:off x="254000" y="2057400"/>
            <a:ext cx="8686800" cy="3970318"/>
          </a:xfrm>
          <a:prstGeom prst="rect">
            <a:avLst/>
          </a:prstGeom>
          <a:noFill/>
        </p:spPr>
        <p:txBody>
          <a:bodyPr wrap="square" rtlCol="0">
            <a:spAutoFit/>
          </a:bodyPr>
          <a:lstStyle/>
          <a:p>
            <a:pPr defTabSz="457200"/>
            <a:r>
              <a:rPr lang="fr-FR" sz="2800" dirty="0" smtClean="0">
                <a:solidFill>
                  <a:prstClr val="black"/>
                </a:solidFill>
              </a:rPr>
              <a:t>① Le </a:t>
            </a:r>
            <a:r>
              <a:rPr lang="fr-FR" sz="2800" dirty="0" smtClean="0">
                <a:solidFill>
                  <a:prstClr val="black"/>
                </a:solidFill>
                <a:hlinkClick r:id="rId3"/>
              </a:rPr>
              <a:t>guide du programme </a:t>
            </a:r>
            <a:r>
              <a:rPr lang="fr-FR" sz="2800" dirty="0" smtClean="0">
                <a:solidFill>
                  <a:prstClr val="black"/>
                </a:solidFill>
              </a:rPr>
              <a:t>Erasmus +</a:t>
            </a:r>
          </a:p>
          <a:p>
            <a:pPr defTabSz="457200"/>
            <a:endParaRPr lang="fr-FR" sz="2800" dirty="0" smtClean="0">
              <a:solidFill>
                <a:prstClr val="black"/>
              </a:solidFill>
            </a:endParaRPr>
          </a:p>
          <a:p>
            <a:pPr marL="542925" indent="-542925" defTabSz="457200"/>
            <a:r>
              <a:rPr lang="fr-FR" sz="2800" dirty="0" smtClean="0">
                <a:solidFill>
                  <a:prstClr val="black"/>
                </a:solidFill>
              </a:rPr>
              <a:t>② La </a:t>
            </a:r>
            <a:r>
              <a:rPr lang="fr-FR" sz="2800" dirty="0" smtClean="0">
                <a:solidFill>
                  <a:prstClr val="black"/>
                </a:solidFill>
                <a:hlinkClick r:id="rId4"/>
              </a:rPr>
              <a:t>circulaire du BOEN </a:t>
            </a:r>
            <a:r>
              <a:rPr lang="fr-FR" sz="2800" dirty="0" smtClean="0">
                <a:solidFill>
                  <a:prstClr val="black"/>
                </a:solidFill>
              </a:rPr>
              <a:t>sur l’appel à proposition 2016 du programme Erasmus+</a:t>
            </a:r>
          </a:p>
          <a:p>
            <a:pPr marL="542925" defTabSz="457200"/>
            <a:r>
              <a:rPr lang="fr-FR" sz="2800" dirty="0" smtClean="0">
                <a:solidFill>
                  <a:prstClr val="black"/>
                </a:solidFill>
              </a:rPr>
              <a:t>=&gt; </a:t>
            </a:r>
            <a:r>
              <a:rPr lang="fr-FR" dirty="0" smtClean="0">
                <a:solidFill>
                  <a:prstClr val="black"/>
                </a:solidFill>
              </a:rPr>
              <a:t>publics éligibles dans les différents secteurs de l’Education et de la Formation</a:t>
            </a:r>
          </a:p>
          <a:p>
            <a:pPr defTabSz="457200"/>
            <a:endParaRPr lang="fr-FR" sz="2800" dirty="0" smtClean="0">
              <a:solidFill>
                <a:prstClr val="black"/>
              </a:solidFill>
            </a:endParaRPr>
          </a:p>
          <a:p>
            <a:pPr marL="542925" indent="-542925" defTabSz="457200"/>
            <a:r>
              <a:rPr lang="fr-FR" sz="2800" dirty="0" smtClean="0">
                <a:solidFill>
                  <a:prstClr val="black"/>
                </a:solidFill>
              </a:rPr>
              <a:t>③ </a:t>
            </a:r>
            <a:r>
              <a:rPr lang="fr-FR" sz="2800" dirty="0" smtClean="0">
                <a:solidFill>
                  <a:prstClr val="black"/>
                </a:solidFill>
                <a:hlinkClick r:id="rId5"/>
              </a:rPr>
              <a:t>Pénélope +</a:t>
            </a:r>
            <a:r>
              <a:rPr lang="fr-FR" sz="2800" dirty="0" smtClean="0">
                <a:solidFill>
                  <a:prstClr val="black"/>
                </a:solidFill>
              </a:rPr>
              <a:t> : le site technique de l’agence pour accompagner le dépôt de candidatures</a:t>
            </a:r>
          </a:p>
          <a:p>
            <a:pPr indent="542925" defTabSz="457200"/>
            <a:r>
              <a:rPr lang="fr-FR" sz="2800" dirty="0" smtClean="0">
                <a:solidFill>
                  <a:prstClr val="black"/>
                </a:solidFill>
              </a:rPr>
              <a:t>=&gt; </a:t>
            </a:r>
            <a:r>
              <a:rPr lang="fr-FR" dirty="0" smtClean="0">
                <a:solidFill>
                  <a:prstClr val="black"/>
                </a:solidFill>
              </a:rPr>
              <a:t>formulaires commentés, guides de saisie du budget</a:t>
            </a:r>
            <a:endParaRPr lang="fr-FR" dirty="0">
              <a:solidFill>
                <a:prstClr val="black"/>
              </a:solidFill>
            </a:endParaRPr>
          </a:p>
        </p:txBody>
      </p:sp>
    </p:spTree>
    <p:extLst>
      <p:ext uri="{BB962C8B-B14F-4D97-AF65-F5344CB8AC3E}">
        <p14:creationId xmlns:p14="http://schemas.microsoft.com/office/powerpoint/2010/main" xmlns="" val="741549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ZoneTexte 1"/>
          <p:cNvSpPr txBox="1">
            <a:spLocks noChangeArrowheads="1"/>
          </p:cNvSpPr>
          <p:nvPr/>
        </p:nvSpPr>
        <p:spPr bwMode="auto">
          <a:xfrm>
            <a:off x="752475" y="847724"/>
            <a:ext cx="7331075"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pitchFamily="18" charset="0"/>
                <a:cs typeface="Arial" pitchFamily="34" charset="0"/>
              </a:defRPr>
            </a:lvl1pPr>
            <a:lvl2pPr marL="742950" indent="-285750" eaLnBrk="0" hangingPunct="0">
              <a:defRPr sz="2400">
                <a:solidFill>
                  <a:schemeClr val="tx1"/>
                </a:solidFill>
                <a:latin typeface="Times" pitchFamily="18" charset="0"/>
                <a:cs typeface="Arial" pitchFamily="34" charset="0"/>
              </a:defRPr>
            </a:lvl2pPr>
            <a:lvl3pPr marL="1143000" indent="-228600" eaLnBrk="0" hangingPunct="0">
              <a:defRPr sz="2400">
                <a:solidFill>
                  <a:schemeClr val="tx1"/>
                </a:solidFill>
                <a:latin typeface="Times" pitchFamily="18" charset="0"/>
                <a:cs typeface="Arial" pitchFamily="34" charset="0"/>
              </a:defRPr>
            </a:lvl3pPr>
            <a:lvl4pPr marL="1600200" indent="-228600" eaLnBrk="0" hangingPunct="0">
              <a:defRPr sz="2400">
                <a:solidFill>
                  <a:schemeClr val="tx1"/>
                </a:solidFill>
                <a:latin typeface="Times" pitchFamily="18" charset="0"/>
                <a:cs typeface="Arial" pitchFamily="34" charset="0"/>
              </a:defRPr>
            </a:lvl4pPr>
            <a:lvl5pPr marL="2057400" indent="-228600" eaLnBrk="0" hangingPunct="0">
              <a:defRPr sz="24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pitchFamily="18" charset="0"/>
                <a:cs typeface="Arial" pitchFamily="34" charset="0"/>
              </a:defRPr>
            </a:lvl9pPr>
          </a:lstStyle>
          <a:p>
            <a:pPr algn="ctr"/>
            <a:r>
              <a:rPr lang="fr-FR" altLang="fr-FR" sz="3200" b="1" dirty="0">
                <a:solidFill>
                  <a:srgbClr val="0070C0"/>
                </a:solidFill>
                <a:latin typeface="+mn-lt"/>
              </a:rPr>
              <a:t>Où suivre les informations en continu?</a:t>
            </a:r>
          </a:p>
        </p:txBody>
      </p:sp>
      <p:sp>
        <p:nvSpPr>
          <p:cNvPr id="5" name="ZoneTexte 3"/>
          <p:cNvSpPr txBox="1">
            <a:spLocks noChangeArrowheads="1"/>
          </p:cNvSpPr>
          <p:nvPr/>
        </p:nvSpPr>
        <p:spPr bwMode="auto">
          <a:xfrm>
            <a:off x="724636" y="3205425"/>
            <a:ext cx="314156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dirty="0">
                <a:latin typeface="+mn-lt"/>
                <a:hlinkClick r:id="rId3"/>
              </a:rPr>
              <a:t>http://</a:t>
            </a:r>
            <a:r>
              <a:rPr lang="fr-FR" dirty="0" smtClean="0">
                <a:latin typeface="+mn-lt"/>
                <a:hlinkClick r:id="rId3"/>
              </a:rPr>
              <a:t>www.agence-erasmus.fr</a:t>
            </a:r>
            <a:r>
              <a:rPr lang="fr-FR" dirty="0" smtClean="0">
                <a:latin typeface="+mn-lt"/>
              </a:rPr>
              <a:t> </a:t>
            </a:r>
            <a:endParaRPr lang="fr-FR" dirty="0" smtClean="0">
              <a:latin typeface="+mn-lt"/>
              <a:cs typeface="+mn-cs"/>
            </a:endParaRPr>
          </a:p>
        </p:txBody>
      </p:sp>
      <p:sp>
        <p:nvSpPr>
          <p:cNvPr id="6" name="ZoneTexte 4"/>
          <p:cNvSpPr txBox="1">
            <a:spLocks noChangeArrowheads="1"/>
          </p:cNvSpPr>
          <p:nvPr/>
        </p:nvSpPr>
        <p:spPr bwMode="auto">
          <a:xfrm>
            <a:off x="1235763" y="3587544"/>
            <a:ext cx="2119313"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b="1" dirty="0" smtClean="0">
                <a:latin typeface="+mn-lt"/>
                <a:cs typeface="+mn-cs"/>
              </a:rPr>
              <a:t>Site généraliste</a:t>
            </a:r>
          </a:p>
        </p:txBody>
      </p:sp>
      <p:sp>
        <p:nvSpPr>
          <p:cNvPr id="7" name="ZoneTexte 11"/>
          <p:cNvSpPr txBox="1">
            <a:spLocks noChangeArrowheads="1"/>
          </p:cNvSpPr>
          <p:nvPr/>
        </p:nvSpPr>
        <p:spPr bwMode="auto">
          <a:xfrm>
            <a:off x="4244975" y="3180923"/>
            <a:ext cx="48021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dirty="0" smtClean="0">
                <a:latin typeface="+mn-lt"/>
                <a:cs typeface="+mn-cs"/>
                <a:hlinkClick r:id="rId4"/>
              </a:rPr>
              <a:t>www.erasmusplus.fr/penelope/index.php</a:t>
            </a:r>
            <a:endParaRPr lang="fr-FR" dirty="0" smtClean="0">
              <a:latin typeface="+mn-lt"/>
              <a:cs typeface="+mn-cs"/>
            </a:endParaRPr>
          </a:p>
          <a:p>
            <a:pPr algn="ctr" eaLnBrk="1" hangingPunct="1">
              <a:defRPr/>
            </a:pPr>
            <a:endParaRPr lang="fr-FR" dirty="0" smtClean="0">
              <a:latin typeface="+mn-lt"/>
              <a:cs typeface="+mn-cs"/>
            </a:endParaRPr>
          </a:p>
        </p:txBody>
      </p:sp>
      <p:sp>
        <p:nvSpPr>
          <p:cNvPr id="8" name="ZoneTexte 13"/>
          <p:cNvSpPr txBox="1">
            <a:spLocks noChangeArrowheads="1"/>
          </p:cNvSpPr>
          <p:nvPr/>
        </p:nvSpPr>
        <p:spPr bwMode="auto">
          <a:xfrm>
            <a:off x="4860131" y="3587544"/>
            <a:ext cx="369411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fr-FR" b="1" dirty="0" smtClean="0">
                <a:latin typeface="+mn-lt"/>
                <a:cs typeface="+mn-cs"/>
              </a:rPr>
              <a:t>Site des porteurs de projets</a:t>
            </a:r>
          </a:p>
        </p:txBody>
      </p:sp>
      <p:pic>
        <p:nvPicPr>
          <p:cNvPr id="72712" name="Picture 3"/>
          <p:cNvPicPr>
            <a:picLocks noChangeAspect="1" noChangeArrowheads="1"/>
          </p:cNvPicPr>
          <p:nvPr/>
        </p:nvPicPr>
        <p:blipFill>
          <a:blip r:embed="rId5">
            <a:extLst>
              <a:ext uri="{28A0092B-C50C-407E-A947-70E740481C1C}">
                <a14:useLocalDpi xmlns:a14="http://schemas.microsoft.com/office/drawing/2010/main" xmlns=""/>
              </a:ext>
            </a:extLst>
          </a:blip>
          <a:srcRect/>
          <a:stretch>
            <a:fillRect/>
          </a:stretch>
        </p:blipFill>
        <p:spPr bwMode="auto">
          <a:xfrm>
            <a:off x="4860131" y="1978761"/>
            <a:ext cx="3571875" cy="95559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Rectangle 1"/>
          <p:cNvSpPr/>
          <p:nvPr/>
        </p:nvSpPr>
        <p:spPr>
          <a:xfrm>
            <a:off x="547798" y="4768851"/>
            <a:ext cx="8277222" cy="1169551"/>
          </a:xfrm>
          <a:prstGeom prst="rect">
            <a:avLst/>
          </a:prstGeom>
        </p:spPr>
        <p:txBody>
          <a:bodyPr wrap="square">
            <a:spAutoFit/>
          </a:bodyPr>
          <a:lstStyle/>
          <a:p>
            <a:pPr>
              <a:spcAft>
                <a:spcPts val="600"/>
              </a:spcAft>
            </a:pPr>
            <a:r>
              <a:rPr lang="fr-FR" altLang="fr-FR" sz="2000" dirty="0" smtClean="0">
                <a:solidFill>
                  <a:srgbClr val="FF0000"/>
                </a:solidFill>
                <a:latin typeface="Calibri" pitchFamily="34" charset="0"/>
                <a:cs typeface="Calibri" pitchFamily="34" charset="0"/>
              </a:rPr>
              <a:t>Secteurs éducation &amp; formation:</a:t>
            </a:r>
          </a:p>
          <a:p>
            <a:pPr>
              <a:spcAft>
                <a:spcPts val="600"/>
              </a:spcAft>
            </a:pPr>
            <a:r>
              <a:rPr lang="fr-FR" altLang="fr-FR" sz="2000" dirty="0" smtClean="0">
                <a:solidFill>
                  <a:srgbClr val="FF0000"/>
                </a:solidFill>
                <a:latin typeface="Calibri" pitchFamily="34" charset="0"/>
                <a:cs typeface="Calibri" pitchFamily="34" charset="0"/>
              </a:rPr>
              <a:t>► </a:t>
            </a:r>
            <a:r>
              <a:rPr lang="fr-FR" altLang="fr-FR" sz="2000" dirty="0" smtClean="0">
                <a:latin typeface="Calibri" pitchFamily="34" charset="0"/>
                <a:cs typeface="Calibri" pitchFamily="34" charset="0"/>
              </a:rPr>
              <a:t>Date limite de </a:t>
            </a:r>
            <a:r>
              <a:rPr lang="fr-FR" altLang="fr-FR" sz="2000" dirty="0">
                <a:latin typeface="Calibri" pitchFamily="34" charset="0"/>
                <a:cs typeface="Calibri" pitchFamily="34" charset="0"/>
              </a:rPr>
              <a:t>dépôt Action Clé 1 «</a:t>
            </a:r>
            <a:r>
              <a:rPr lang="fr-FR" altLang="fr-FR" sz="2000" b="1" dirty="0">
                <a:latin typeface="Calibri" pitchFamily="34" charset="0"/>
                <a:cs typeface="Calibri" pitchFamily="34" charset="0"/>
              </a:rPr>
              <a:t>Mobilité</a:t>
            </a:r>
            <a:r>
              <a:rPr lang="fr-FR" altLang="fr-FR" sz="2000" dirty="0">
                <a:latin typeface="Calibri" pitchFamily="34" charset="0"/>
                <a:cs typeface="Calibri" pitchFamily="34" charset="0"/>
              </a:rPr>
              <a:t>»: </a:t>
            </a:r>
            <a:r>
              <a:rPr lang="fr-FR" altLang="fr-FR" sz="2000" b="1" dirty="0" smtClean="0">
                <a:solidFill>
                  <a:srgbClr val="FF0000"/>
                </a:solidFill>
                <a:latin typeface="Calibri" pitchFamily="34" charset="0"/>
                <a:cs typeface="Calibri" pitchFamily="34" charset="0"/>
              </a:rPr>
              <a:t>02/02/2016</a:t>
            </a:r>
            <a:endParaRPr lang="fr-FR" altLang="fr-FR" sz="2000" b="1" dirty="0">
              <a:solidFill>
                <a:srgbClr val="FF0000"/>
              </a:solidFill>
              <a:latin typeface="Calibri" pitchFamily="34" charset="0"/>
              <a:cs typeface="Calibri" pitchFamily="34" charset="0"/>
            </a:endParaRPr>
          </a:p>
          <a:p>
            <a:pPr>
              <a:spcAft>
                <a:spcPts val="600"/>
              </a:spcAft>
            </a:pPr>
            <a:r>
              <a:rPr lang="fr-FR" altLang="fr-FR" sz="2000" dirty="0" smtClean="0">
                <a:solidFill>
                  <a:srgbClr val="FF0000"/>
                </a:solidFill>
                <a:latin typeface="Calibri" pitchFamily="34" charset="0"/>
                <a:cs typeface="Calibri" pitchFamily="34" charset="0"/>
              </a:rPr>
              <a:t>► </a:t>
            </a:r>
            <a:r>
              <a:rPr lang="fr-FR" altLang="fr-FR" sz="2000" dirty="0">
                <a:latin typeface="Calibri" pitchFamily="34" charset="0"/>
                <a:cs typeface="Calibri" pitchFamily="34" charset="0"/>
              </a:rPr>
              <a:t>Date </a:t>
            </a:r>
            <a:r>
              <a:rPr lang="fr-FR" altLang="fr-FR" sz="2000" dirty="0" smtClean="0">
                <a:latin typeface="Calibri" pitchFamily="34" charset="0"/>
                <a:cs typeface="Calibri" pitchFamily="34" charset="0"/>
              </a:rPr>
              <a:t>limite de </a:t>
            </a:r>
            <a:r>
              <a:rPr lang="fr-FR" altLang="fr-FR" sz="2000" dirty="0">
                <a:latin typeface="Calibri" pitchFamily="34" charset="0"/>
                <a:cs typeface="Calibri" pitchFamily="34" charset="0"/>
              </a:rPr>
              <a:t>dépôt Action Clé 2 «</a:t>
            </a:r>
            <a:r>
              <a:rPr lang="fr-FR" altLang="fr-FR" sz="2000" b="1" dirty="0" smtClean="0">
                <a:latin typeface="Calibri" pitchFamily="34" charset="0"/>
                <a:cs typeface="Calibri" pitchFamily="34" charset="0"/>
              </a:rPr>
              <a:t>Partenariats stratégiques</a:t>
            </a:r>
            <a:r>
              <a:rPr lang="fr-FR" altLang="fr-FR" sz="2000" dirty="0" smtClean="0">
                <a:latin typeface="Calibri" pitchFamily="34" charset="0"/>
                <a:cs typeface="Calibri" pitchFamily="34" charset="0"/>
              </a:rPr>
              <a:t>»: </a:t>
            </a:r>
            <a:r>
              <a:rPr lang="fr-FR" altLang="fr-FR" sz="2000" b="1" dirty="0" smtClean="0">
                <a:solidFill>
                  <a:srgbClr val="FF0000"/>
                </a:solidFill>
                <a:latin typeface="Calibri" pitchFamily="34" charset="0"/>
                <a:cs typeface="Calibri" pitchFamily="34" charset="0"/>
              </a:rPr>
              <a:t>31/03/2016</a:t>
            </a:r>
            <a:endParaRPr lang="fr-FR" altLang="fr-FR" sz="2000" b="1" dirty="0">
              <a:solidFill>
                <a:srgbClr val="FF0000"/>
              </a:solidFill>
              <a:latin typeface="Calibri" pitchFamily="34" charset="0"/>
              <a:cs typeface="Calibri" pitchFamily="34" charset="0"/>
            </a:endParaRPr>
          </a:p>
        </p:txBody>
      </p:sp>
      <p:pic>
        <p:nvPicPr>
          <p:cNvPr id="1026" name="Picture 2" descr="http://www.erasmusplus.fr/docs/intranet/COMMEDIA/1.LOGOS/logo-agence-erasmus-france.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24638" y="1741889"/>
            <a:ext cx="3583873" cy="1192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2013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749808" y="917417"/>
            <a:ext cx="7746122" cy="523220"/>
          </a:xfrm>
          <a:prstGeom prst="rect">
            <a:avLst/>
          </a:prstGeom>
          <a:noFill/>
        </p:spPr>
        <p:txBody>
          <a:bodyPr wrap="square" rtlCol="0">
            <a:spAutoFit/>
          </a:bodyPr>
          <a:lstStyle/>
          <a:p>
            <a:pPr defTabSz="914400"/>
            <a:r>
              <a:rPr lang="fr-FR" sz="2800" b="1" dirty="0" smtClean="0">
                <a:solidFill>
                  <a:srgbClr val="0070C0"/>
                </a:solidFill>
                <a:cs typeface="Arial Black"/>
              </a:rPr>
              <a:t> Informations</a:t>
            </a:r>
            <a:endParaRPr lang="fr-FR" sz="2800" b="1" dirty="0">
              <a:solidFill>
                <a:srgbClr val="0070C0"/>
              </a:solidFill>
              <a:cs typeface="Arial Black"/>
            </a:endParaRPr>
          </a:p>
        </p:txBody>
      </p:sp>
      <p:graphicFrame>
        <p:nvGraphicFramePr>
          <p:cNvPr id="3" name="Diagramme 2"/>
          <p:cNvGraphicFramePr/>
          <p:nvPr>
            <p:extLst>
              <p:ext uri="{D42A27DB-BD31-4B8C-83A1-F6EECF244321}">
                <p14:modId xmlns:p14="http://schemas.microsoft.com/office/powerpoint/2010/main" xmlns="" val="425484502"/>
              </p:ext>
            </p:extLst>
          </p:nvPr>
        </p:nvGraphicFramePr>
        <p:xfrm>
          <a:off x="996043" y="1518558"/>
          <a:ext cx="7206923" cy="4731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21"/>
          <p:cNvSpPr txBox="1">
            <a:spLocks noChangeArrowheads="1"/>
          </p:cNvSpPr>
          <p:nvPr/>
        </p:nvSpPr>
        <p:spPr bwMode="auto">
          <a:xfrm>
            <a:off x="4163146" y="254907"/>
            <a:ext cx="1801440" cy="321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945" tIns="41473" rIns="82945" bIns="41473">
            <a:spAutoFit/>
          </a:bodyPr>
          <a:lstStyle/>
          <a:p>
            <a:pPr defTabSz="914400" hangingPunct="0">
              <a:lnSpc>
                <a:spcPct val="93000"/>
              </a:lnSpc>
              <a:buClr>
                <a:srgbClr val="000000"/>
              </a:buClr>
              <a:buSzPct val="100000"/>
              <a:buFont typeface="Times New Roman" pitchFamily="18" charset="0"/>
              <a:buNone/>
            </a:pPr>
            <a:r>
              <a:rPr lang="fr-FR" altLang="fr-FR" sz="1600" i="1" dirty="0" smtClean="0">
                <a:solidFill>
                  <a:srgbClr val="1E397D"/>
                </a:solidFill>
              </a:rPr>
              <a:t> </a:t>
            </a:r>
            <a:endParaRPr lang="fr-FR" altLang="fr-FR" sz="1600" i="1" dirty="0">
              <a:solidFill>
                <a:srgbClr val="1E397D"/>
              </a:solidFill>
            </a:endParaRPr>
          </a:p>
        </p:txBody>
      </p:sp>
    </p:spTree>
    <p:extLst>
      <p:ext uri="{BB962C8B-B14F-4D97-AF65-F5344CB8AC3E}">
        <p14:creationId xmlns:p14="http://schemas.microsoft.com/office/powerpoint/2010/main" xmlns="" val="102049829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408810" y="1010245"/>
            <a:ext cx="8555037" cy="5847755"/>
          </a:xfrm>
          <a:prstGeom prst="rect">
            <a:avLst/>
          </a:prstGeom>
          <a:noFill/>
        </p:spPr>
        <p:txBody>
          <a:bodyPr>
            <a:spAutoFit/>
          </a:bodyPr>
          <a:lstStyle/>
          <a:p>
            <a:pPr marL="342900" indent="-342900">
              <a:spcAft>
                <a:spcPts val="1200"/>
              </a:spcAft>
              <a:buFont typeface="Arial" panose="020B0604020202020204" pitchFamily="34" charset="0"/>
              <a:buChar char="•"/>
              <a:defRPr/>
            </a:pPr>
            <a:r>
              <a:rPr lang="en-US" sz="2000" dirty="0" err="1">
                <a:solidFill>
                  <a:prstClr val="black"/>
                </a:solidFill>
                <a:latin typeface="Calibri "/>
              </a:rPr>
              <a:t>Jeunes</a:t>
            </a:r>
            <a:r>
              <a:rPr lang="en-US" sz="2000" dirty="0">
                <a:solidFill>
                  <a:prstClr val="black"/>
                </a:solidFill>
                <a:latin typeface="Calibri "/>
              </a:rPr>
              <a:t> en Europe </a:t>
            </a:r>
            <a:r>
              <a:rPr lang="en-US" sz="2000" dirty="0" smtClean="0">
                <a:solidFill>
                  <a:prstClr val="black"/>
                </a:solidFill>
                <a:latin typeface="Calibri "/>
              </a:rPr>
              <a:t>≈ </a:t>
            </a:r>
            <a:r>
              <a:rPr lang="en-US" sz="2000" b="1" dirty="0" smtClean="0">
                <a:solidFill>
                  <a:prstClr val="black"/>
                </a:solidFill>
                <a:latin typeface="Calibri "/>
              </a:rPr>
              <a:t>100 </a:t>
            </a:r>
            <a:r>
              <a:rPr lang="en-US" sz="2000" b="1" dirty="0">
                <a:solidFill>
                  <a:prstClr val="black"/>
                </a:solidFill>
                <a:latin typeface="Calibri "/>
              </a:rPr>
              <a:t>millions </a:t>
            </a:r>
            <a:r>
              <a:rPr lang="en-US" sz="2000" dirty="0">
                <a:solidFill>
                  <a:prstClr val="black"/>
                </a:solidFill>
                <a:latin typeface="Calibri "/>
              </a:rPr>
              <a:t>(1/5 de la population </a:t>
            </a:r>
            <a:r>
              <a:rPr lang="en-US" sz="2000" dirty="0" err="1">
                <a:solidFill>
                  <a:prstClr val="black"/>
                </a:solidFill>
                <a:latin typeface="Calibri "/>
              </a:rPr>
              <a:t>totale</a:t>
            </a:r>
            <a:r>
              <a:rPr lang="en-US" sz="2000" dirty="0">
                <a:solidFill>
                  <a:prstClr val="black"/>
                </a:solidFill>
                <a:latin typeface="Calibri "/>
              </a:rPr>
              <a:t>) </a:t>
            </a:r>
            <a:endParaRPr lang="en-US" sz="2000" dirty="0" smtClean="0">
              <a:solidFill>
                <a:prstClr val="black"/>
              </a:solidFill>
              <a:latin typeface="Calibri "/>
            </a:endParaRPr>
          </a:p>
          <a:p>
            <a:pPr marL="342900" indent="-342900">
              <a:spcAft>
                <a:spcPts val="1200"/>
              </a:spcAft>
              <a:buFont typeface="Arial" panose="020B0604020202020204" pitchFamily="34" charset="0"/>
              <a:buChar char="•"/>
              <a:defRPr/>
            </a:pPr>
            <a:endParaRPr lang="en-US" sz="2000" dirty="0">
              <a:solidFill>
                <a:prstClr val="black"/>
              </a:solidFill>
              <a:latin typeface="Calibri "/>
            </a:endParaRPr>
          </a:p>
          <a:p>
            <a:pPr marL="285750" indent="-285750">
              <a:spcAft>
                <a:spcPts val="1200"/>
              </a:spcAft>
              <a:buFont typeface="Arial" pitchFamily="34" charset="0"/>
              <a:buChar char="•"/>
              <a:defRPr/>
            </a:pPr>
            <a:r>
              <a:rPr lang="en-US" sz="2000" dirty="0" smtClean="0">
                <a:solidFill>
                  <a:prstClr val="black"/>
                </a:solidFill>
                <a:latin typeface="Calibri "/>
              </a:rPr>
              <a:t>Un </a:t>
            </a:r>
            <a:r>
              <a:rPr lang="en-US" sz="2000" dirty="0" err="1">
                <a:solidFill>
                  <a:prstClr val="black"/>
                </a:solidFill>
                <a:latin typeface="Calibri "/>
              </a:rPr>
              <a:t>taux</a:t>
            </a:r>
            <a:r>
              <a:rPr lang="en-US" sz="2000" dirty="0">
                <a:solidFill>
                  <a:prstClr val="black"/>
                </a:solidFill>
                <a:latin typeface="Calibri "/>
              </a:rPr>
              <a:t> de </a:t>
            </a:r>
            <a:r>
              <a:rPr lang="en-US" sz="2000" b="1" dirty="0" err="1">
                <a:solidFill>
                  <a:prstClr val="black"/>
                </a:solidFill>
                <a:latin typeface="Calibri "/>
              </a:rPr>
              <a:t>chômage</a:t>
            </a:r>
            <a:r>
              <a:rPr lang="en-US" sz="2000" b="1" dirty="0">
                <a:solidFill>
                  <a:prstClr val="black"/>
                </a:solidFill>
                <a:latin typeface="Calibri "/>
              </a:rPr>
              <a:t> </a:t>
            </a:r>
            <a:r>
              <a:rPr lang="en-US" sz="2000" b="1" dirty="0" smtClean="0">
                <a:solidFill>
                  <a:prstClr val="black"/>
                </a:solidFill>
                <a:latin typeface="Calibri "/>
              </a:rPr>
              <a:t>des </a:t>
            </a:r>
            <a:r>
              <a:rPr lang="en-US" sz="2000" b="1" dirty="0" err="1" smtClean="0">
                <a:solidFill>
                  <a:prstClr val="black"/>
                </a:solidFill>
                <a:latin typeface="Calibri "/>
              </a:rPr>
              <a:t>jeunes</a:t>
            </a:r>
            <a:r>
              <a:rPr lang="en-US" sz="2000" b="1" dirty="0" smtClean="0">
                <a:solidFill>
                  <a:prstClr val="black"/>
                </a:solidFill>
                <a:latin typeface="Calibri "/>
              </a:rPr>
              <a:t> </a:t>
            </a:r>
            <a:r>
              <a:rPr lang="en-US" sz="2000" b="1" dirty="0" err="1" smtClean="0">
                <a:solidFill>
                  <a:prstClr val="black"/>
                </a:solidFill>
                <a:latin typeface="Calibri "/>
              </a:rPr>
              <a:t>très</a:t>
            </a:r>
            <a:r>
              <a:rPr lang="en-US" sz="2000" b="1" dirty="0" smtClean="0">
                <a:solidFill>
                  <a:prstClr val="black"/>
                </a:solidFill>
                <a:latin typeface="Calibri "/>
              </a:rPr>
              <a:t> </a:t>
            </a:r>
            <a:r>
              <a:rPr lang="en-US" sz="2000" b="1" dirty="0" err="1" smtClean="0">
                <a:solidFill>
                  <a:prstClr val="black"/>
                </a:solidFill>
                <a:latin typeface="Calibri "/>
              </a:rPr>
              <a:t>élevé</a:t>
            </a:r>
            <a:r>
              <a:rPr lang="en-US" sz="2000" b="1" dirty="0" smtClean="0">
                <a:solidFill>
                  <a:prstClr val="black"/>
                </a:solidFill>
                <a:latin typeface="Calibri "/>
              </a:rPr>
              <a:t> </a:t>
            </a:r>
            <a:r>
              <a:rPr lang="en-US" sz="2000" dirty="0" smtClean="0">
                <a:solidFill>
                  <a:prstClr val="black"/>
                </a:solidFill>
                <a:latin typeface="Calibri "/>
              </a:rPr>
              <a:t>en Europe:</a:t>
            </a:r>
            <a:r>
              <a:rPr lang="en-US" sz="2000" b="1" dirty="0" smtClean="0">
                <a:solidFill>
                  <a:prstClr val="black"/>
                </a:solidFill>
                <a:latin typeface="Calibri "/>
              </a:rPr>
              <a:t> </a:t>
            </a:r>
            <a:r>
              <a:rPr lang="en-US" sz="2000" dirty="0">
                <a:solidFill>
                  <a:prstClr val="black"/>
                </a:solidFill>
                <a:latin typeface="Calibri "/>
              </a:rPr>
              <a:t>23,5% </a:t>
            </a:r>
          </a:p>
          <a:p>
            <a:pPr>
              <a:spcAft>
                <a:spcPts val="1200"/>
              </a:spcAft>
              <a:defRPr/>
            </a:pPr>
            <a:r>
              <a:rPr lang="en-US" sz="2000" dirty="0" smtClean="0">
                <a:solidFill>
                  <a:prstClr val="black"/>
                </a:solidFill>
                <a:latin typeface="Calibri "/>
              </a:rPr>
              <a:t>	</a:t>
            </a:r>
            <a:r>
              <a:rPr lang="en-US" dirty="0" smtClean="0">
                <a:solidFill>
                  <a:prstClr val="black"/>
                </a:solidFill>
                <a:latin typeface="Calibri "/>
              </a:rPr>
              <a:t>(</a:t>
            </a:r>
            <a:r>
              <a:rPr lang="en-US" dirty="0">
                <a:solidFill>
                  <a:prstClr val="black"/>
                </a:solidFill>
                <a:latin typeface="Calibri "/>
              </a:rPr>
              <a:t>FR: 26,3%, GR: 62,5 %, ES: 55,9 %, DE: 7,6%(</a:t>
            </a:r>
            <a:r>
              <a:rPr lang="en-US" dirty="0" err="1">
                <a:solidFill>
                  <a:prstClr val="black"/>
                </a:solidFill>
                <a:latin typeface="Calibri "/>
              </a:rPr>
              <a:t>chiffres</a:t>
            </a:r>
            <a:r>
              <a:rPr lang="en-US" dirty="0">
                <a:solidFill>
                  <a:prstClr val="black"/>
                </a:solidFill>
                <a:latin typeface="Calibri "/>
              </a:rPr>
              <a:t> mars 2013</a:t>
            </a:r>
            <a:r>
              <a:rPr lang="en-US" dirty="0" smtClean="0">
                <a:solidFill>
                  <a:prstClr val="black"/>
                </a:solidFill>
                <a:latin typeface="Calibri "/>
              </a:rPr>
              <a:t>)</a:t>
            </a:r>
          </a:p>
          <a:p>
            <a:pPr marL="285750" indent="-285750">
              <a:spcAft>
                <a:spcPts val="1200"/>
              </a:spcAft>
              <a:buFont typeface="Arial" pitchFamily="34" charset="0"/>
              <a:buChar char="•"/>
              <a:defRPr/>
            </a:pPr>
            <a:endParaRPr lang="en-US" sz="2000" dirty="0">
              <a:solidFill>
                <a:prstClr val="black"/>
              </a:solidFill>
              <a:latin typeface="Calibri "/>
            </a:endParaRPr>
          </a:p>
          <a:p>
            <a:pPr marL="285750" indent="-285750">
              <a:spcAft>
                <a:spcPts val="1200"/>
              </a:spcAft>
              <a:buFont typeface="Arial" pitchFamily="34" charset="0"/>
              <a:buChar char="•"/>
              <a:defRPr/>
            </a:pPr>
            <a:r>
              <a:rPr lang="fr-FR" sz="2000" b="1" dirty="0" smtClean="0">
                <a:solidFill>
                  <a:prstClr val="black"/>
                </a:solidFill>
                <a:latin typeface="Calibri "/>
              </a:rPr>
              <a:t>Un contexte de mondialisation nécessitant de </a:t>
            </a:r>
            <a:r>
              <a:rPr lang="fr-FR" sz="2000" dirty="0" smtClean="0">
                <a:solidFill>
                  <a:prstClr val="black"/>
                </a:solidFill>
                <a:latin typeface="Calibri "/>
              </a:rPr>
              <a:t>renforcer </a:t>
            </a:r>
            <a:r>
              <a:rPr lang="fr-FR" sz="2000" dirty="0">
                <a:solidFill>
                  <a:prstClr val="black"/>
                </a:solidFill>
                <a:latin typeface="Calibri "/>
              </a:rPr>
              <a:t>la compétitivité de </a:t>
            </a:r>
            <a:r>
              <a:rPr lang="fr-FR" sz="2000" dirty="0" smtClean="0">
                <a:solidFill>
                  <a:prstClr val="black"/>
                </a:solidFill>
                <a:latin typeface="Calibri "/>
              </a:rPr>
              <a:t>l’Europe</a:t>
            </a:r>
          </a:p>
          <a:p>
            <a:pPr marL="285750" indent="-285750">
              <a:spcAft>
                <a:spcPts val="1200"/>
              </a:spcAft>
              <a:buFont typeface="Arial" pitchFamily="34" charset="0"/>
              <a:buChar char="•"/>
              <a:defRPr/>
            </a:pPr>
            <a:endParaRPr lang="fr-FR" sz="2000" dirty="0">
              <a:solidFill>
                <a:prstClr val="black"/>
              </a:solidFill>
              <a:latin typeface="Calibri "/>
            </a:endParaRPr>
          </a:p>
          <a:p>
            <a:pPr marL="285750" indent="-285750">
              <a:spcAft>
                <a:spcPts val="1200"/>
              </a:spcAft>
              <a:buFont typeface="Arial" pitchFamily="34" charset="0"/>
              <a:buChar char="•"/>
              <a:defRPr/>
            </a:pPr>
            <a:r>
              <a:rPr lang="fr-FR" sz="2000" dirty="0" smtClean="0">
                <a:solidFill>
                  <a:prstClr val="black"/>
                </a:solidFill>
                <a:latin typeface="Calibri "/>
              </a:rPr>
              <a:t>Une </a:t>
            </a:r>
            <a:r>
              <a:rPr lang="fr-FR" sz="2000" b="1" dirty="0" smtClean="0">
                <a:solidFill>
                  <a:prstClr val="black"/>
                </a:solidFill>
                <a:latin typeface="Calibri "/>
              </a:rPr>
              <a:t>pénurie </a:t>
            </a:r>
            <a:r>
              <a:rPr lang="fr-FR" sz="2000" b="1" dirty="0">
                <a:solidFill>
                  <a:prstClr val="black"/>
                </a:solidFill>
                <a:latin typeface="Calibri "/>
              </a:rPr>
              <a:t>de compétences </a:t>
            </a:r>
            <a:r>
              <a:rPr lang="fr-FR" sz="2000" dirty="0">
                <a:solidFill>
                  <a:prstClr val="black"/>
                </a:solidFill>
                <a:latin typeface="Calibri "/>
              </a:rPr>
              <a:t>de haut </a:t>
            </a:r>
            <a:r>
              <a:rPr lang="fr-FR" sz="2000" dirty="0" smtClean="0">
                <a:solidFill>
                  <a:prstClr val="black"/>
                </a:solidFill>
                <a:latin typeface="Calibri "/>
              </a:rPr>
              <a:t>niveau à horizon </a:t>
            </a:r>
            <a:r>
              <a:rPr lang="fr-FR" sz="2000" dirty="0">
                <a:solidFill>
                  <a:prstClr val="black"/>
                </a:solidFill>
                <a:latin typeface="Calibri "/>
              </a:rPr>
              <a:t>2020 (Projections CEDEFOP </a:t>
            </a:r>
            <a:r>
              <a:rPr lang="fr-FR" sz="2000" dirty="0" smtClean="0">
                <a:solidFill>
                  <a:prstClr val="black"/>
                </a:solidFill>
                <a:latin typeface="Calibri "/>
              </a:rPr>
              <a:t>2020)</a:t>
            </a:r>
          </a:p>
          <a:p>
            <a:pPr marL="285750" indent="-285750">
              <a:spcAft>
                <a:spcPts val="1200"/>
              </a:spcAft>
              <a:buFont typeface="Arial" pitchFamily="34" charset="0"/>
              <a:buChar char="•"/>
              <a:defRPr/>
            </a:pPr>
            <a:endParaRPr lang="fr-FR" sz="1200" dirty="0">
              <a:solidFill>
                <a:prstClr val="black"/>
              </a:solidFill>
              <a:latin typeface="Calibri "/>
            </a:endParaRPr>
          </a:p>
          <a:p>
            <a:pPr marL="285750" indent="-285750">
              <a:spcAft>
                <a:spcPts val="1200"/>
              </a:spcAft>
              <a:buFont typeface="Arial" pitchFamily="34" charset="0"/>
              <a:buChar char="•"/>
              <a:defRPr/>
            </a:pPr>
            <a:r>
              <a:rPr lang="fr-FR" sz="2000" b="1" dirty="0" smtClean="0">
                <a:solidFill>
                  <a:prstClr val="black"/>
                </a:solidFill>
                <a:latin typeface="Calibri "/>
              </a:rPr>
              <a:t>Une inadéquation </a:t>
            </a:r>
            <a:r>
              <a:rPr lang="fr-FR" sz="2000" b="1" dirty="0">
                <a:solidFill>
                  <a:prstClr val="black"/>
                </a:solidFill>
                <a:latin typeface="Calibri "/>
              </a:rPr>
              <a:t>de la formation </a:t>
            </a:r>
            <a:r>
              <a:rPr lang="fr-FR" sz="2000" dirty="0">
                <a:solidFill>
                  <a:prstClr val="black"/>
                </a:solidFill>
                <a:latin typeface="Calibri "/>
              </a:rPr>
              <a:t>au marché du travail </a:t>
            </a:r>
            <a:r>
              <a:rPr lang="fr-FR" sz="2000" dirty="0" smtClean="0">
                <a:solidFill>
                  <a:prstClr val="black"/>
                </a:solidFill>
                <a:latin typeface="Calibri "/>
              </a:rPr>
              <a:t>(2 </a:t>
            </a:r>
            <a:r>
              <a:rPr lang="fr-FR" sz="2000" dirty="0">
                <a:solidFill>
                  <a:prstClr val="black"/>
                </a:solidFill>
                <a:latin typeface="Calibri "/>
              </a:rPr>
              <a:t>millions de postes vacants)</a:t>
            </a:r>
          </a:p>
          <a:p>
            <a:pPr lvl="1">
              <a:spcAft>
                <a:spcPts val="1200"/>
              </a:spcAft>
              <a:defRPr/>
            </a:pPr>
            <a:endParaRPr lang="fr-FR" sz="2400" b="1" dirty="0">
              <a:solidFill>
                <a:srgbClr val="1F497D"/>
              </a:solidFill>
            </a:endParaRPr>
          </a:p>
        </p:txBody>
      </p:sp>
      <p:sp>
        <p:nvSpPr>
          <p:cNvPr id="7" name="ZoneTexte 12"/>
          <p:cNvSpPr txBox="1">
            <a:spLocks noChangeArrowheads="1"/>
          </p:cNvSpPr>
          <p:nvPr/>
        </p:nvSpPr>
        <p:spPr bwMode="auto">
          <a:xfrm>
            <a:off x="286603" y="290731"/>
            <a:ext cx="879945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fontAlgn="base">
              <a:spcBef>
                <a:spcPct val="0"/>
              </a:spcBef>
              <a:spcAft>
                <a:spcPct val="0"/>
              </a:spcAft>
              <a:defRPr sz="3200" b="1">
                <a:solidFill>
                  <a:srgbClr val="FF0000"/>
                </a:solidFill>
                <a:latin typeface="Calibri"/>
              </a:defRPr>
            </a:lvl1pPr>
            <a:lvl2pPr marL="742950" indent="-285750" eaLnBrk="0" hangingPunct="0">
              <a:defRPr>
                <a:latin typeface="Arial" pitchFamily="34" charset="0"/>
              </a:defRPr>
            </a:lvl2pPr>
            <a:lvl3pPr marL="1143000" indent="-228600" eaLnBrk="0" hangingPunct="0">
              <a:defRPr>
                <a:latin typeface="Arial" pitchFamily="34" charset="0"/>
              </a:defRPr>
            </a:lvl3pPr>
            <a:lvl4pPr marL="1600200" indent="-228600" eaLnBrk="0" hangingPunct="0">
              <a:defRPr>
                <a:latin typeface="Arial" pitchFamily="34" charset="0"/>
              </a:defRPr>
            </a:lvl4pPr>
            <a:lvl5pPr marL="2057400" indent="-228600" eaLnBrk="0" hangingPunct="0">
              <a:defRPr>
                <a:latin typeface="Arial" pitchFamily="34" charset="0"/>
              </a:defRPr>
            </a:lvl5pPr>
            <a:lvl6pPr marL="2514600" indent="-228600" eaLnBrk="0" fontAlgn="base" hangingPunct="0">
              <a:spcBef>
                <a:spcPct val="0"/>
              </a:spcBef>
              <a:spcAft>
                <a:spcPct val="0"/>
              </a:spcAft>
              <a:defRPr>
                <a:latin typeface="Arial" pitchFamily="34" charset="0"/>
              </a:defRPr>
            </a:lvl6pPr>
            <a:lvl7pPr marL="2971800" indent="-228600" eaLnBrk="0" fontAlgn="base" hangingPunct="0">
              <a:spcBef>
                <a:spcPct val="0"/>
              </a:spcBef>
              <a:spcAft>
                <a:spcPct val="0"/>
              </a:spcAft>
              <a:defRPr>
                <a:latin typeface="Arial" pitchFamily="34" charset="0"/>
              </a:defRPr>
            </a:lvl7pPr>
            <a:lvl8pPr marL="3429000" indent="-228600" eaLnBrk="0" fontAlgn="base" hangingPunct="0">
              <a:spcBef>
                <a:spcPct val="0"/>
              </a:spcBef>
              <a:spcAft>
                <a:spcPct val="0"/>
              </a:spcAft>
              <a:defRPr>
                <a:latin typeface="Arial" pitchFamily="34" charset="0"/>
              </a:defRPr>
            </a:lvl8pPr>
            <a:lvl9pPr marL="3886200" indent="-228600" eaLnBrk="0" fontAlgn="base" hangingPunct="0">
              <a:spcBef>
                <a:spcPct val="0"/>
              </a:spcBef>
              <a:spcAft>
                <a:spcPct val="0"/>
              </a:spcAft>
              <a:defRPr>
                <a:latin typeface="Arial" pitchFamily="34" charset="0"/>
              </a:defRPr>
            </a:lvl9pPr>
          </a:lstStyle>
          <a:p>
            <a:r>
              <a:rPr lang="fr-FR" altLang="fr-FR" sz="2800" dirty="0">
                <a:solidFill>
                  <a:srgbClr val="0070C0"/>
                </a:solidFill>
              </a:rPr>
              <a:t>Les défis à relever en matière d’éducation et formation</a:t>
            </a:r>
            <a:r>
              <a:rPr lang="fr-FR" altLang="fr-FR" sz="2800" dirty="0" smtClean="0">
                <a:solidFill>
                  <a:srgbClr val="0070C0"/>
                </a:solidFill>
              </a:rPr>
              <a:t>:</a:t>
            </a:r>
            <a:endParaRPr lang="fr-FR" altLang="fr-FR" sz="2800" dirty="0">
              <a:solidFill>
                <a:srgbClr val="0070C0"/>
              </a:solidFill>
            </a:endParaRPr>
          </a:p>
        </p:txBody>
      </p:sp>
    </p:spTree>
    <p:extLst>
      <p:ext uri="{BB962C8B-B14F-4D97-AF65-F5344CB8AC3E}">
        <p14:creationId xmlns:p14="http://schemas.microsoft.com/office/powerpoint/2010/main" xmlns="" val="3613384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5"/>
          <p:cNvSpPr txBox="1">
            <a:spLocks noChangeArrowheads="1"/>
          </p:cNvSpPr>
          <p:nvPr/>
        </p:nvSpPr>
        <p:spPr bwMode="auto">
          <a:xfrm>
            <a:off x="362711" y="745423"/>
            <a:ext cx="8381239"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eaLnBrk="1" hangingPunct="1">
              <a:spcBef>
                <a:spcPct val="0"/>
              </a:spcBef>
              <a:buClr>
                <a:srgbClr val="FF0000"/>
              </a:buClr>
              <a:buSzPct val="150000"/>
              <a:buFont typeface="Arial" pitchFamily="34" charset="0"/>
              <a:buNone/>
            </a:pPr>
            <a:r>
              <a:rPr lang="fr-FR" altLang="fr-FR" sz="2400" dirty="0" smtClean="0">
                <a:solidFill>
                  <a:prstClr val="black"/>
                </a:solidFill>
                <a:latin typeface="Calibri "/>
                <a:sym typeface="Wingdings" pitchFamily="2" charset="2"/>
              </a:rPr>
              <a:t> </a:t>
            </a:r>
            <a:r>
              <a:rPr lang="fr-FR" altLang="fr-FR" sz="2400" dirty="0" smtClean="0">
                <a:solidFill>
                  <a:prstClr val="black"/>
                </a:solidFill>
                <a:latin typeface="Calibri" pitchFamily="34" charset="0"/>
              </a:rPr>
              <a:t>Faire </a:t>
            </a:r>
            <a:r>
              <a:rPr lang="fr-FR" altLang="fr-FR" sz="2400" dirty="0">
                <a:solidFill>
                  <a:prstClr val="black"/>
                </a:solidFill>
                <a:latin typeface="Calibri" pitchFamily="34" charset="0"/>
              </a:rPr>
              <a:t>en sorte que </a:t>
            </a:r>
            <a:r>
              <a:rPr lang="fr-FR" altLang="fr-FR" sz="2400" b="1" dirty="0">
                <a:solidFill>
                  <a:prstClr val="black"/>
                </a:solidFill>
                <a:latin typeface="Calibri" pitchFamily="34" charset="0"/>
              </a:rPr>
              <a:t>l'éducation et la formation tout au long de la vie</a:t>
            </a:r>
            <a:r>
              <a:rPr lang="fr-FR" altLang="fr-FR" sz="2400" dirty="0">
                <a:solidFill>
                  <a:prstClr val="black"/>
                </a:solidFill>
                <a:latin typeface="Calibri" pitchFamily="34" charset="0"/>
              </a:rPr>
              <a:t> ainsi que la </a:t>
            </a:r>
            <a:r>
              <a:rPr lang="fr-FR" altLang="fr-FR" sz="2400" b="1" dirty="0">
                <a:solidFill>
                  <a:prstClr val="black"/>
                </a:solidFill>
                <a:latin typeface="Calibri" pitchFamily="34" charset="0"/>
              </a:rPr>
              <a:t>mobilité</a:t>
            </a:r>
            <a:r>
              <a:rPr lang="fr-FR" altLang="fr-FR" sz="2400" dirty="0">
                <a:solidFill>
                  <a:prstClr val="black"/>
                </a:solidFill>
                <a:latin typeface="Calibri" pitchFamily="34" charset="0"/>
              </a:rPr>
              <a:t> deviennent des réalités.</a:t>
            </a:r>
          </a:p>
          <a:p>
            <a:pPr eaLnBrk="1" hangingPunct="1">
              <a:spcBef>
                <a:spcPct val="0"/>
              </a:spcBef>
              <a:buClr>
                <a:srgbClr val="FF0000"/>
              </a:buClr>
              <a:buSzPct val="150000"/>
              <a:buFont typeface="Arial" pitchFamily="34" charset="0"/>
              <a:buNone/>
            </a:pPr>
            <a:r>
              <a:rPr lang="fr-FR" altLang="fr-FR" sz="2400" dirty="0">
                <a:solidFill>
                  <a:prstClr val="black"/>
                </a:solidFill>
                <a:latin typeface="Calibri "/>
                <a:sym typeface="Wingdings" pitchFamily="2" charset="2"/>
              </a:rPr>
              <a:t> </a:t>
            </a:r>
            <a:r>
              <a:rPr lang="fr-FR" altLang="fr-FR" sz="2400" dirty="0" smtClean="0">
                <a:solidFill>
                  <a:prstClr val="black"/>
                </a:solidFill>
                <a:latin typeface="Calibri" pitchFamily="34" charset="0"/>
              </a:rPr>
              <a:t>Améliorer </a:t>
            </a:r>
            <a:r>
              <a:rPr lang="fr-FR" altLang="fr-FR" sz="2400" dirty="0">
                <a:solidFill>
                  <a:prstClr val="black"/>
                </a:solidFill>
                <a:latin typeface="Calibri" pitchFamily="34" charset="0"/>
              </a:rPr>
              <a:t>la </a:t>
            </a:r>
            <a:r>
              <a:rPr lang="fr-FR" altLang="fr-FR" sz="2400" b="1" dirty="0">
                <a:solidFill>
                  <a:prstClr val="black"/>
                </a:solidFill>
                <a:latin typeface="Calibri" pitchFamily="34" charset="0"/>
              </a:rPr>
              <a:t>qualité</a:t>
            </a:r>
            <a:r>
              <a:rPr lang="fr-FR" altLang="fr-FR" sz="2400" dirty="0">
                <a:solidFill>
                  <a:prstClr val="black"/>
                </a:solidFill>
                <a:latin typeface="Calibri" pitchFamily="34" charset="0"/>
              </a:rPr>
              <a:t> et </a:t>
            </a:r>
            <a:r>
              <a:rPr lang="fr-FR" altLang="fr-FR" sz="2400" b="1" dirty="0">
                <a:solidFill>
                  <a:prstClr val="black"/>
                </a:solidFill>
                <a:latin typeface="Calibri" pitchFamily="34" charset="0"/>
              </a:rPr>
              <a:t>l'efficacité</a:t>
            </a:r>
            <a:r>
              <a:rPr lang="fr-FR" altLang="fr-FR" sz="2400" dirty="0">
                <a:solidFill>
                  <a:prstClr val="black"/>
                </a:solidFill>
                <a:latin typeface="Calibri" pitchFamily="34" charset="0"/>
              </a:rPr>
              <a:t> de nos systèmes d'éducation et de formation.</a:t>
            </a:r>
          </a:p>
          <a:p>
            <a:pPr eaLnBrk="1" hangingPunct="1">
              <a:spcBef>
                <a:spcPct val="0"/>
              </a:spcBef>
              <a:buClr>
                <a:srgbClr val="FF0000"/>
              </a:buClr>
              <a:buSzPct val="150000"/>
              <a:buFont typeface="Arial" pitchFamily="34" charset="0"/>
              <a:buNone/>
            </a:pPr>
            <a:r>
              <a:rPr lang="fr-FR" altLang="fr-FR" sz="2400" dirty="0">
                <a:solidFill>
                  <a:prstClr val="black"/>
                </a:solidFill>
                <a:latin typeface="Calibri "/>
                <a:sym typeface="Wingdings" pitchFamily="2" charset="2"/>
              </a:rPr>
              <a:t> </a:t>
            </a:r>
            <a:r>
              <a:rPr lang="fr-FR" altLang="fr-FR" sz="2400" dirty="0" smtClean="0">
                <a:solidFill>
                  <a:prstClr val="black"/>
                </a:solidFill>
                <a:latin typeface="Calibri" pitchFamily="34" charset="0"/>
              </a:rPr>
              <a:t>Promouvoir </a:t>
            </a:r>
            <a:r>
              <a:rPr lang="fr-FR" altLang="fr-FR" sz="2400" b="1" dirty="0">
                <a:solidFill>
                  <a:prstClr val="black"/>
                </a:solidFill>
                <a:latin typeface="Calibri" pitchFamily="34" charset="0"/>
              </a:rPr>
              <a:t>l'égalité</a:t>
            </a:r>
            <a:r>
              <a:rPr lang="fr-FR" altLang="fr-FR" sz="2400" dirty="0">
                <a:solidFill>
                  <a:prstClr val="black"/>
                </a:solidFill>
                <a:latin typeface="Calibri" pitchFamily="34" charset="0"/>
              </a:rPr>
              <a:t>, la </a:t>
            </a:r>
            <a:r>
              <a:rPr lang="fr-FR" altLang="fr-FR" sz="2400" b="1" dirty="0">
                <a:solidFill>
                  <a:prstClr val="black"/>
                </a:solidFill>
                <a:latin typeface="Calibri" pitchFamily="34" charset="0"/>
              </a:rPr>
              <a:t>cohésion sociale</a:t>
            </a:r>
            <a:r>
              <a:rPr lang="fr-FR" altLang="fr-FR" sz="2400" dirty="0">
                <a:solidFill>
                  <a:prstClr val="black"/>
                </a:solidFill>
                <a:latin typeface="Calibri" pitchFamily="34" charset="0"/>
              </a:rPr>
              <a:t> et la </a:t>
            </a:r>
            <a:r>
              <a:rPr lang="fr-FR" altLang="fr-FR" sz="2400" b="1" dirty="0">
                <a:solidFill>
                  <a:prstClr val="black"/>
                </a:solidFill>
                <a:latin typeface="Calibri" pitchFamily="34" charset="0"/>
              </a:rPr>
              <a:t>citoyenneté active</a:t>
            </a:r>
            <a:r>
              <a:rPr lang="fr-FR" altLang="fr-FR" sz="2400" dirty="0">
                <a:solidFill>
                  <a:prstClr val="black"/>
                </a:solidFill>
                <a:latin typeface="Calibri" pitchFamily="34" charset="0"/>
              </a:rPr>
              <a:t>.</a:t>
            </a:r>
          </a:p>
          <a:p>
            <a:pPr eaLnBrk="1" hangingPunct="1">
              <a:spcBef>
                <a:spcPct val="0"/>
              </a:spcBef>
              <a:buClr>
                <a:srgbClr val="FF0000"/>
              </a:buClr>
              <a:buSzPct val="150000"/>
              <a:buFont typeface="Arial" pitchFamily="34" charset="0"/>
              <a:buNone/>
            </a:pPr>
            <a:r>
              <a:rPr lang="fr-FR" altLang="fr-FR" sz="2400" dirty="0">
                <a:solidFill>
                  <a:prstClr val="black"/>
                </a:solidFill>
                <a:latin typeface="Calibri "/>
                <a:sym typeface="Wingdings" pitchFamily="2" charset="2"/>
              </a:rPr>
              <a:t> </a:t>
            </a:r>
            <a:r>
              <a:rPr lang="fr-FR" altLang="fr-FR" sz="2400" dirty="0" smtClean="0">
                <a:solidFill>
                  <a:prstClr val="black"/>
                </a:solidFill>
                <a:latin typeface="Calibri" pitchFamily="34" charset="0"/>
              </a:rPr>
              <a:t>Accroître </a:t>
            </a:r>
            <a:r>
              <a:rPr lang="fr-FR" altLang="fr-FR" sz="2400" dirty="0">
                <a:solidFill>
                  <a:prstClr val="black"/>
                </a:solidFill>
                <a:latin typeface="Calibri" pitchFamily="34" charset="0"/>
              </a:rPr>
              <a:t>la </a:t>
            </a:r>
            <a:r>
              <a:rPr lang="fr-FR" altLang="fr-FR" sz="2400" b="1" dirty="0">
                <a:solidFill>
                  <a:prstClr val="black"/>
                </a:solidFill>
                <a:latin typeface="Calibri" pitchFamily="34" charset="0"/>
              </a:rPr>
              <a:t>créativité et l’innovation</a:t>
            </a:r>
            <a:r>
              <a:rPr lang="fr-FR" altLang="fr-FR" sz="2400" dirty="0">
                <a:solidFill>
                  <a:prstClr val="black"/>
                </a:solidFill>
                <a:latin typeface="Calibri" pitchFamily="34" charset="0"/>
              </a:rPr>
              <a:t> à tous les niveaux d’éducation et de formation. </a:t>
            </a:r>
            <a:endParaRPr lang="fr-FR" altLang="fr-FR" sz="2400" dirty="0" smtClean="0">
              <a:solidFill>
                <a:prstClr val="black"/>
              </a:solidFill>
              <a:latin typeface="Calibri" pitchFamily="34" charset="0"/>
            </a:endParaRPr>
          </a:p>
        </p:txBody>
      </p:sp>
      <p:sp>
        <p:nvSpPr>
          <p:cNvPr id="8" name="ZoneTexte 6"/>
          <p:cNvSpPr txBox="1">
            <a:spLocks noChangeArrowheads="1"/>
          </p:cNvSpPr>
          <p:nvPr/>
        </p:nvSpPr>
        <p:spPr bwMode="auto">
          <a:xfrm>
            <a:off x="1" y="4607025"/>
            <a:ext cx="9144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Verdana Bold"/>
              </a:defRPr>
            </a:lvl1pPr>
            <a:lvl2pPr marL="742950" indent="-285750" eaLnBrk="0" hangingPunct="0">
              <a:spcBef>
                <a:spcPct val="20000"/>
              </a:spcBef>
              <a:buFont typeface="Arial" pitchFamily="34" charset="0"/>
              <a:buChar char="–"/>
              <a:defRPr sz="2800">
                <a:solidFill>
                  <a:schemeClr val="tx1"/>
                </a:solidFill>
                <a:latin typeface="Verdana Bold"/>
              </a:defRPr>
            </a:lvl2pPr>
            <a:lvl3pPr marL="1143000" indent="-228600" eaLnBrk="0" hangingPunct="0">
              <a:spcBef>
                <a:spcPct val="20000"/>
              </a:spcBef>
              <a:buFont typeface="Arial" pitchFamily="34" charset="0"/>
              <a:buChar char="•"/>
              <a:defRPr sz="2400">
                <a:solidFill>
                  <a:schemeClr val="tx1"/>
                </a:solidFill>
                <a:latin typeface="Verdana Bold"/>
              </a:defRPr>
            </a:lvl3pPr>
            <a:lvl4pPr marL="1600200" indent="-228600" eaLnBrk="0" hangingPunct="0">
              <a:spcBef>
                <a:spcPct val="20000"/>
              </a:spcBef>
              <a:buFont typeface="Arial" pitchFamily="34" charset="0"/>
              <a:buChar char="–"/>
              <a:defRPr sz="2000">
                <a:solidFill>
                  <a:schemeClr val="tx1"/>
                </a:solidFill>
                <a:latin typeface="Verdana Bold"/>
              </a:defRPr>
            </a:lvl4pPr>
            <a:lvl5pPr marL="2057400" indent="-228600" eaLnBrk="0" hangingPunct="0">
              <a:spcBef>
                <a:spcPct val="20000"/>
              </a:spcBef>
              <a:buFont typeface="Arial" pitchFamily="34" charset="0"/>
              <a:buChar char="»"/>
              <a:defRPr sz="2000">
                <a:solidFill>
                  <a:schemeClr val="tx1"/>
                </a:solidFill>
                <a:latin typeface="Verdana Bold"/>
              </a:defRPr>
            </a:lvl5pPr>
            <a:lvl6pPr marL="2514600" indent="-228600" eaLnBrk="0" fontAlgn="base" hangingPunct="0">
              <a:spcBef>
                <a:spcPct val="20000"/>
              </a:spcBef>
              <a:spcAft>
                <a:spcPct val="0"/>
              </a:spcAft>
              <a:buFont typeface="Arial" pitchFamily="34" charset="0"/>
              <a:buChar char="»"/>
              <a:defRPr sz="2000">
                <a:solidFill>
                  <a:schemeClr val="tx1"/>
                </a:solidFill>
                <a:latin typeface="Verdana Bold"/>
              </a:defRPr>
            </a:lvl6pPr>
            <a:lvl7pPr marL="2971800" indent="-228600" eaLnBrk="0" fontAlgn="base" hangingPunct="0">
              <a:spcBef>
                <a:spcPct val="20000"/>
              </a:spcBef>
              <a:spcAft>
                <a:spcPct val="0"/>
              </a:spcAft>
              <a:buFont typeface="Arial" pitchFamily="34" charset="0"/>
              <a:buChar char="»"/>
              <a:defRPr sz="2000">
                <a:solidFill>
                  <a:schemeClr val="tx1"/>
                </a:solidFill>
                <a:latin typeface="Verdana Bold"/>
              </a:defRPr>
            </a:lvl7pPr>
            <a:lvl8pPr marL="3429000" indent="-228600" eaLnBrk="0" fontAlgn="base" hangingPunct="0">
              <a:spcBef>
                <a:spcPct val="20000"/>
              </a:spcBef>
              <a:spcAft>
                <a:spcPct val="0"/>
              </a:spcAft>
              <a:buFont typeface="Arial" pitchFamily="34" charset="0"/>
              <a:buChar char="»"/>
              <a:defRPr sz="2000">
                <a:solidFill>
                  <a:schemeClr val="tx1"/>
                </a:solidFill>
                <a:latin typeface="Verdana Bold"/>
              </a:defRPr>
            </a:lvl8pPr>
            <a:lvl9pPr marL="3886200" indent="-228600" eaLnBrk="0" fontAlgn="base" hangingPunct="0">
              <a:spcBef>
                <a:spcPct val="20000"/>
              </a:spcBef>
              <a:spcAft>
                <a:spcPct val="0"/>
              </a:spcAft>
              <a:buFont typeface="Arial" pitchFamily="34" charset="0"/>
              <a:buChar char="»"/>
              <a:defRPr sz="2000">
                <a:solidFill>
                  <a:schemeClr val="tx1"/>
                </a:solidFill>
                <a:latin typeface="Verdana Bold"/>
              </a:defRPr>
            </a:lvl9pPr>
          </a:lstStyle>
          <a:p>
            <a:pPr marL="285750" indent="-285750" eaLnBrk="1" hangingPunct="1">
              <a:spcBef>
                <a:spcPct val="0"/>
              </a:spcBef>
              <a:buFont typeface="Wingdings"/>
              <a:buChar char="Ü"/>
            </a:pPr>
            <a:r>
              <a:rPr lang="fr-FR" altLang="fr-FR" sz="2000" dirty="0" smtClean="0">
                <a:solidFill>
                  <a:prstClr val="black"/>
                </a:solidFill>
                <a:latin typeface="Calibri "/>
              </a:rPr>
              <a:t>au </a:t>
            </a:r>
            <a:r>
              <a:rPr lang="fr-FR" altLang="fr-FR" sz="2000" dirty="0">
                <a:solidFill>
                  <a:prstClr val="black"/>
                </a:solidFill>
                <a:latin typeface="Calibri "/>
              </a:rPr>
              <a:t>moins 20 % des diplômés de l'enseignement supérieur dans </a:t>
            </a:r>
            <a:r>
              <a:rPr lang="fr-FR" altLang="fr-FR" sz="2000" dirty="0" smtClean="0">
                <a:solidFill>
                  <a:prstClr val="black"/>
                </a:solidFill>
                <a:latin typeface="Calibri "/>
              </a:rPr>
              <a:t>l'UE devraient </a:t>
            </a:r>
            <a:r>
              <a:rPr lang="fr-FR" altLang="fr-FR" sz="2000" dirty="0">
                <a:solidFill>
                  <a:prstClr val="black"/>
                </a:solidFill>
                <a:latin typeface="Calibri "/>
              </a:rPr>
              <a:t>avoir effectué à l'étranger une période d'études ou de </a:t>
            </a:r>
            <a:r>
              <a:rPr lang="fr-FR" altLang="fr-FR" sz="2000" dirty="0" smtClean="0">
                <a:solidFill>
                  <a:prstClr val="black"/>
                </a:solidFill>
                <a:latin typeface="Calibri "/>
              </a:rPr>
              <a:t>formation.</a:t>
            </a:r>
          </a:p>
          <a:p>
            <a:pPr marL="285750" indent="-285750" eaLnBrk="1" hangingPunct="1">
              <a:spcBef>
                <a:spcPct val="0"/>
              </a:spcBef>
              <a:buFont typeface="Wingdings"/>
              <a:buChar char="Ü"/>
            </a:pPr>
            <a:endParaRPr lang="fr-FR" altLang="fr-FR" sz="2000" dirty="0" smtClean="0">
              <a:solidFill>
                <a:prstClr val="black"/>
              </a:solidFill>
              <a:latin typeface="Calibri "/>
            </a:endParaRPr>
          </a:p>
          <a:p>
            <a:pPr marL="285750" indent="-285750" eaLnBrk="1" hangingPunct="1">
              <a:spcBef>
                <a:spcPct val="0"/>
              </a:spcBef>
              <a:buFont typeface="Wingdings"/>
              <a:buChar char="Ü"/>
            </a:pPr>
            <a:r>
              <a:rPr lang="fr-FR" altLang="fr-FR" sz="2000" dirty="0" smtClean="0">
                <a:solidFill>
                  <a:prstClr val="black"/>
                </a:solidFill>
                <a:latin typeface="Calibri "/>
              </a:rPr>
              <a:t>au </a:t>
            </a:r>
            <a:r>
              <a:rPr lang="fr-FR" altLang="fr-FR" sz="2000" dirty="0">
                <a:solidFill>
                  <a:prstClr val="black"/>
                </a:solidFill>
                <a:latin typeface="Calibri "/>
              </a:rPr>
              <a:t>moins 6 % des 18-34 ans diplômés de l'enseignement et de la formation professionnels initiaux devraient avoir effectué à l'étranger une période d'études ou de </a:t>
            </a:r>
            <a:r>
              <a:rPr lang="fr-FR" altLang="fr-FR" sz="2000" dirty="0" smtClean="0">
                <a:solidFill>
                  <a:prstClr val="black"/>
                </a:solidFill>
                <a:latin typeface="Calibri "/>
              </a:rPr>
              <a:t>formation</a:t>
            </a:r>
            <a:endParaRPr lang="fr-FR" altLang="fr-FR" sz="2000" dirty="0">
              <a:solidFill>
                <a:srgbClr val="FF0000"/>
              </a:solidFill>
              <a:latin typeface="Arial Black" pitchFamily="34" charset="0"/>
              <a:ea typeface="Arial Black" pitchFamily="34" charset="0"/>
              <a:cs typeface="Arial Black" pitchFamily="34" charset="0"/>
            </a:endParaRPr>
          </a:p>
        </p:txBody>
      </p:sp>
      <p:sp>
        <p:nvSpPr>
          <p:cNvPr id="4" name="ZoneTexte 5"/>
          <p:cNvSpPr txBox="1">
            <a:spLocks noChangeArrowheads="1"/>
          </p:cNvSpPr>
          <p:nvPr/>
        </p:nvSpPr>
        <p:spPr bwMode="auto">
          <a:xfrm>
            <a:off x="-66295" y="203142"/>
            <a:ext cx="93154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spcBef>
                <a:spcPct val="0"/>
              </a:spcBef>
              <a:buFont typeface="Arial" pitchFamily="34" charset="0"/>
              <a:buNone/>
              <a:defRPr sz="2800" b="1">
                <a:solidFill>
                  <a:srgbClr val="1228A7"/>
                </a:solidFill>
                <a:latin typeface="Arial"/>
                <a:cs typeface="Arial"/>
              </a:defRPr>
            </a:lvl1pPr>
            <a:lvl2pPr marL="742950" indent="-285750" eaLnBrk="0" hangingPunct="0">
              <a:spcBef>
                <a:spcPct val="20000"/>
              </a:spcBef>
              <a:buFont typeface="Arial" pitchFamily="34" charset="0"/>
              <a:buChar char="–"/>
              <a:defRPr sz="2800">
                <a:latin typeface="Verdana Bold"/>
              </a:defRPr>
            </a:lvl2pPr>
            <a:lvl3pPr marL="1143000" indent="-228600" eaLnBrk="0" hangingPunct="0">
              <a:spcBef>
                <a:spcPct val="20000"/>
              </a:spcBef>
              <a:buFont typeface="Arial" pitchFamily="34" charset="0"/>
              <a:buChar char="•"/>
              <a:defRPr sz="2400">
                <a:latin typeface="Verdana Bold"/>
              </a:defRPr>
            </a:lvl3pPr>
            <a:lvl4pPr marL="1600200" indent="-228600" eaLnBrk="0" hangingPunct="0">
              <a:spcBef>
                <a:spcPct val="20000"/>
              </a:spcBef>
              <a:buFont typeface="Arial" pitchFamily="34" charset="0"/>
              <a:buChar char="–"/>
              <a:defRPr sz="2000">
                <a:latin typeface="Verdana Bold"/>
              </a:defRPr>
            </a:lvl4pPr>
            <a:lvl5pPr marL="2057400" indent="-228600" eaLnBrk="0" hangingPunct="0">
              <a:spcBef>
                <a:spcPct val="20000"/>
              </a:spcBef>
              <a:buFont typeface="Arial" pitchFamily="34" charset="0"/>
              <a:buChar char="»"/>
              <a:defRPr sz="2000">
                <a:latin typeface="Verdana Bold"/>
              </a:defRPr>
            </a:lvl5pPr>
            <a:lvl6pPr marL="2514600" indent="-228600" eaLnBrk="0" fontAlgn="base" hangingPunct="0">
              <a:spcBef>
                <a:spcPct val="20000"/>
              </a:spcBef>
              <a:spcAft>
                <a:spcPct val="0"/>
              </a:spcAft>
              <a:buFont typeface="Arial" pitchFamily="34" charset="0"/>
              <a:buChar char="»"/>
              <a:defRPr sz="2000">
                <a:latin typeface="Verdana Bold"/>
              </a:defRPr>
            </a:lvl6pPr>
            <a:lvl7pPr marL="2971800" indent="-228600" eaLnBrk="0" fontAlgn="base" hangingPunct="0">
              <a:spcBef>
                <a:spcPct val="20000"/>
              </a:spcBef>
              <a:spcAft>
                <a:spcPct val="0"/>
              </a:spcAft>
              <a:buFont typeface="Arial" pitchFamily="34" charset="0"/>
              <a:buChar char="»"/>
              <a:defRPr sz="2000">
                <a:latin typeface="Verdana Bold"/>
              </a:defRPr>
            </a:lvl7pPr>
            <a:lvl8pPr marL="3429000" indent="-228600" eaLnBrk="0" fontAlgn="base" hangingPunct="0">
              <a:spcBef>
                <a:spcPct val="20000"/>
              </a:spcBef>
              <a:spcAft>
                <a:spcPct val="0"/>
              </a:spcAft>
              <a:buFont typeface="Arial" pitchFamily="34" charset="0"/>
              <a:buChar char="»"/>
              <a:defRPr sz="2000">
                <a:latin typeface="Verdana Bold"/>
              </a:defRPr>
            </a:lvl8pPr>
            <a:lvl9pPr marL="3886200" indent="-228600" eaLnBrk="0" fontAlgn="base" hangingPunct="0">
              <a:spcBef>
                <a:spcPct val="20000"/>
              </a:spcBef>
              <a:spcAft>
                <a:spcPct val="0"/>
              </a:spcAft>
              <a:buFont typeface="Arial" pitchFamily="34" charset="0"/>
              <a:buChar char="»"/>
              <a:defRPr sz="2000">
                <a:latin typeface="Verdana Bold"/>
              </a:defRPr>
            </a:lvl9pPr>
          </a:lstStyle>
          <a:p>
            <a:r>
              <a:rPr lang="fr-FR" altLang="fr-FR" dirty="0" smtClean="0">
                <a:solidFill>
                  <a:srgbClr val="0070C0"/>
                </a:solidFill>
              </a:rPr>
              <a:t>Le «</a:t>
            </a:r>
            <a:r>
              <a:rPr lang="fr-FR" altLang="fr-FR" dirty="0">
                <a:solidFill>
                  <a:srgbClr val="0070C0"/>
                </a:solidFill>
              </a:rPr>
              <a:t> cadre stratégique Education et Formation 2020 »</a:t>
            </a:r>
          </a:p>
        </p:txBody>
      </p:sp>
      <p:sp>
        <p:nvSpPr>
          <p:cNvPr id="5" name="ZoneTexte 6"/>
          <p:cNvSpPr txBox="1">
            <a:spLocks noChangeArrowheads="1"/>
          </p:cNvSpPr>
          <p:nvPr/>
        </p:nvSpPr>
        <p:spPr bwMode="auto">
          <a:xfrm>
            <a:off x="0" y="4026252"/>
            <a:ext cx="94488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defPPr>
              <a:defRPr lang="fr-FR"/>
            </a:defPPr>
            <a:lvl1pPr>
              <a:spcBef>
                <a:spcPct val="0"/>
              </a:spcBef>
              <a:buFont typeface="Arial" pitchFamily="34" charset="0"/>
              <a:buNone/>
              <a:defRPr sz="2800" b="1">
                <a:solidFill>
                  <a:srgbClr val="1228A7"/>
                </a:solidFill>
                <a:latin typeface="Arial"/>
                <a:cs typeface="Arial"/>
              </a:defRPr>
            </a:lvl1pPr>
            <a:lvl2pPr marL="742950" indent="-285750" eaLnBrk="0" hangingPunct="0">
              <a:spcBef>
                <a:spcPct val="20000"/>
              </a:spcBef>
              <a:buFont typeface="Arial" pitchFamily="34" charset="0"/>
              <a:buChar char="–"/>
              <a:defRPr sz="2800">
                <a:latin typeface="Verdana Bold"/>
              </a:defRPr>
            </a:lvl2pPr>
            <a:lvl3pPr marL="1143000" indent="-228600" eaLnBrk="0" hangingPunct="0">
              <a:spcBef>
                <a:spcPct val="20000"/>
              </a:spcBef>
              <a:buFont typeface="Arial" pitchFamily="34" charset="0"/>
              <a:buChar char="•"/>
              <a:defRPr sz="2400">
                <a:latin typeface="Verdana Bold"/>
              </a:defRPr>
            </a:lvl3pPr>
            <a:lvl4pPr marL="1600200" indent="-228600" eaLnBrk="0" hangingPunct="0">
              <a:spcBef>
                <a:spcPct val="20000"/>
              </a:spcBef>
              <a:buFont typeface="Arial" pitchFamily="34" charset="0"/>
              <a:buChar char="–"/>
              <a:defRPr sz="2000">
                <a:latin typeface="Verdana Bold"/>
              </a:defRPr>
            </a:lvl4pPr>
            <a:lvl5pPr marL="2057400" indent="-228600" eaLnBrk="0" hangingPunct="0">
              <a:spcBef>
                <a:spcPct val="20000"/>
              </a:spcBef>
              <a:buFont typeface="Arial" pitchFamily="34" charset="0"/>
              <a:buChar char="»"/>
              <a:defRPr sz="2000">
                <a:latin typeface="Verdana Bold"/>
              </a:defRPr>
            </a:lvl5pPr>
            <a:lvl6pPr marL="2514600" indent="-228600" eaLnBrk="0" fontAlgn="base" hangingPunct="0">
              <a:spcBef>
                <a:spcPct val="20000"/>
              </a:spcBef>
              <a:spcAft>
                <a:spcPct val="0"/>
              </a:spcAft>
              <a:buFont typeface="Arial" pitchFamily="34" charset="0"/>
              <a:buChar char="»"/>
              <a:defRPr sz="2000">
                <a:latin typeface="Verdana Bold"/>
              </a:defRPr>
            </a:lvl6pPr>
            <a:lvl7pPr marL="2971800" indent="-228600" eaLnBrk="0" fontAlgn="base" hangingPunct="0">
              <a:spcBef>
                <a:spcPct val="20000"/>
              </a:spcBef>
              <a:spcAft>
                <a:spcPct val="0"/>
              </a:spcAft>
              <a:buFont typeface="Arial" pitchFamily="34" charset="0"/>
              <a:buChar char="»"/>
              <a:defRPr sz="2000">
                <a:latin typeface="Verdana Bold"/>
              </a:defRPr>
            </a:lvl7pPr>
            <a:lvl8pPr marL="3429000" indent="-228600" eaLnBrk="0" fontAlgn="base" hangingPunct="0">
              <a:spcBef>
                <a:spcPct val="20000"/>
              </a:spcBef>
              <a:spcAft>
                <a:spcPct val="0"/>
              </a:spcAft>
              <a:buFont typeface="Arial" pitchFamily="34" charset="0"/>
              <a:buChar char="»"/>
              <a:defRPr sz="2000">
                <a:latin typeface="Verdana Bold"/>
              </a:defRPr>
            </a:lvl8pPr>
            <a:lvl9pPr marL="3886200" indent="-228600" eaLnBrk="0" fontAlgn="base" hangingPunct="0">
              <a:spcBef>
                <a:spcPct val="20000"/>
              </a:spcBef>
              <a:spcAft>
                <a:spcPct val="0"/>
              </a:spcAft>
              <a:buFont typeface="Arial" pitchFamily="34" charset="0"/>
              <a:buChar char="»"/>
              <a:defRPr sz="2000">
                <a:latin typeface="Verdana Bold"/>
              </a:defRPr>
            </a:lvl9pPr>
          </a:lstStyle>
          <a:p>
            <a:r>
              <a:rPr lang="fr-FR" altLang="fr-FR" sz="2400" dirty="0">
                <a:solidFill>
                  <a:srgbClr val="0070C0"/>
                </a:solidFill>
              </a:rPr>
              <a:t>Des objectifs chiffrés </a:t>
            </a:r>
            <a:r>
              <a:rPr lang="fr-FR" altLang="fr-FR" sz="2400" dirty="0" smtClean="0">
                <a:solidFill>
                  <a:srgbClr val="0070C0"/>
                </a:solidFill>
              </a:rPr>
              <a:t>pour la mobilité internationale d’ici 2020</a:t>
            </a:r>
            <a:endParaRPr lang="fr-FR" altLang="fr-FR" sz="2400" dirty="0">
              <a:solidFill>
                <a:srgbClr val="0070C0"/>
              </a:solidFill>
            </a:endParaRPr>
          </a:p>
        </p:txBody>
      </p:sp>
    </p:spTree>
    <p:extLst>
      <p:ext uri="{BB962C8B-B14F-4D97-AF65-F5344CB8AC3E}">
        <p14:creationId xmlns:p14="http://schemas.microsoft.com/office/powerpoint/2010/main" xmlns="" val="5432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re 1"/>
          <p:cNvSpPr txBox="1">
            <a:spLocks/>
          </p:cNvSpPr>
          <p:nvPr/>
        </p:nvSpPr>
        <p:spPr bwMode="auto">
          <a:xfrm>
            <a:off x="1547887" y="620688"/>
            <a:ext cx="6840537" cy="735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defTabSz="914400" eaLnBrk="1" fontAlgn="base" hangingPunct="1">
              <a:spcBef>
                <a:spcPct val="0"/>
              </a:spcBef>
              <a:spcAft>
                <a:spcPct val="0"/>
              </a:spcAft>
              <a:buFontTx/>
              <a:buNone/>
            </a:pPr>
            <a:r>
              <a:rPr lang="fr-FR" altLang="fr-FR" sz="4000" dirty="0" smtClean="0">
                <a:solidFill>
                  <a:srgbClr val="000000"/>
                </a:solidFill>
                <a:cs typeface="Arial" pitchFamily="34" charset="0"/>
              </a:rPr>
              <a:t>Education </a:t>
            </a:r>
            <a:r>
              <a:rPr lang="fr-FR" altLang="fr-FR" sz="4000" dirty="0">
                <a:solidFill>
                  <a:srgbClr val="000000"/>
                </a:solidFill>
                <a:cs typeface="Arial" pitchFamily="34" charset="0"/>
              </a:rPr>
              <a:t>Formation          2020</a:t>
            </a:r>
          </a:p>
        </p:txBody>
      </p:sp>
      <p:sp>
        <p:nvSpPr>
          <p:cNvPr id="6" name="Flèche droite 3"/>
          <p:cNvSpPr>
            <a:spLocks noChangeArrowheads="1"/>
          </p:cNvSpPr>
          <p:nvPr/>
        </p:nvSpPr>
        <p:spPr bwMode="auto">
          <a:xfrm>
            <a:off x="6123062" y="763449"/>
            <a:ext cx="979487" cy="484188"/>
          </a:xfrm>
          <a:prstGeom prst="rightArrow">
            <a:avLst>
              <a:gd name="adj1" fmla="val 50000"/>
              <a:gd name="adj2" fmla="val 50105"/>
            </a:avLst>
          </a:prstGeom>
          <a:gradFill rotWithShape="0">
            <a:gsLst>
              <a:gs pos="0">
                <a:srgbClr val="5E9EFF"/>
              </a:gs>
              <a:gs pos="39999">
                <a:srgbClr val="85C2FF"/>
              </a:gs>
              <a:gs pos="70000">
                <a:srgbClr val="C4D6EB"/>
              </a:gs>
              <a:gs pos="100000">
                <a:srgbClr val="FFEBFA"/>
              </a:gs>
            </a:gsLst>
            <a:lin ang="5400000"/>
          </a:gradFill>
          <a:ln>
            <a:noFill/>
          </a:ln>
          <a:extLst>
            <a:ext uri="{91240B29-F687-4F45-9708-019B960494DF}">
              <a14:hiddenLine xmlns:a14="http://schemas.microsoft.com/office/drawing/2010/main" xmlns="" w="9525" algn="ctr">
                <a:solidFill>
                  <a:srgbClr val="000000"/>
                </a:solidFill>
                <a:round/>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1" hangingPunct="1">
              <a:defRPr/>
            </a:pPr>
            <a:endParaRPr lang="fr-FR" altLang="fr-FR" kern="0" smtClean="0">
              <a:solidFill>
                <a:prstClr val="black"/>
              </a:solidFill>
            </a:endParaRPr>
          </a:p>
        </p:txBody>
      </p:sp>
      <p:sp>
        <p:nvSpPr>
          <p:cNvPr id="143364" name="Sous-titre 2"/>
          <p:cNvSpPr txBox="1">
            <a:spLocks/>
          </p:cNvSpPr>
          <p:nvPr/>
        </p:nvSpPr>
        <p:spPr bwMode="auto">
          <a:xfrm>
            <a:off x="202382" y="5880215"/>
            <a:ext cx="7984751" cy="7193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69875" indent="-176213"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defTabSz="914400" eaLnBrk="1" fontAlgn="base" hangingPunct="1">
              <a:spcAft>
                <a:spcPct val="0"/>
              </a:spcAft>
            </a:pPr>
            <a:r>
              <a:rPr lang="fr-FR" altLang="fr-FR" sz="2800" dirty="0" smtClean="0">
                <a:solidFill>
                  <a:srgbClr val="000000"/>
                </a:solidFill>
                <a:cs typeface="Arial" pitchFamily="34" charset="0"/>
              </a:rPr>
              <a:t>Investissements durables </a:t>
            </a:r>
            <a:r>
              <a:rPr lang="fr-FR" altLang="fr-FR" sz="2800" dirty="0">
                <a:solidFill>
                  <a:srgbClr val="000000"/>
                </a:solidFill>
                <a:cs typeface="Arial" pitchFamily="34" charset="0"/>
              </a:rPr>
              <a:t>et réformes</a:t>
            </a:r>
          </a:p>
        </p:txBody>
      </p:sp>
      <p:sp>
        <p:nvSpPr>
          <p:cNvPr id="143365" name="Sous-titre 2"/>
          <p:cNvSpPr txBox="1">
            <a:spLocks/>
          </p:cNvSpPr>
          <p:nvPr/>
        </p:nvSpPr>
        <p:spPr bwMode="auto">
          <a:xfrm>
            <a:off x="202383" y="1556792"/>
            <a:ext cx="8674744" cy="7051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69875" indent="-176213"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Aft>
                <a:spcPct val="0"/>
              </a:spcAft>
            </a:pPr>
            <a:r>
              <a:rPr lang="fr-FR" altLang="fr-FR" sz="2800" dirty="0" smtClean="0">
                <a:solidFill>
                  <a:srgbClr val="000000"/>
                </a:solidFill>
                <a:cs typeface="Arial" pitchFamily="34" charset="0"/>
              </a:rPr>
              <a:t>Aptitudes et compétences pour favoriser l’employabilité, l’innovation, la citoyenneté active</a:t>
            </a:r>
          </a:p>
        </p:txBody>
      </p:sp>
      <p:sp>
        <p:nvSpPr>
          <p:cNvPr id="143366" name="Sous-titre 2"/>
          <p:cNvSpPr txBox="1">
            <a:spLocks/>
          </p:cNvSpPr>
          <p:nvPr/>
        </p:nvSpPr>
        <p:spPr bwMode="auto">
          <a:xfrm>
            <a:off x="202383" y="5013176"/>
            <a:ext cx="8748712" cy="78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69875" indent="-176213"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Aft>
                <a:spcPct val="0"/>
              </a:spcAft>
            </a:pPr>
            <a:r>
              <a:rPr lang="fr-FR" altLang="fr-FR" sz="2800" dirty="0" smtClean="0">
                <a:solidFill>
                  <a:srgbClr val="000000"/>
                </a:solidFill>
                <a:cs typeface="Arial" pitchFamily="34" charset="0"/>
              </a:rPr>
              <a:t>Transparence et reconnaissance des compétences et des qualifications</a:t>
            </a:r>
            <a:endParaRPr lang="fr-FR" altLang="fr-FR" sz="2800" dirty="0">
              <a:solidFill>
                <a:srgbClr val="000000"/>
              </a:solidFill>
              <a:cs typeface="Arial" pitchFamily="34" charset="0"/>
            </a:endParaRPr>
          </a:p>
        </p:txBody>
      </p:sp>
      <p:sp>
        <p:nvSpPr>
          <p:cNvPr id="143367" name="Sous-titre 2"/>
          <p:cNvSpPr txBox="1">
            <a:spLocks/>
          </p:cNvSpPr>
          <p:nvPr/>
        </p:nvSpPr>
        <p:spPr bwMode="auto">
          <a:xfrm>
            <a:off x="202383" y="2350169"/>
            <a:ext cx="8568183" cy="11508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69875" indent="-176213"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Aft>
                <a:spcPct val="0"/>
              </a:spcAft>
            </a:pPr>
            <a:r>
              <a:rPr lang="fr-FR" altLang="fr-FR" sz="2800" dirty="0" smtClean="0">
                <a:solidFill>
                  <a:srgbClr val="000000"/>
                </a:solidFill>
                <a:cs typeface="Arial" pitchFamily="34" charset="0"/>
              </a:rPr>
              <a:t>Education pour tous, égalité, absence de discrimination et promotion des compétences civiques</a:t>
            </a:r>
            <a:endParaRPr lang="fr-FR" altLang="fr-FR" sz="2800" dirty="0">
              <a:solidFill>
                <a:srgbClr val="000000"/>
              </a:solidFill>
              <a:cs typeface="Arial" pitchFamily="34" charset="0"/>
            </a:endParaRPr>
          </a:p>
        </p:txBody>
      </p:sp>
      <p:sp>
        <p:nvSpPr>
          <p:cNvPr id="143368" name="Sous-titre 2"/>
          <p:cNvSpPr txBox="1">
            <a:spLocks/>
          </p:cNvSpPr>
          <p:nvPr/>
        </p:nvSpPr>
        <p:spPr bwMode="auto">
          <a:xfrm>
            <a:off x="202383" y="3501008"/>
            <a:ext cx="8514902" cy="7843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69875" indent="-176213"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Aft>
                <a:spcPct val="0"/>
              </a:spcAft>
            </a:pPr>
            <a:r>
              <a:rPr lang="fr-FR" altLang="fr-FR" sz="2800" dirty="0" smtClean="0">
                <a:solidFill>
                  <a:srgbClr val="000000"/>
                </a:solidFill>
                <a:cs typeface="Arial" pitchFamily="34" charset="0"/>
              </a:rPr>
              <a:t>Education et formation ouvertes et innovantes, focus sur le numérique</a:t>
            </a:r>
            <a:endParaRPr lang="fr-FR" altLang="fr-FR" sz="2800" dirty="0">
              <a:solidFill>
                <a:srgbClr val="000000"/>
              </a:solidFill>
              <a:cs typeface="Arial" pitchFamily="34" charset="0"/>
            </a:endParaRPr>
          </a:p>
        </p:txBody>
      </p:sp>
      <p:sp>
        <p:nvSpPr>
          <p:cNvPr id="143369" name="Sous-titre 2"/>
          <p:cNvSpPr txBox="1">
            <a:spLocks/>
          </p:cNvSpPr>
          <p:nvPr/>
        </p:nvSpPr>
        <p:spPr bwMode="auto">
          <a:xfrm>
            <a:off x="205335" y="4322312"/>
            <a:ext cx="8352159" cy="618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269875" indent="-176213"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fontAlgn="base" hangingPunct="1">
              <a:spcAft>
                <a:spcPct val="0"/>
              </a:spcAft>
            </a:pPr>
            <a:r>
              <a:rPr lang="fr-FR" altLang="fr-FR" sz="2800" dirty="0" smtClean="0">
                <a:solidFill>
                  <a:srgbClr val="000000"/>
                </a:solidFill>
                <a:cs typeface="Arial" pitchFamily="34" charset="0"/>
              </a:rPr>
              <a:t>Large soutien en faveur des enseignants</a:t>
            </a:r>
            <a:endParaRPr lang="fr-FR" altLang="fr-FR" sz="2800" dirty="0">
              <a:solidFill>
                <a:srgbClr val="000000"/>
              </a:solidFill>
              <a:cs typeface="Arial" pitchFamily="34" charset="0"/>
            </a:endParaRPr>
          </a:p>
        </p:txBody>
      </p:sp>
      <p:sp>
        <p:nvSpPr>
          <p:cNvPr id="12" name="Titre 1"/>
          <p:cNvSpPr txBox="1">
            <a:spLocks/>
          </p:cNvSpPr>
          <p:nvPr/>
        </p:nvSpPr>
        <p:spPr bwMode="auto">
          <a:xfrm>
            <a:off x="202383" y="116632"/>
            <a:ext cx="5363637" cy="667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fr-FR" altLang="fr-FR" sz="2800" b="1" dirty="0" smtClean="0">
                <a:solidFill>
                  <a:srgbClr val="0070C0"/>
                </a:solidFill>
                <a:latin typeface="Arial"/>
                <a:cs typeface="Arial"/>
              </a:rPr>
              <a:t>Les domaines </a:t>
            </a:r>
            <a:r>
              <a:rPr lang="fr-FR" altLang="fr-FR" sz="2800" b="1" dirty="0">
                <a:solidFill>
                  <a:srgbClr val="0070C0"/>
                </a:solidFill>
                <a:latin typeface="Arial"/>
                <a:cs typeface="Arial"/>
              </a:rPr>
              <a:t>prioritaires </a:t>
            </a:r>
          </a:p>
        </p:txBody>
      </p:sp>
    </p:spTree>
    <p:extLst>
      <p:ext uri="{BB962C8B-B14F-4D97-AF65-F5344CB8AC3E}">
        <p14:creationId xmlns:p14="http://schemas.microsoft.com/office/powerpoint/2010/main" xmlns="" val="1040113899"/>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erasmusplus.fr/docs/intranet/COMMEDIA/1.LOGOS/logo-agence-erasmus-franc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42565" y="2548025"/>
            <a:ext cx="2215448" cy="73714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38"/>
          <p:cNvSpPr txBox="1">
            <a:spLocks noChangeArrowheads="1"/>
          </p:cNvSpPr>
          <p:nvPr/>
        </p:nvSpPr>
        <p:spPr>
          <a:xfrm>
            <a:off x="929595" y="367270"/>
            <a:ext cx="7104062" cy="649264"/>
          </a:xfrm>
          <a:prstGeom prst="rect">
            <a:avLst/>
          </a:prstGeom>
          <a:noFill/>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3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rPr>
              <a:t>QUI FAIT</a:t>
            </a:r>
            <a:r>
              <a:rPr kumimoji="0" lang="fr-FR" sz="3200" b="1" i="0" u="none" strike="noStrike" kern="1200" cap="none" spc="0" normalizeH="0" noProof="0" dirty="0" smtClean="0">
                <a:ln>
                  <a:noFill/>
                </a:ln>
                <a:solidFill>
                  <a:schemeClr val="tx2">
                    <a:lumMod val="60000"/>
                    <a:lumOff val="40000"/>
                  </a:schemeClr>
                </a:solidFill>
                <a:effectLst/>
                <a:uLnTx/>
                <a:uFillTx/>
                <a:latin typeface="+mj-lt"/>
                <a:ea typeface="+mj-ea"/>
                <a:cs typeface="+mj-cs"/>
              </a:rPr>
              <a:t> QUOI ?</a:t>
            </a:r>
            <a:endParaRPr kumimoji="0" lang="fr-FR" sz="3200" b="1" i="0" u="none" strike="noStrike" kern="1200" cap="none" spc="0" normalizeH="0" baseline="0" noProof="0" dirty="0" smtClean="0">
              <a:ln>
                <a:noFill/>
              </a:ln>
              <a:solidFill>
                <a:schemeClr val="tx2">
                  <a:lumMod val="60000"/>
                  <a:lumOff val="40000"/>
                </a:schemeClr>
              </a:solidFill>
              <a:effectLst/>
              <a:uLnTx/>
              <a:uFillTx/>
              <a:latin typeface="+mj-lt"/>
              <a:ea typeface="+mj-ea"/>
              <a:cs typeface="+mj-cs"/>
            </a:endParaRPr>
          </a:p>
        </p:txBody>
      </p:sp>
      <p:sp>
        <p:nvSpPr>
          <p:cNvPr id="12" name="Rectangle 8"/>
          <p:cNvSpPr txBox="1">
            <a:spLocks noChangeArrowheads="1"/>
          </p:cNvSpPr>
          <p:nvPr/>
        </p:nvSpPr>
        <p:spPr>
          <a:xfrm>
            <a:off x="3348944" y="1426329"/>
            <a:ext cx="2456543" cy="4230947"/>
          </a:xfrm>
          <a:prstGeom prst="rect">
            <a:avLst/>
          </a:prstGeom>
          <a:ln>
            <a:solidFill>
              <a:schemeClr val="tx1"/>
            </a:solid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defRPr/>
            </a:pPr>
            <a:r>
              <a:rPr lang="fr-FR" sz="2400" b="1" dirty="0" smtClean="0">
                <a:solidFill>
                  <a:schemeClr val="tx1"/>
                </a:solidFill>
                <a:latin typeface="+mj-lt"/>
              </a:rPr>
              <a:t>Agence Exécutive</a:t>
            </a:r>
          </a:p>
          <a:p>
            <a:pPr>
              <a:defRPr/>
            </a:pPr>
            <a:r>
              <a:rPr lang="fr-FR" sz="2400" dirty="0" smtClean="0">
                <a:solidFill>
                  <a:schemeClr val="tx1"/>
                </a:solidFill>
                <a:latin typeface="+mj-lt"/>
              </a:rPr>
              <a:t>EACEA</a:t>
            </a:r>
          </a:p>
          <a:p>
            <a:pPr>
              <a:defRPr/>
            </a:pPr>
            <a:endParaRPr lang="fr-FR" sz="2000" dirty="0" smtClean="0">
              <a:latin typeface="+mj-lt"/>
            </a:endParaRPr>
          </a:p>
          <a:p>
            <a:pPr>
              <a:defRPr/>
            </a:pPr>
            <a:endParaRPr lang="fr-FR" sz="2000" dirty="0" smtClean="0">
              <a:latin typeface="+mj-lt"/>
            </a:endParaRPr>
          </a:p>
          <a:p>
            <a:pPr>
              <a:defRPr/>
            </a:pPr>
            <a:endParaRPr lang="fr-FR" sz="2000" dirty="0" smtClean="0">
              <a:latin typeface="+mj-lt"/>
            </a:endParaRPr>
          </a:p>
          <a:p>
            <a:pPr>
              <a:defRPr/>
            </a:pPr>
            <a:endParaRPr lang="fr-FR" sz="2000" dirty="0" smtClean="0">
              <a:latin typeface="+mj-lt"/>
            </a:endParaRPr>
          </a:p>
          <a:p>
            <a:pPr>
              <a:defRPr/>
            </a:pPr>
            <a:endParaRPr lang="fr-FR" sz="2400" dirty="0" smtClean="0">
              <a:solidFill>
                <a:schemeClr val="tx1"/>
              </a:solidFill>
              <a:latin typeface="+mj-lt"/>
            </a:endParaRPr>
          </a:p>
          <a:p>
            <a:pPr>
              <a:defRPr/>
            </a:pPr>
            <a:r>
              <a:rPr lang="fr-FR" sz="2400" dirty="0" smtClean="0">
                <a:solidFill>
                  <a:schemeClr val="tx1"/>
                </a:solidFill>
                <a:latin typeface="+mj-lt"/>
              </a:rPr>
              <a:t>Gestion des projets « </a:t>
            </a:r>
            <a:r>
              <a:rPr lang="fr-FR" sz="2400" i="1" dirty="0" smtClean="0">
                <a:solidFill>
                  <a:schemeClr val="tx1"/>
                </a:solidFill>
                <a:latin typeface="+mj-lt"/>
              </a:rPr>
              <a:t>centralisés »</a:t>
            </a:r>
          </a:p>
          <a:p>
            <a:pPr>
              <a:defRPr/>
            </a:pPr>
            <a:endParaRPr lang="fr-FR" sz="2800" dirty="0" smtClean="0"/>
          </a:p>
        </p:txBody>
      </p:sp>
      <p:sp>
        <p:nvSpPr>
          <p:cNvPr id="13" name="Rectangle 11"/>
          <p:cNvSpPr>
            <a:spLocks noChangeArrowheads="1"/>
          </p:cNvSpPr>
          <p:nvPr/>
        </p:nvSpPr>
        <p:spPr bwMode="auto">
          <a:xfrm>
            <a:off x="633647" y="1416049"/>
            <a:ext cx="2305161" cy="4230947"/>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auto">
              <a:spcBef>
                <a:spcPct val="20000"/>
              </a:spcBef>
              <a:spcAft>
                <a:spcPts val="0"/>
              </a:spcAft>
              <a:defRPr/>
            </a:pPr>
            <a:r>
              <a:rPr lang="fr-FR" sz="2400" b="1" dirty="0" smtClean="0">
                <a:latin typeface="+mj-lt"/>
                <a:cs typeface="+mn-cs"/>
              </a:rPr>
              <a:t>Commission Européenne</a:t>
            </a:r>
            <a:endParaRPr lang="fr-FR" sz="2400" b="1" dirty="0">
              <a:latin typeface="+mj-lt"/>
              <a:cs typeface="+mn-cs"/>
            </a:endParaRPr>
          </a:p>
          <a:p>
            <a:pPr algn="ctr" fontAlgn="auto">
              <a:spcBef>
                <a:spcPct val="20000"/>
              </a:spcBef>
              <a:spcAft>
                <a:spcPts val="0"/>
              </a:spcAft>
              <a:defRPr/>
            </a:pPr>
            <a:r>
              <a:rPr lang="fr-FR" sz="2400" dirty="0" smtClean="0">
                <a:latin typeface="+mj-lt"/>
                <a:cs typeface="+mn-cs"/>
              </a:rPr>
              <a:t>DGEAC / DG Emploi</a:t>
            </a:r>
          </a:p>
          <a:p>
            <a:pPr algn="ctr" fontAlgn="auto">
              <a:spcBef>
                <a:spcPct val="20000"/>
              </a:spcBef>
              <a:spcAft>
                <a:spcPts val="0"/>
              </a:spcAft>
              <a:defRPr/>
            </a:pPr>
            <a:endParaRPr lang="fr-FR" sz="2400" dirty="0" smtClean="0">
              <a:latin typeface="+mj-lt"/>
              <a:cs typeface="+mn-cs"/>
            </a:endParaRPr>
          </a:p>
          <a:p>
            <a:pPr algn="ctr" fontAlgn="auto">
              <a:spcBef>
                <a:spcPct val="20000"/>
              </a:spcBef>
              <a:spcAft>
                <a:spcPts val="0"/>
              </a:spcAft>
              <a:defRPr/>
            </a:pPr>
            <a:endParaRPr lang="fr-FR" sz="2400" dirty="0">
              <a:latin typeface="+mj-lt"/>
              <a:cs typeface="+mn-cs"/>
            </a:endParaRPr>
          </a:p>
          <a:p>
            <a:pPr marL="342900" indent="-342900" fontAlgn="auto">
              <a:spcBef>
                <a:spcPct val="20000"/>
              </a:spcBef>
              <a:spcAft>
                <a:spcPts val="0"/>
              </a:spcAft>
              <a:defRPr/>
            </a:pPr>
            <a:endParaRPr lang="fr-FR" sz="2000" dirty="0">
              <a:latin typeface="+mj-lt"/>
              <a:cs typeface="+mn-cs"/>
            </a:endParaRPr>
          </a:p>
          <a:p>
            <a:pPr marL="342900" indent="-342900" fontAlgn="auto">
              <a:spcBef>
                <a:spcPct val="20000"/>
              </a:spcBef>
              <a:spcAft>
                <a:spcPts val="0"/>
              </a:spcAft>
              <a:defRPr/>
            </a:pPr>
            <a:endParaRPr lang="fr-FR" sz="2000" dirty="0">
              <a:latin typeface="+mj-lt"/>
              <a:cs typeface="+mn-cs"/>
            </a:endParaRPr>
          </a:p>
          <a:p>
            <a:pPr algn="ctr" fontAlgn="auto">
              <a:spcBef>
                <a:spcPct val="20000"/>
              </a:spcBef>
              <a:spcAft>
                <a:spcPts val="0"/>
              </a:spcAft>
              <a:defRPr/>
            </a:pPr>
            <a:r>
              <a:rPr lang="fr-FR" sz="2400" smtClean="0">
                <a:latin typeface="+mj-lt"/>
              </a:rPr>
              <a:t>Politiques </a:t>
            </a:r>
            <a:r>
              <a:rPr lang="fr-FR" sz="2400" dirty="0" smtClean="0">
                <a:latin typeface="+mj-lt"/>
              </a:rPr>
              <a:t>et programmes</a:t>
            </a:r>
            <a:endParaRPr lang="fr-FR" sz="2400" dirty="0">
              <a:latin typeface="+mj-lt"/>
              <a:cs typeface="+mn-cs"/>
            </a:endParaRPr>
          </a:p>
        </p:txBody>
      </p:sp>
      <p:sp>
        <p:nvSpPr>
          <p:cNvPr id="14" name="Rectangle 12"/>
          <p:cNvSpPr>
            <a:spLocks noChangeArrowheads="1"/>
          </p:cNvSpPr>
          <p:nvPr/>
        </p:nvSpPr>
        <p:spPr bwMode="auto">
          <a:xfrm>
            <a:off x="6115100" y="1431318"/>
            <a:ext cx="2342913" cy="4746079"/>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fontAlgn="auto">
              <a:spcBef>
                <a:spcPct val="20000"/>
              </a:spcBef>
              <a:spcAft>
                <a:spcPts val="0"/>
              </a:spcAft>
              <a:defRPr/>
            </a:pPr>
            <a:r>
              <a:rPr lang="fr-FR" sz="2400" b="1" dirty="0" smtClean="0">
                <a:latin typeface="+mj-lt"/>
                <a:cs typeface="+mn-cs"/>
              </a:rPr>
              <a:t>Agences Nationales</a:t>
            </a:r>
          </a:p>
          <a:p>
            <a:pPr fontAlgn="auto">
              <a:spcBef>
                <a:spcPct val="20000"/>
              </a:spcBef>
              <a:spcAft>
                <a:spcPts val="0"/>
              </a:spcAft>
              <a:defRPr/>
            </a:pPr>
            <a:endParaRPr lang="fr-FR" sz="2400" dirty="0">
              <a:latin typeface="+mj-lt"/>
              <a:cs typeface="+mn-cs"/>
            </a:endParaRPr>
          </a:p>
          <a:p>
            <a:pPr marL="342900" indent="-342900" fontAlgn="auto">
              <a:spcBef>
                <a:spcPct val="20000"/>
              </a:spcBef>
              <a:spcAft>
                <a:spcPts val="0"/>
              </a:spcAft>
              <a:buFontTx/>
              <a:buChar char="•"/>
              <a:defRPr/>
            </a:pPr>
            <a:endParaRPr lang="fr-FR" sz="2400" dirty="0">
              <a:latin typeface="+mj-lt"/>
              <a:cs typeface="+mn-cs"/>
            </a:endParaRPr>
          </a:p>
          <a:p>
            <a:pPr marL="342900" indent="-342900" fontAlgn="auto">
              <a:spcBef>
                <a:spcPct val="20000"/>
              </a:spcBef>
              <a:spcAft>
                <a:spcPts val="0"/>
              </a:spcAft>
              <a:buFontTx/>
              <a:buChar char="•"/>
              <a:defRPr/>
            </a:pPr>
            <a:endParaRPr lang="fr-FR" sz="2400" dirty="0" smtClean="0">
              <a:latin typeface="+mj-lt"/>
              <a:cs typeface="+mn-cs"/>
            </a:endParaRPr>
          </a:p>
          <a:p>
            <a:pPr algn="ctr">
              <a:defRPr/>
            </a:pPr>
            <a:endParaRPr lang="fr-FR" sz="1400" dirty="0" smtClean="0"/>
          </a:p>
          <a:p>
            <a:pPr algn="ctr">
              <a:defRPr/>
            </a:pPr>
            <a:endParaRPr lang="fr-FR" sz="2400" dirty="0" smtClean="0"/>
          </a:p>
          <a:p>
            <a:pPr algn="ctr">
              <a:defRPr/>
            </a:pPr>
            <a:endParaRPr lang="fr-FR" sz="2400" dirty="0" smtClean="0"/>
          </a:p>
          <a:p>
            <a:pPr algn="ctr">
              <a:defRPr/>
            </a:pPr>
            <a:endParaRPr lang="fr-FR" sz="2400" dirty="0"/>
          </a:p>
          <a:p>
            <a:pPr algn="ctr">
              <a:defRPr/>
            </a:pPr>
            <a:r>
              <a:rPr lang="fr-FR" sz="2400" dirty="0" smtClean="0"/>
              <a:t>Gestion des projets « </a:t>
            </a:r>
            <a:r>
              <a:rPr lang="fr-FR" sz="2400" i="1" dirty="0" smtClean="0"/>
              <a:t>décentralisés »</a:t>
            </a:r>
          </a:p>
        </p:txBody>
      </p:sp>
      <p:pic>
        <p:nvPicPr>
          <p:cNvPr id="16" name="Picture 15"/>
          <p:cNvPicPr>
            <a:picLocks noChangeAspect="1" noChangeArrowheads="1"/>
          </p:cNvPicPr>
          <p:nvPr/>
        </p:nvPicPr>
        <p:blipFill>
          <a:blip r:embed="rId4" cstate="screen">
            <a:extLst>
              <a:ext uri="{28A0092B-C50C-407E-A947-70E740481C1C}">
                <a14:useLocalDpi xmlns:a14="http://schemas.microsoft.com/office/drawing/2010/main" xmlns=""/>
              </a:ext>
            </a:extLst>
          </a:blip>
          <a:srcRect/>
          <a:stretch>
            <a:fillRect/>
          </a:stretch>
        </p:blipFill>
        <p:spPr bwMode="auto">
          <a:xfrm>
            <a:off x="3604871" y="2740025"/>
            <a:ext cx="1944688" cy="1185862"/>
          </a:xfrm>
          <a:prstGeom prst="rect">
            <a:avLst/>
          </a:prstGeom>
          <a:noFill/>
          <a:ln w="9525">
            <a:noFill/>
            <a:miter lim="800000"/>
            <a:headEnd/>
            <a:tailEnd/>
          </a:ln>
          <a:effectLst/>
        </p:spPr>
      </p:pic>
      <p:sp>
        <p:nvSpPr>
          <p:cNvPr id="17" name="Ellipse 16"/>
          <p:cNvSpPr/>
          <p:nvPr/>
        </p:nvSpPr>
        <p:spPr>
          <a:xfrm>
            <a:off x="6196988" y="2345660"/>
            <a:ext cx="2261025" cy="1185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4"/>
          <p:cNvPicPr>
            <a:picLocks noChangeAspect="1" noChangeArrowheads="1"/>
          </p:cNvPicPr>
          <p:nvPr/>
        </p:nvPicPr>
        <p:blipFill rotWithShape="1">
          <a:blip r:embed="rId5" cstate="screen">
            <a:extLst>
              <a:ext uri="{28A0092B-C50C-407E-A947-70E740481C1C}">
                <a14:useLocalDpi xmlns:a14="http://schemas.microsoft.com/office/drawing/2010/main" xmlns=""/>
              </a:ext>
            </a:extLst>
          </a:blip>
          <a:srcRect/>
          <a:stretch/>
        </p:blipFill>
        <p:spPr bwMode="auto">
          <a:xfrm>
            <a:off x="6379589" y="3758276"/>
            <a:ext cx="2078424" cy="85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Ellipse 19"/>
          <p:cNvSpPr/>
          <p:nvPr/>
        </p:nvSpPr>
        <p:spPr>
          <a:xfrm>
            <a:off x="6156043" y="3541802"/>
            <a:ext cx="2261025" cy="1185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Picture 7"/>
          <p:cNvPicPr>
            <a:picLocks noChangeAspect="1" noChangeArrowheads="1"/>
          </p:cNvPicPr>
          <p:nvPr/>
        </p:nvPicPr>
        <p:blipFill>
          <a:blip r:embed="rId6" cstate="screen">
            <a:extLst>
              <a:ext uri="{28A0092B-C50C-407E-A947-70E740481C1C}">
                <a14:useLocalDpi xmlns:a14="http://schemas.microsoft.com/office/drawing/2010/main" xmlns=""/>
              </a:ext>
            </a:extLst>
          </a:blip>
          <a:srcRect/>
          <a:stretch>
            <a:fillRect/>
          </a:stretch>
        </p:blipFill>
        <p:spPr bwMode="auto">
          <a:xfrm>
            <a:off x="1060054" y="3016345"/>
            <a:ext cx="1713602" cy="11858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1795337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_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8738</TotalTime>
  <Words>5963</Words>
  <Application>Microsoft Office PowerPoint</Application>
  <PresentationFormat>Affichage à l'écran (4:3)</PresentationFormat>
  <Paragraphs>1023</Paragraphs>
  <Slides>58</Slides>
  <Notes>58</Notes>
  <HiddenSlides>0</HiddenSlides>
  <MMClips>0</MMClips>
  <ScaleCrop>false</ScaleCrop>
  <HeadingPairs>
    <vt:vector size="4" baseType="variant">
      <vt:variant>
        <vt:lpstr>Thème</vt:lpstr>
      </vt:variant>
      <vt:variant>
        <vt:i4>1</vt:i4>
      </vt:variant>
      <vt:variant>
        <vt:lpstr>Titres des diapositives</vt:lpstr>
      </vt:variant>
      <vt:variant>
        <vt:i4>58</vt:i4>
      </vt:variant>
    </vt:vector>
  </HeadingPairs>
  <TitlesOfParts>
    <vt:vector size="59" baseType="lpstr">
      <vt:lpstr>2_Thème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Prospective</dc:creator>
  <cp:lastModifiedBy>jmathieu1</cp:lastModifiedBy>
  <cp:revision>684</cp:revision>
  <cp:lastPrinted>2015-11-30T14:17:06Z</cp:lastPrinted>
  <dcterms:created xsi:type="dcterms:W3CDTF">2011-02-22T15:23:04Z</dcterms:created>
  <dcterms:modified xsi:type="dcterms:W3CDTF">2015-12-12T13:38:44Z</dcterms:modified>
</cp:coreProperties>
</file>