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3" r:id="rId3"/>
    <p:sldId id="274" r:id="rId4"/>
    <p:sldId id="289" r:id="rId5"/>
    <p:sldId id="278" r:id="rId6"/>
    <p:sldId id="287" r:id="rId7"/>
    <p:sldId id="290" r:id="rId8"/>
    <p:sldId id="291" r:id="rId9"/>
    <p:sldId id="277" r:id="rId10"/>
    <p:sldId id="285" r:id="rId11"/>
    <p:sldId id="286" r:id="rId12"/>
    <p:sldId id="292" r:id="rId13"/>
    <p:sldId id="293" r:id="rId14"/>
    <p:sldId id="279" r:id="rId15"/>
    <p:sldId id="288" r:id="rId16"/>
    <p:sldId id="282" r:id="rId17"/>
    <p:sldId id="283" r:id="rId18"/>
    <p:sldId id="284" r:id="rId19"/>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336" autoAdjust="0"/>
  </p:normalViewPr>
  <p:slideViewPr>
    <p:cSldViewPr>
      <p:cViewPr varScale="1">
        <p:scale>
          <a:sx n="75" d="100"/>
          <a:sy n="75" d="100"/>
        </p:scale>
        <p:origin x="-17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A6472E1-EF45-49A6-B23D-535FF353580A}" type="datetimeFigureOut">
              <a:rPr lang="fr-FR"/>
              <a:pPr>
                <a:defRPr/>
              </a:pPr>
              <a:t>23/02/2016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CCC6F05-1B36-4282-AA42-8AEBAAD91830}" type="slidenum">
              <a:rPr lang="fr-FR"/>
              <a:pPr>
                <a:defRPr/>
              </a:pPr>
              <a:t>‹N°›</a:t>
            </a:fld>
            <a:endParaRPr lang="fr-FR"/>
          </a:p>
        </p:txBody>
      </p:sp>
    </p:spTree>
    <p:extLst>
      <p:ext uri="{BB962C8B-B14F-4D97-AF65-F5344CB8AC3E}">
        <p14:creationId xmlns:p14="http://schemas.microsoft.com/office/powerpoint/2010/main" val="3197858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Les</a:t>
            </a:r>
            <a:r>
              <a:rPr lang="fr-FR" baseline="0" dirty="0" smtClean="0"/>
              <a:t> critères ont été adoptés le 27 novembre</a:t>
            </a:r>
          </a:p>
          <a:p>
            <a:endParaRPr lang="fr-FR" dirty="0" smtClean="0"/>
          </a:p>
          <a:p>
            <a:r>
              <a:rPr lang="fr-FR" dirty="0" smtClean="0"/>
              <a:t>Le </a:t>
            </a:r>
            <a:r>
              <a:rPr lang="fr-FR" i="1" dirty="0" err="1" smtClean="0"/>
              <a:t>teaming</a:t>
            </a:r>
            <a:r>
              <a:rPr lang="fr-FR" dirty="0" smtClean="0"/>
              <a:t> permet à une institution de réfléchir à créer un centre</a:t>
            </a:r>
            <a:r>
              <a:rPr lang="fr-FR" baseline="0" dirty="0" smtClean="0"/>
              <a:t> de recherche d’envergure européenne (financement de la création d’un business plan qui en 2</a:t>
            </a:r>
            <a:r>
              <a:rPr lang="fr-FR" baseline="30000" dirty="0" smtClean="0"/>
              <a:t>e</a:t>
            </a:r>
            <a:r>
              <a:rPr lang="fr-FR" baseline="0" dirty="0" smtClean="0"/>
              <a:t> étape sera évaluer pour en déterminer les financements européens possibles)</a:t>
            </a:r>
            <a:endParaRPr lang="fr-FR" dirty="0" smtClean="0"/>
          </a:p>
          <a:p>
            <a:endParaRPr lang="fr-FR" dirty="0" smtClean="0"/>
          </a:p>
          <a:p>
            <a:r>
              <a:rPr lang="fr-FR" dirty="0" smtClean="0"/>
              <a:t>Le jumelage reprend</a:t>
            </a:r>
            <a:r>
              <a:rPr lang="fr-FR" baseline="0" dirty="0" smtClean="0"/>
              <a:t> des activités classiques pour les chercheurs (visites, séminaires…) permettant d’accentuer la visibilité/l’excellence du centre bénéficiaire</a:t>
            </a:r>
          </a:p>
          <a:p>
            <a:pPr marL="171450" indent="-171450">
              <a:buFont typeface="Symbol"/>
              <a:buChar char="Þ"/>
            </a:pPr>
            <a:r>
              <a:rPr lang="fr-FR" baseline="0" dirty="0" smtClean="0"/>
              <a:t>Un résultat à attendre pourrait être le dépôt de projets européens de la part de ce centre</a:t>
            </a:r>
          </a:p>
          <a:p>
            <a:endParaRPr lang="fr-FR" dirty="0" smtClean="0"/>
          </a:p>
          <a:p>
            <a:r>
              <a:rPr lang="fr-FR" dirty="0" smtClean="0"/>
              <a:t>Les Chaires EER sont issues</a:t>
            </a:r>
            <a:r>
              <a:rPr lang="fr-FR" baseline="0" dirty="0" smtClean="0"/>
              <a:t> d’un pilote effectué dans le programme Région de la connaissance.</a:t>
            </a:r>
          </a:p>
          <a:p>
            <a:pPr marL="171450" indent="-171450">
              <a:buFont typeface="Symbol"/>
              <a:buChar char="Þ"/>
            </a:pPr>
            <a:r>
              <a:rPr lang="fr-FR" dirty="0" smtClean="0"/>
              <a:t>Une suite pourrait être le dépôt</a:t>
            </a:r>
            <a:r>
              <a:rPr lang="fr-FR" baseline="0" dirty="0" smtClean="0"/>
              <a:t> d’un projet ERC</a:t>
            </a: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8CCC6F05-1B36-4282-AA42-8AEBAAD91830}" type="slidenum">
              <a:rPr lang="fr-FR" smtClean="0"/>
              <a:pPr>
                <a:defRPr/>
              </a:pPr>
              <a:t>3</a:t>
            </a:fld>
            <a:endParaRPr lang="fr-FR"/>
          </a:p>
        </p:txBody>
      </p:sp>
    </p:spTree>
    <p:extLst>
      <p:ext uri="{BB962C8B-B14F-4D97-AF65-F5344CB8AC3E}">
        <p14:creationId xmlns:p14="http://schemas.microsoft.com/office/powerpoint/2010/main" val="1330007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latin typeface="Arial" charset="0"/>
                <a:cs typeface="Arial" charset="0"/>
              </a:rPr>
              <a:t>Prévoir à l'oral un mot sur le positionnement fort de l'Allemagne</a:t>
            </a:r>
          </a:p>
          <a:p>
            <a:endParaRPr lang="fr-FR" dirty="0"/>
          </a:p>
        </p:txBody>
      </p:sp>
      <p:sp>
        <p:nvSpPr>
          <p:cNvPr id="4" name="Espace réservé du numéro de diapositive 3"/>
          <p:cNvSpPr>
            <a:spLocks noGrp="1"/>
          </p:cNvSpPr>
          <p:nvPr>
            <p:ph type="sldNum" sz="quarter" idx="10"/>
          </p:nvPr>
        </p:nvSpPr>
        <p:spPr/>
        <p:txBody>
          <a:bodyPr/>
          <a:lstStyle/>
          <a:p>
            <a:pPr>
              <a:defRPr/>
            </a:pPr>
            <a:fld id="{8CCC6F05-1B36-4282-AA42-8AEBAAD91830}" type="slidenum">
              <a:rPr lang="fr-FR" smtClean="0"/>
              <a:pPr>
                <a:defRPr/>
              </a:pPr>
              <a:t>16</a:t>
            </a:fld>
            <a:endParaRPr lang="fr-FR"/>
          </a:p>
        </p:txBody>
      </p:sp>
    </p:spTree>
    <p:extLst>
      <p:ext uri="{BB962C8B-B14F-4D97-AF65-F5344CB8AC3E}">
        <p14:creationId xmlns:p14="http://schemas.microsoft.com/office/powerpoint/2010/main" val="8678761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6"/>
          <p:cNvPicPr>
            <a:picLocks noChangeAspect="1"/>
          </p:cNvPicPr>
          <p:nvPr userDrawn="1"/>
        </p:nvPicPr>
        <p:blipFill>
          <a:blip r:embed="rId2"/>
          <a:srcRect/>
          <a:stretch>
            <a:fillRect/>
          </a:stretch>
        </p:blipFill>
        <p:spPr bwMode="auto">
          <a:xfrm>
            <a:off x="1485900" y="1203325"/>
            <a:ext cx="6172200" cy="2441575"/>
          </a:xfrm>
          <a:prstGeom prst="rect">
            <a:avLst/>
          </a:prstGeom>
          <a:noFill/>
          <a:ln w="9525">
            <a:noFill/>
            <a:miter lim="800000"/>
            <a:headEnd/>
            <a:tailEnd/>
          </a:ln>
        </p:spPr>
      </p:pic>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5" name="Espace réservé de la date 3"/>
          <p:cNvSpPr>
            <a:spLocks noGrp="1"/>
          </p:cNvSpPr>
          <p:nvPr>
            <p:ph type="dt" sz="half" idx="10"/>
          </p:nvPr>
        </p:nvSpPr>
        <p:spPr/>
        <p:txBody>
          <a:bodyPr/>
          <a:lstStyle>
            <a:lvl1pPr>
              <a:defRPr/>
            </a:lvl1pPr>
          </a:lstStyle>
          <a:p>
            <a:pPr>
              <a:defRPr/>
            </a:pPr>
            <a:fld id="{EDBA79C5-6C55-40B7-9C81-D7EB8717C111}" type="datetimeFigureOut">
              <a:rPr lang="fr-FR"/>
              <a:pPr>
                <a:defRPr/>
              </a:pPr>
              <a:t>23/02/2016</a:t>
            </a:fld>
            <a:endParaRPr lang="fr-BE"/>
          </a:p>
        </p:txBody>
      </p:sp>
      <p:sp>
        <p:nvSpPr>
          <p:cNvPr id="6" name="Espace réservé du pied de page 4"/>
          <p:cNvSpPr>
            <a:spLocks noGrp="1"/>
          </p:cNvSpPr>
          <p:nvPr>
            <p:ph type="ftr" sz="quarter" idx="11"/>
          </p:nvPr>
        </p:nvSpPr>
        <p:spPr/>
        <p:txBody>
          <a:bodyPr/>
          <a:lstStyle>
            <a:lvl1pPr>
              <a:defRPr/>
            </a:lvl1pPr>
          </a:lstStyle>
          <a:p>
            <a:pPr>
              <a:defRPr/>
            </a:pPr>
            <a:endParaRPr lang="fr-BE"/>
          </a:p>
        </p:txBody>
      </p:sp>
      <p:sp>
        <p:nvSpPr>
          <p:cNvPr id="7" name="Espace réservé du numéro de diapositive 5"/>
          <p:cNvSpPr>
            <a:spLocks noGrp="1"/>
          </p:cNvSpPr>
          <p:nvPr>
            <p:ph type="sldNum" sz="quarter" idx="12"/>
          </p:nvPr>
        </p:nvSpPr>
        <p:spPr/>
        <p:txBody>
          <a:bodyPr/>
          <a:lstStyle>
            <a:lvl1pPr>
              <a:defRPr/>
            </a:lvl1pPr>
          </a:lstStyle>
          <a:p>
            <a:pPr>
              <a:defRPr/>
            </a:pPr>
            <a:fld id="{C06F35BD-4770-438E-BDB3-E4612EB648D3}" type="slidenum">
              <a:rPr lang="fr-BE"/>
              <a:pPr>
                <a:defRPr/>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2ED4EE3B-675D-42D9-914E-6D3D1555E5F5}" type="datetimeFigureOut">
              <a:rPr lang="fr-FR"/>
              <a:pPr>
                <a:defRPr/>
              </a:pPr>
              <a:t>23/02/2016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AAA400CA-D4E8-4CDD-90A2-2B583CF44431}" type="slidenum">
              <a:rPr lang="fr-BE"/>
              <a:pPr>
                <a:defRPr/>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E43BBAD5-1C4A-4A2E-A4D2-5979B339C4E6}" type="datetimeFigureOut">
              <a:rPr lang="fr-FR"/>
              <a:pPr>
                <a:defRPr/>
              </a:pPr>
              <a:t>23/02/2016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8762B95D-ABE4-46B8-B6C5-1D3A31B494B8}" type="slidenum">
              <a:rPr lang="fr-BE"/>
              <a:pPr>
                <a:defRPr/>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lvl1pPr>
              <a:defRPr/>
            </a:lvl1pPr>
          </a:lstStyle>
          <a:p>
            <a:pPr>
              <a:defRPr/>
            </a:pPr>
            <a:fld id="{0E8D8B21-FDED-4C86-8991-F311B23F264B}" type="datetimeFigureOut">
              <a:rPr lang="fr-FR"/>
              <a:pPr>
                <a:defRPr/>
              </a:pPr>
              <a:t>23/02/2016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5E73E231-A222-4A95-A8B1-16345CDF8507}" type="slidenum">
              <a:rPr lang="fr-BE"/>
              <a:pPr>
                <a:defRPr/>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34A5FF30-02F1-449F-815A-8A43ACDF1605}" type="datetimeFigureOut">
              <a:rPr lang="fr-FR"/>
              <a:pPr>
                <a:defRPr/>
              </a:pPr>
              <a:t>23/02/2016</a:t>
            </a:fld>
            <a:endParaRPr lang="fr-BE"/>
          </a:p>
        </p:txBody>
      </p:sp>
      <p:sp>
        <p:nvSpPr>
          <p:cNvPr id="5" name="Espace réservé du pied de page 4"/>
          <p:cNvSpPr>
            <a:spLocks noGrp="1"/>
          </p:cNvSpPr>
          <p:nvPr>
            <p:ph type="ftr" sz="quarter" idx="11"/>
          </p:nvPr>
        </p:nvSpPr>
        <p:spPr/>
        <p:txBody>
          <a:bodyPr/>
          <a:lstStyle>
            <a:lvl1pPr>
              <a:defRPr/>
            </a:lvl1pPr>
          </a:lstStyle>
          <a:p>
            <a:pPr>
              <a:defRPr/>
            </a:pPr>
            <a:endParaRPr lang="fr-BE"/>
          </a:p>
        </p:txBody>
      </p:sp>
      <p:sp>
        <p:nvSpPr>
          <p:cNvPr id="6" name="Espace réservé du numéro de diapositive 5"/>
          <p:cNvSpPr>
            <a:spLocks noGrp="1"/>
          </p:cNvSpPr>
          <p:nvPr>
            <p:ph type="sldNum" sz="quarter" idx="12"/>
          </p:nvPr>
        </p:nvSpPr>
        <p:spPr/>
        <p:txBody>
          <a:bodyPr/>
          <a:lstStyle>
            <a:lvl1pPr>
              <a:defRPr/>
            </a:lvl1pPr>
          </a:lstStyle>
          <a:p>
            <a:pPr>
              <a:defRPr/>
            </a:pPr>
            <a:fld id="{F77362CE-3E39-4E7E-94D2-DFD87C7709E6}" type="slidenum">
              <a:rPr lang="fr-BE"/>
              <a:pPr>
                <a:defRPr/>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lvl1pPr>
              <a:defRPr/>
            </a:lvl1pPr>
          </a:lstStyle>
          <a:p>
            <a:pPr>
              <a:defRPr/>
            </a:pPr>
            <a:fld id="{F953818E-2405-4590-819B-FEBDB5C3CAF7}" type="datetimeFigureOut">
              <a:rPr lang="fr-FR"/>
              <a:pPr>
                <a:defRPr/>
              </a:pPr>
              <a:t>23/02/2016</a:t>
            </a:fld>
            <a:endParaRPr lang="fr-BE"/>
          </a:p>
        </p:txBody>
      </p:sp>
      <p:sp>
        <p:nvSpPr>
          <p:cNvPr id="6" name="Espace réservé du pied de page 5"/>
          <p:cNvSpPr>
            <a:spLocks noGrp="1"/>
          </p:cNvSpPr>
          <p:nvPr>
            <p:ph type="ftr" sz="quarter" idx="11"/>
          </p:nvPr>
        </p:nvSpPr>
        <p:spPr/>
        <p:txBody>
          <a:bodyPr/>
          <a:lstStyle>
            <a:lvl1pPr>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lvl1pPr>
          </a:lstStyle>
          <a:p>
            <a:pPr>
              <a:defRPr/>
            </a:pPr>
            <a:fld id="{F71C92FD-22D7-4A85-8018-26055CCA72A7}" type="slidenum">
              <a:rPr lang="fr-BE"/>
              <a:pPr>
                <a:defRPr/>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lvl1pPr>
              <a:defRPr/>
            </a:lvl1pPr>
          </a:lstStyle>
          <a:p>
            <a:pPr>
              <a:defRPr/>
            </a:pPr>
            <a:fld id="{75EA3F78-CD2A-4313-B207-3805D5B13249}" type="datetimeFigureOut">
              <a:rPr lang="fr-FR"/>
              <a:pPr>
                <a:defRPr/>
              </a:pPr>
              <a:t>23/02/2016</a:t>
            </a:fld>
            <a:endParaRPr lang="fr-BE"/>
          </a:p>
        </p:txBody>
      </p:sp>
      <p:sp>
        <p:nvSpPr>
          <p:cNvPr id="8" name="Espace réservé du pied de page 7"/>
          <p:cNvSpPr>
            <a:spLocks noGrp="1"/>
          </p:cNvSpPr>
          <p:nvPr>
            <p:ph type="ftr" sz="quarter" idx="11"/>
          </p:nvPr>
        </p:nvSpPr>
        <p:spPr/>
        <p:txBody>
          <a:bodyPr/>
          <a:lstStyle>
            <a:lvl1pPr>
              <a:defRPr/>
            </a:lvl1pPr>
          </a:lstStyle>
          <a:p>
            <a:pPr>
              <a:defRPr/>
            </a:pPr>
            <a:endParaRPr lang="fr-BE"/>
          </a:p>
        </p:txBody>
      </p:sp>
      <p:sp>
        <p:nvSpPr>
          <p:cNvPr id="9" name="Espace réservé du numéro de diapositive 8"/>
          <p:cNvSpPr>
            <a:spLocks noGrp="1"/>
          </p:cNvSpPr>
          <p:nvPr>
            <p:ph type="sldNum" sz="quarter" idx="12"/>
          </p:nvPr>
        </p:nvSpPr>
        <p:spPr/>
        <p:txBody>
          <a:bodyPr/>
          <a:lstStyle>
            <a:lvl1pPr>
              <a:defRPr/>
            </a:lvl1pPr>
          </a:lstStyle>
          <a:p>
            <a:pPr>
              <a:defRPr/>
            </a:pPr>
            <a:fld id="{36A5BF10-303A-4747-A6C8-8E2AAB56C989}" type="slidenum">
              <a:rPr lang="fr-BE"/>
              <a:pPr>
                <a:defRPr/>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lvl1pPr>
              <a:defRPr/>
            </a:lvl1pPr>
          </a:lstStyle>
          <a:p>
            <a:pPr>
              <a:defRPr/>
            </a:pPr>
            <a:fld id="{3F63C71A-0992-461F-9166-EAF5960EFAAE}" type="datetimeFigureOut">
              <a:rPr lang="fr-FR"/>
              <a:pPr>
                <a:defRPr/>
              </a:pPr>
              <a:t>23/02/2016</a:t>
            </a:fld>
            <a:endParaRPr lang="fr-BE"/>
          </a:p>
        </p:txBody>
      </p:sp>
      <p:sp>
        <p:nvSpPr>
          <p:cNvPr id="4" name="Espace réservé du pied de page 3"/>
          <p:cNvSpPr>
            <a:spLocks noGrp="1"/>
          </p:cNvSpPr>
          <p:nvPr>
            <p:ph type="ftr" sz="quarter" idx="11"/>
          </p:nvPr>
        </p:nvSpPr>
        <p:spPr/>
        <p:txBody>
          <a:bodyPr/>
          <a:lstStyle>
            <a:lvl1pPr>
              <a:defRPr/>
            </a:lvl1pPr>
          </a:lstStyle>
          <a:p>
            <a:pPr>
              <a:defRPr/>
            </a:pPr>
            <a:endParaRPr lang="fr-BE"/>
          </a:p>
        </p:txBody>
      </p:sp>
      <p:sp>
        <p:nvSpPr>
          <p:cNvPr id="5" name="Espace réservé du numéro de diapositive 4"/>
          <p:cNvSpPr>
            <a:spLocks noGrp="1"/>
          </p:cNvSpPr>
          <p:nvPr>
            <p:ph type="sldNum" sz="quarter" idx="12"/>
          </p:nvPr>
        </p:nvSpPr>
        <p:spPr/>
        <p:txBody>
          <a:bodyPr/>
          <a:lstStyle>
            <a:lvl1pPr>
              <a:defRPr/>
            </a:lvl1pPr>
          </a:lstStyle>
          <a:p>
            <a:pPr>
              <a:defRPr/>
            </a:pPr>
            <a:fld id="{0E262D28-945C-41ED-90C2-BB4FCA161638}" type="slidenum">
              <a:rPr lang="fr-BE"/>
              <a:pPr>
                <a:defRPr/>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4E163A2C-77D9-4D5E-AA89-1826D826A2E1}" type="datetimeFigureOut">
              <a:rPr lang="fr-FR"/>
              <a:pPr>
                <a:defRPr/>
              </a:pPr>
              <a:t>23/02/2016</a:t>
            </a:fld>
            <a:endParaRPr lang="fr-BE"/>
          </a:p>
        </p:txBody>
      </p:sp>
      <p:sp>
        <p:nvSpPr>
          <p:cNvPr id="3" name="Espace réservé du pied de page 2"/>
          <p:cNvSpPr>
            <a:spLocks noGrp="1"/>
          </p:cNvSpPr>
          <p:nvPr>
            <p:ph type="ftr" sz="quarter" idx="11"/>
          </p:nvPr>
        </p:nvSpPr>
        <p:spPr/>
        <p:txBody>
          <a:bodyPr/>
          <a:lstStyle>
            <a:lvl1pPr>
              <a:defRPr/>
            </a:lvl1pPr>
          </a:lstStyle>
          <a:p>
            <a:pPr>
              <a:defRPr/>
            </a:pPr>
            <a:endParaRPr lang="fr-BE"/>
          </a:p>
        </p:txBody>
      </p:sp>
      <p:sp>
        <p:nvSpPr>
          <p:cNvPr id="4" name="Espace réservé du numéro de diapositive 3"/>
          <p:cNvSpPr>
            <a:spLocks noGrp="1"/>
          </p:cNvSpPr>
          <p:nvPr>
            <p:ph type="sldNum" sz="quarter" idx="12"/>
          </p:nvPr>
        </p:nvSpPr>
        <p:spPr/>
        <p:txBody>
          <a:bodyPr/>
          <a:lstStyle>
            <a:lvl1pPr>
              <a:defRPr/>
            </a:lvl1pPr>
          </a:lstStyle>
          <a:p>
            <a:pPr>
              <a:defRPr/>
            </a:pPr>
            <a:fld id="{B72F45E4-08C1-4DA2-9CC2-98244EBA1808}" type="slidenum">
              <a:rPr lang="fr-BE"/>
              <a:pPr>
                <a:defRPr/>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F1288811-C7E8-4293-9943-B9A65631DE41}" type="datetimeFigureOut">
              <a:rPr lang="fr-FR"/>
              <a:pPr>
                <a:defRPr/>
              </a:pPr>
              <a:t>23/02/2016</a:t>
            </a:fld>
            <a:endParaRPr lang="fr-BE"/>
          </a:p>
        </p:txBody>
      </p:sp>
      <p:sp>
        <p:nvSpPr>
          <p:cNvPr id="6" name="Espace réservé du pied de page 5"/>
          <p:cNvSpPr>
            <a:spLocks noGrp="1"/>
          </p:cNvSpPr>
          <p:nvPr>
            <p:ph type="ftr" sz="quarter" idx="11"/>
          </p:nvPr>
        </p:nvSpPr>
        <p:spPr/>
        <p:txBody>
          <a:bodyPr/>
          <a:lstStyle>
            <a:lvl1pPr>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lvl1pPr>
          </a:lstStyle>
          <a:p>
            <a:pPr>
              <a:defRPr/>
            </a:pPr>
            <a:fld id="{111BF866-92AF-45D1-B019-32FD6642E573}" type="slidenum">
              <a:rPr lang="fr-BE"/>
              <a:pPr>
                <a:defRPr/>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BE"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A4DF0AF4-4C4E-4483-AA46-9998733F2523}" type="datetimeFigureOut">
              <a:rPr lang="fr-FR"/>
              <a:pPr>
                <a:defRPr/>
              </a:pPr>
              <a:t>23/02/2016</a:t>
            </a:fld>
            <a:endParaRPr lang="fr-BE"/>
          </a:p>
        </p:txBody>
      </p:sp>
      <p:sp>
        <p:nvSpPr>
          <p:cNvPr id="6" name="Espace réservé du pied de page 5"/>
          <p:cNvSpPr>
            <a:spLocks noGrp="1"/>
          </p:cNvSpPr>
          <p:nvPr>
            <p:ph type="ftr" sz="quarter" idx="11"/>
          </p:nvPr>
        </p:nvSpPr>
        <p:spPr/>
        <p:txBody>
          <a:bodyPr/>
          <a:lstStyle>
            <a:lvl1pPr>
              <a:defRPr/>
            </a:lvl1pPr>
          </a:lstStyle>
          <a:p>
            <a:pPr>
              <a:defRPr/>
            </a:pPr>
            <a:endParaRPr lang="fr-BE"/>
          </a:p>
        </p:txBody>
      </p:sp>
      <p:sp>
        <p:nvSpPr>
          <p:cNvPr id="7" name="Espace réservé du numéro de diapositive 6"/>
          <p:cNvSpPr>
            <a:spLocks noGrp="1"/>
          </p:cNvSpPr>
          <p:nvPr>
            <p:ph type="sldNum" sz="quarter" idx="12"/>
          </p:nvPr>
        </p:nvSpPr>
        <p:spPr/>
        <p:txBody>
          <a:bodyPr/>
          <a:lstStyle>
            <a:lvl1pPr>
              <a:defRPr/>
            </a:lvl1pPr>
          </a:lstStyle>
          <a:p>
            <a:pPr>
              <a:defRPr/>
            </a:pPr>
            <a:fld id="{25F0847E-C353-4C07-AAFB-6B661C2FDBEC}" type="slidenum">
              <a:rPr lang="fr-BE"/>
              <a:pPr>
                <a:defRPr/>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6866" name="Espace réservé du titre 1"/>
          <p:cNvSpPr>
            <a:spLocks noGrp="1"/>
          </p:cNvSpPr>
          <p:nvPr>
            <p:ph type="title"/>
          </p:nvPr>
        </p:nvSpPr>
        <p:spPr bwMode="auto">
          <a:xfrm>
            <a:off x="457200" y="188913"/>
            <a:ext cx="8229600" cy="5492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BE" smtClean="0"/>
          </a:p>
        </p:txBody>
      </p:sp>
      <p:sp>
        <p:nvSpPr>
          <p:cNvPr id="3686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 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1DA3DDF2-7C18-486F-A1D0-480A1605C24F}" type="datetimeFigureOut">
              <a:rPr lang="fr-FR"/>
              <a:pPr>
                <a:defRPr/>
              </a:pPr>
              <a:t>23/02/2016</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defRPr>
            </a:lvl1pPr>
          </a:lstStyle>
          <a:p>
            <a:pPr>
              <a:defRPr/>
            </a:pPr>
            <a:r>
              <a:rPr lang="fr-BE"/>
              <a:t>DATE</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7481A967-D7C3-4D30-8C1F-73BD8FB52E35}" type="slidenum">
              <a:rPr lang="fr-BE"/>
              <a:pPr>
                <a:defRPr/>
              </a:pPr>
              <a:t>‹N°›</a:t>
            </a:fld>
            <a:endParaRPr lang="fr-BE"/>
          </a:p>
        </p:txBody>
      </p:sp>
      <p:pic>
        <p:nvPicPr>
          <p:cNvPr id="36871" name="Image 6"/>
          <p:cNvPicPr>
            <a:picLocks noChangeAspect="1"/>
          </p:cNvPicPr>
          <p:nvPr/>
        </p:nvPicPr>
        <p:blipFill>
          <a:blip r:embed="rId13"/>
          <a:srcRect/>
          <a:stretch>
            <a:fillRect/>
          </a:stretch>
        </p:blipFill>
        <p:spPr bwMode="auto">
          <a:xfrm>
            <a:off x="117475" y="93663"/>
            <a:ext cx="1139825" cy="1462087"/>
          </a:xfrm>
          <a:prstGeom prst="rect">
            <a:avLst/>
          </a:prstGeom>
          <a:noFill/>
          <a:ln w="9525">
            <a:noFill/>
            <a:miter lim="800000"/>
            <a:headEnd/>
            <a:tailEnd/>
          </a:ln>
        </p:spPr>
      </p:pic>
      <p:pic>
        <p:nvPicPr>
          <p:cNvPr id="36872" name="Image 7"/>
          <p:cNvPicPr>
            <a:picLocks noChangeAspect="1"/>
          </p:cNvPicPr>
          <p:nvPr/>
        </p:nvPicPr>
        <p:blipFill>
          <a:blip r:embed="rId14"/>
          <a:srcRect/>
          <a:stretch>
            <a:fillRect/>
          </a:stretch>
        </p:blipFill>
        <p:spPr bwMode="auto">
          <a:xfrm>
            <a:off x="465138" y="6235700"/>
            <a:ext cx="1122362" cy="442913"/>
          </a:xfrm>
          <a:prstGeom prst="rect">
            <a:avLst/>
          </a:prstGeom>
          <a:noFill/>
          <a:ln w="9525">
            <a:noFill/>
            <a:miter lim="800000"/>
            <a:headEnd/>
            <a:tailEnd/>
          </a:ln>
        </p:spPr>
      </p:pic>
      <p:pic>
        <p:nvPicPr>
          <p:cNvPr id="36873" name="Image 8"/>
          <p:cNvPicPr>
            <a:picLocks noChangeAspect="1"/>
          </p:cNvPicPr>
          <p:nvPr/>
        </p:nvPicPr>
        <p:blipFill>
          <a:blip r:embed="rId15"/>
          <a:srcRect/>
          <a:stretch>
            <a:fillRect/>
          </a:stretch>
        </p:blipFill>
        <p:spPr bwMode="auto">
          <a:xfrm>
            <a:off x="7318375" y="6307138"/>
            <a:ext cx="1619250" cy="300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fontAlgn="base">
        <a:spcBef>
          <a:spcPct val="0"/>
        </a:spcBef>
        <a:spcAft>
          <a:spcPct val="0"/>
        </a:spcAft>
        <a:defRPr sz="2800" kern="1200">
          <a:solidFill>
            <a:srgbClr val="376092"/>
          </a:solidFill>
          <a:latin typeface="+mj-lt"/>
          <a:ea typeface="+mj-ea"/>
          <a:cs typeface="+mj-cs"/>
        </a:defRPr>
      </a:lvl1pPr>
      <a:lvl2pPr algn="ctr" rtl="0" fontAlgn="base">
        <a:spcBef>
          <a:spcPct val="0"/>
        </a:spcBef>
        <a:spcAft>
          <a:spcPct val="0"/>
        </a:spcAft>
        <a:defRPr sz="2800">
          <a:solidFill>
            <a:srgbClr val="376092"/>
          </a:solidFill>
          <a:latin typeface="Calibri" pitchFamily="34" charset="0"/>
        </a:defRPr>
      </a:lvl2pPr>
      <a:lvl3pPr algn="ctr" rtl="0" fontAlgn="base">
        <a:spcBef>
          <a:spcPct val="0"/>
        </a:spcBef>
        <a:spcAft>
          <a:spcPct val="0"/>
        </a:spcAft>
        <a:defRPr sz="2800">
          <a:solidFill>
            <a:srgbClr val="376092"/>
          </a:solidFill>
          <a:latin typeface="Calibri" pitchFamily="34" charset="0"/>
        </a:defRPr>
      </a:lvl3pPr>
      <a:lvl4pPr algn="ctr" rtl="0" fontAlgn="base">
        <a:spcBef>
          <a:spcPct val="0"/>
        </a:spcBef>
        <a:spcAft>
          <a:spcPct val="0"/>
        </a:spcAft>
        <a:defRPr sz="2800">
          <a:solidFill>
            <a:srgbClr val="376092"/>
          </a:solidFill>
          <a:latin typeface="Calibri" pitchFamily="34" charset="0"/>
        </a:defRPr>
      </a:lvl4pPr>
      <a:lvl5pPr algn="ctr" rtl="0" fontAlgn="base">
        <a:spcBef>
          <a:spcPct val="0"/>
        </a:spcBef>
        <a:spcAft>
          <a:spcPct val="0"/>
        </a:spcAft>
        <a:defRPr sz="2800">
          <a:solidFill>
            <a:srgbClr val="376092"/>
          </a:solidFill>
          <a:latin typeface="Calibri" pitchFamily="34" charset="0"/>
        </a:defRPr>
      </a:lvl5pPr>
      <a:lvl6pPr marL="457200" algn="ctr" rtl="0" fontAlgn="base">
        <a:spcBef>
          <a:spcPct val="0"/>
        </a:spcBef>
        <a:spcAft>
          <a:spcPct val="0"/>
        </a:spcAft>
        <a:defRPr sz="2800">
          <a:solidFill>
            <a:srgbClr val="376092"/>
          </a:solidFill>
          <a:latin typeface="Calibri" pitchFamily="34" charset="0"/>
        </a:defRPr>
      </a:lvl6pPr>
      <a:lvl7pPr marL="914400" algn="ctr" rtl="0" fontAlgn="base">
        <a:spcBef>
          <a:spcPct val="0"/>
        </a:spcBef>
        <a:spcAft>
          <a:spcPct val="0"/>
        </a:spcAft>
        <a:defRPr sz="2800">
          <a:solidFill>
            <a:srgbClr val="376092"/>
          </a:solidFill>
          <a:latin typeface="Calibri" pitchFamily="34" charset="0"/>
        </a:defRPr>
      </a:lvl7pPr>
      <a:lvl8pPr marL="1371600" algn="ctr" rtl="0" fontAlgn="base">
        <a:spcBef>
          <a:spcPct val="0"/>
        </a:spcBef>
        <a:spcAft>
          <a:spcPct val="0"/>
        </a:spcAft>
        <a:defRPr sz="2800">
          <a:solidFill>
            <a:srgbClr val="376092"/>
          </a:solidFill>
          <a:latin typeface="Calibri" pitchFamily="34" charset="0"/>
        </a:defRPr>
      </a:lvl8pPr>
      <a:lvl9pPr marL="1828800" algn="ctr" rtl="0" fontAlgn="base">
        <a:spcBef>
          <a:spcPct val="0"/>
        </a:spcBef>
        <a:spcAft>
          <a:spcPct val="0"/>
        </a:spcAft>
        <a:defRPr sz="2800">
          <a:solidFill>
            <a:srgbClr val="376092"/>
          </a:solidFill>
          <a:latin typeface="Calibri" pitchFamily="34" charset="0"/>
        </a:defRPr>
      </a:lvl9pPr>
    </p:titleStyle>
    <p:bodyStyle>
      <a:lvl1pPr marL="342900" indent="-342900" algn="l" rtl="0" fontAlgn="base">
        <a:spcBef>
          <a:spcPct val="20000"/>
        </a:spcBef>
        <a:spcAft>
          <a:spcPct val="0"/>
        </a:spcAft>
        <a:buFont typeface="Wingdings"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742950" indent="-285750" algn="l" rtl="0" fontAlgn="base">
        <a:spcBef>
          <a:spcPct val="20000"/>
        </a:spcBef>
        <a:spcAft>
          <a:spcPct val="0"/>
        </a:spcAft>
        <a:buFont typeface="Wingdings" pitchFamily="2" charset="2"/>
        <a:buChar char="§"/>
        <a:defRPr kern="1200">
          <a:solidFill>
            <a:schemeClr val="tx1"/>
          </a:solidFill>
          <a:latin typeface="Arial" panose="020B0604020202020204" pitchFamily="34" charset="0"/>
          <a:ea typeface="+mn-ea"/>
          <a:cs typeface="Arial" panose="020B0604020202020204" pitchFamily="34" charset="0"/>
        </a:defRPr>
      </a:lvl2pPr>
      <a:lvl3pPr marL="1143000" indent="-228600" algn="l" rtl="0" fontAlgn="base">
        <a:spcBef>
          <a:spcPct val="20000"/>
        </a:spcBef>
        <a:spcAft>
          <a:spcPct val="0"/>
        </a:spcAft>
        <a:buFont typeface="Symbol" pitchFamily="18" charset="2"/>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rtl="0" fontAlgn="base">
        <a:spcBef>
          <a:spcPct val="20000"/>
        </a:spcBef>
        <a:spcAft>
          <a:spcPct val="0"/>
        </a:spcAft>
        <a:buFont typeface="Courier New" pitchFamily="49"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rtl="0" fontAlgn="base">
        <a:spcBef>
          <a:spcPct val="20000"/>
        </a:spcBef>
        <a:spcAft>
          <a:spcPct val="0"/>
        </a:spcAft>
        <a:buFont typeface="Arial"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horizon2020.gouv.fr/pid30141/propager-l-excellence-et-elargir-la-participation-a-horizon-2020.html" TargetMode="External"/><Relationship Id="rId2" Type="http://schemas.openxmlformats.org/officeDocument/2006/relationships/hyperlink" Target="mailto:emmanuel.pasco-viel@recherche.gouv.fr" TargetMode="External"/><Relationship Id="rId1" Type="http://schemas.openxmlformats.org/officeDocument/2006/relationships/slideLayout" Target="../slideLayouts/slideLayout2.xml"/><Relationship Id="rId4" Type="http://schemas.openxmlformats.org/officeDocument/2006/relationships/hyperlink" Target="http://www.ncpwidenet.e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rtlCol="0">
            <a:normAutofit/>
          </a:bodyPr>
          <a:lstStyle/>
          <a:p>
            <a:pPr fontAlgn="auto">
              <a:spcAft>
                <a:spcPts val="0"/>
              </a:spcAft>
              <a:defRPr/>
            </a:pPr>
            <a:r>
              <a:rPr lang="fr-FR" dirty="0" smtClean="0"/>
              <a:t>Propager l’excellence et élargir la participation à Horizon 2020 - </a:t>
            </a:r>
            <a:r>
              <a:rPr lang="fr-FR" i="1" dirty="0" err="1" smtClean="0"/>
              <a:t>Widespread</a:t>
            </a:r>
            <a:endParaRPr lang="fr-FR" i="1" dirty="0" smtClean="0"/>
          </a:p>
          <a:p>
            <a:pPr fontAlgn="auto">
              <a:spcAft>
                <a:spcPts val="0"/>
              </a:spcAft>
              <a:defRPr/>
            </a:pPr>
            <a:endParaRPr lang="fr-FR" dirty="0"/>
          </a:p>
          <a:p>
            <a:pPr fontAlgn="auto">
              <a:spcAft>
                <a:spcPts val="0"/>
              </a:spcAft>
              <a:defRPr/>
            </a:pPr>
            <a:r>
              <a:rPr lang="fr-FR" dirty="0" smtClean="0"/>
              <a:t>Emmanuel Pasco-Viel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err="1" smtClean="0"/>
              <a:t>Teaming</a:t>
            </a:r>
            <a:r>
              <a:rPr lang="fr-FR" i="1" dirty="0" smtClean="0"/>
              <a:t> </a:t>
            </a:r>
          </a:p>
        </p:txBody>
      </p:sp>
      <p:sp>
        <p:nvSpPr>
          <p:cNvPr id="18434" name="Espace réservé du contenu 2"/>
          <p:cNvSpPr>
            <a:spLocks noGrp="1"/>
          </p:cNvSpPr>
          <p:nvPr>
            <p:ph idx="1"/>
          </p:nvPr>
        </p:nvSpPr>
        <p:spPr/>
        <p:txBody>
          <a:bodyPr/>
          <a:lstStyle/>
          <a:p>
            <a:r>
              <a:rPr lang="fr-FR" dirty="0">
                <a:latin typeface="Arial" charset="0"/>
                <a:cs typeface="Arial" charset="0"/>
              </a:rPr>
              <a:t>Projets en 2 phases : </a:t>
            </a:r>
          </a:p>
          <a:p>
            <a:pPr lvl="1"/>
            <a:r>
              <a:rPr lang="fr-FR" dirty="0">
                <a:latin typeface="Arial" charset="0"/>
                <a:cs typeface="Arial" charset="0"/>
              </a:rPr>
              <a:t>Proposition d’une stratégie pour créer ou mettre un niveau un centre existant ; le financement permettra de rédiger un plan d’affaires</a:t>
            </a:r>
          </a:p>
          <a:p>
            <a:pPr lvl="2"/>
            <a:r>
              <a:rPr lang="fr-FR" dirty="0">
                <a:latin typeface="Arial" charset="0"/>
                <a:cs typeface="Arial" charset="0"/>
              </a:rPr>
              <a:t>Ce plan devra contenir des engagements financiers</a:t>
            </a:r>
          </a:p>
          <a:p>
            <a:pPr lvl="2"/>
            <a:r>
              <a:rPr lang="fr-FR" dirty="0" smtClean="0">
                <a:latin typeface="Arial" charset="0"/>
                <a:cs typeface="Arial" charset="0"/>
              </a:rPr>
              <a:t>12 </a:t>
            </a:r>
            <a:r>
              <a:rPr lang="fr-FR" dirty="0">
                <a:latin typeface="Arial" charset="0"/>
                <a:cs typeface="Arial" charset="0"/>
              </a:rPr>
              <a:t>mois – </a:t>
            </a:r>
            <a:r>
              <a:rPr lang="fr-FR" dirty="0" smtClean="0">
                <a:latin typeface="Arial" charset="0"/>
                <a:cs typeface="Arial" charset="0"/>
              </a:rPr>
              <a:t>0,4 M€</a:t>
            </a:r>
            <a:endParaRPr lang="fr-FR" dirty="0">
              <a:latin typeface="Arial" charset="0"/>
              <a:cs typeface="Arial" charset="0"/>
            </a:endParaRPr>
          </a:p>
          <a:p>
            <a:pPr lvl="1"/>
            <a:r>
              <a:rPr lang="fr-FR" dirty="0" smtClean="0">
                <a:latin typeface="Arial" charset="0"/>
                <a:cs typeface="Arial" charset="0"/>
              </a:rPr>
              <a:t>Evaluation par un panel extérieur des plans d’affaires (contenu, impact, et mise en œuvre) pour ensuite en financer une partie</a:t>
            </a:r>
          </a:p>
          <a:p>
            <a:pPr lvl="2"/>
            <a:r>
              <a:rPr lang="fr-FR" dirty="0" smtClean="0">
                <a:latin typeface="Arial" charset="0"/>
                <a:cs typeface="Arial" charset="0"/>
              </a:rPr>
              <a:t>Durée de 5 à 7 ans – financement de 15 M€</a:t>
            </a:r>
          </a:p>
          <a:p>
            <a:r>
              <a:rPr lang="fr-FR" u="sng" dirty="0" smtClean="0">
                <a:latin typeface="Arial" charset="0"/>
                <a:cs typeface="Arial" charset="0"/>
              </a:rPr>
              <a:t>Activités</a:t>
            </a:r>
            <a:r>
              <a:rPr lang="fr-FR" dirty="0" smtClean="0">
                <a:latin typeface="Arial" charset="0"/>
                <a:cs typeface="Arial" charset="0"/>
              </a:rPr>
              <a:t> :</a:t>
            </a:r>
          </a:p>
          <a:p>
            <a:pPr lvl="1"/>
            <a:r>
              <a:rPr lang="fr-FR" dirty="0" smtClean="0">
                <a:latin typeface="Arial" charset="0"/>
                <a:cs typeface="Arial" charset="0"/>
              </a:rPr>
              <a:t>Phase 1 : réunions</a:t>
            </a:r>
          </a:p>
          <a:p>
            <a:pPr lvl="1"/>
            <a:r>
              <a:rPr lang="fr-FR" dirty="0" smtClean="0">
                <a:latin typeface="Arial" charset="0"/>
                <a:cs typeface="Arial" charset="0"/>
              </a:rPr>
              <a:t>Phase 2 : coûts administratifs, salaires…</a:t>
            </a:r>
          </a:p>
          <a:p>
            <a:r>
              <a:rPr lang="fr-FR" u="sng" dirty="0" smtClean="0">
                <a:latin typeface="Arial" charset="0"/>
                <a:cs typeface="Arial" charset="0"/>
              </a:rPr>
              <a:t>Régime de financement </a:t>
            </a:r>
            <a:r>
              <a:rPr lang="fr-FR" dirty="0" smtClean="0">
                <a:latin typeface="Arial" charset="0"/>
                <a:cs typeface="Arial" charset="0"/>
              </a:rPr>
              <a:t>: </a:t>
            </a:r>
            <a:r>
              <a:rPr lang="en-GB" i="1" dirty="0"/>
              <a:t>Framework Partnership Agreement </a:t>
            </a:r>
            <a:r>
              <a:rPr lang="en-GB" dirty="0"/>
              <a:t>(FPA</a:t>
            </a:r>
            <a:r>
              <a:rPr lang="en-GB" dirty="0" smtClean="0"/>
              <a:t>)</a:t>
            </a:r>
          </a:p>
          <a:p>
            <a:pPr lvl="1"/>
            <a:r>
              <a:rPr lang="fr-FR" dirty="0" smtClean="0">
                <a:latin typeface="Arial" charset="0"/>
                <a:cs typeface="Arial" charset="0"/>
              </a:rPr>
              <a:t>La Commission signera cet accord dès la phase 1</a:t>
            </a:r>
          </a:p>
          <a:p>
            <a:pPr lvl="1"/>
            <a:endParaRPr lang="fr-FR" dirty="0">
              <a:latin typeface="Arial" charset="0"/>
              <a:cs typeface="Arial" charset="0"/>
            </a:endParaRPr>
          </a:p>
          <a:p>
            <a:endParaRPr lang="fr-FR" dirty="0">
              <a:latin typeface="Arial" charset="0"/>
              <a:cs typeface="Arial" charset="0"/>
            </a:endParaRPr>
          </a:p>
          <a:p>
            <a:endParaRPr lang="fr-FR" dirty="0" smtClean="0">
              <a:latin typeface="Arial" charset="0"/>
              <a:cs typeface="Arial" charset="0"/>
            </a:endParaRPr>
          </a:p>
        </p:txBody>
      </p:sp>
    </p:spTree>
    <p:extLst>
      <p:ext uri="{BB962C8B-B14F-4D97-AF65-F5344CB8AC3E}">
        <p14:creationId xmlns:p14="http://schemas.microsoft.com/office/powerpoint/2010/main" val="9046855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err="1" smtClean="0"/>
              <a:t>Teaming</a:t>
            </a:r>
            <a:endParaRPr lang="fr-FR" i="1" dirty="0" smtClean="0"/>
          </a:p>
        </p:txBody>
      </p:sp>
      <p:sp>
        <p:nvSpPr>
          <p:cNvPr id="18434" name="Espace réservé du contenu 2"/>
          <p:cNvSpPr>
            <a:spLocks noGrp="1"/>
          </p:cNvSpPr>
          <p:nvPr>
            <p:ph idx="1"/>
          </p:nvPr>
        </p:nvSpPr>
        <p:spPr/>
        <p:txBody>
          <a:bodyPr/>
          <a:lstStyle/>
          <a:p>
            <a:r>
              <a:rPr lang="en-US" dirty="0" err="1" smtClean="0">
                <a:latin typeface="Arial" charset="0"/>
                <a:cs typeface="Arial" charset="0"/>
              </a:rPr>
              <a:t>Critères</a:t>
            </a:r>
            <a:r>
              <a:rPr lang="en-US" dirty="0" smtClean="0">
                <a:latin typeface="Arial" charset="0"/>
                <a:cs typeface="Arial" charset="0"/>
              </a:rPr>
              <a:t> </a:t>
            </a:r>
            <a:r>
              <a:rPr lang="en-US" dirty="0" err="1" smtClean="0">
                <a:latin typeface="Arial" charset="0"/>
                <a:cs typeface="Arial" charset="0"/>
              </a:rPr>
              <a:t>d’évaluation</a:t>
            </a:r>
            <a:endParaRPr lang="en-US" dirty="0" smtClean="0">
              <a:latin typeface="Arial" charset="0"/>
              <a:cs typeface="Arial" charset="0"/>
            </a:endParaRPr>
          </a:p>
          <a:p>
            <a:pPr lvl="1"/>
            <a:r>
              <a:rPr lang="en-US" dirty="0" smtClean="0">
                <a:latin typeface="Arial" charset="0"/>
                <a:cs typeface="Arial" charset="0"/>
              </a:rPr>
              <a:t>The </a:t>
            </a:r>
            <a:r>
              <a:rPr lang="en-US" dirty="0">
                <a:latin typeface="Arial" charset="0"/>
                <a:cs typeface="Arial" charset="0"/>
              </a:rPr>
              <a:t>proposal must clearly identify alignment and complementarity with the relevant Smart </a:t>
            </a:r>
            <a:r>
              <a:rPr lang="en-US" dirty="0" err="1">
                <a:latin typeface="Arial" charset="0"/>
                <a:cs typeface="Arial" charset="0"/>
              </a:rPr>
              <a:t>Specialisation</a:t>
            </a:r>
            <a:r>
              <a:rPr lang="en-US" dirty="0">
                <a:latin typeface="Arial" charset="0"/>
                <a:cs typeface="Arial" charset="0"/>
              </a:rPr>
              <a:t> Strategies of the Member State or region from which the applicant is coming (as defined in the relevant Regulations of the European Parliament and the Council regarding the European Structural and Investment Funds (ESIF</a:t>
            </a:r>
            <a:r>
              <a:rPr lang="en-US" dirty="0" smtClean="0">
                <a:latin typeface="Arial" charset="0"/>
                <a:cs typeface="Arial" charset="0"/>
              </a:rPr>
              <a:t>)).</a:t>
            </a:r>
          </a:p>
          <a:p>
            <a:pPr marL="457200" lvl="1" indent="0">
              <a:buNone/>
            </a:pPr>
            <a:endParaRPr lang="en-US" b="1" u="sng" dirty="0" smtClean="0">
              <a:latin typeface="Arial" charset="0"/>
              <a:cs typeface="Arial" charset="0"/>
              <a:sym typeface="Wingdings" panose="05000000000000000000" pitchFamily="2" charset="2"/>
            </a:endParaRPr>
          </a:p>
          <a:p>
            <a:pPr marL="457200" lvl="1" indent="0">
              <a:buNone/>
            </a:pPr>
            <a:r>
              <a:rPr lang="en-US" b="1" u="sng" dirty="0" smtClean="0">
                <a:latin typeface="Arial" charset="0"/>
                <a:cs typeface="Arial" charset="0"/>
                <a:sym typeface="Wingdings" panose="05000000000000000000" pitchFamily="2" charset="2"/>
              </a:rPr>
              <a:t> </a:t>
            </a:r>
            <a:r>
              <a:rPr lang="en-US" b="1" u="sng" dirty="0" err="1" smtClean="0">
                <a:latin typeface="Arial" charset="0"/>
                <a:cs typeface="Arial" charset="0"/>
              </a:rPr>
              <a:t>Synergie</a:t>
            </a:r>
            <a:r>
              <a:rPr lang="en-US" b="1" u="sng" dirty="0" smtClean="0">
                <a:latin typeface="Arial" charset="0"/>
                <a:cs typeface="Arial" charset="0"/>
              </a:rPr>
              <a:t> </a:t>
            </a:r>
            <a:r>
              <a:rPr lang="en-US" b="1" u="sng" dirty="0" err="1" smtClean="0">
                <a:latin typeface="Arial" charset="0"/>
                <a:cs typeface="Arial" charset="0"/>
              </a:rPr>
              <a:t>indispensensable</a:t>
            </a:r>
            <a:r>
              <a:rPr lang="en-US" b="1" u="sng" dirty="0" smtClean="0">
                <a:latin typeface="Arial" charset="0"/>
                <a:cs typeface="Arial" charset="0"/>
              </a:rPr>
              <a:t> avec les </a:t>
            </a:r>
            <a:r>
              <a:rPr lang="en-US" b="1" u="sng" dirty="0" err="1" smtClean="0">
                <a:latin typeface="Arial" charset="0"/>
                <a:cs typeface="Arial" charset="0"/>
              </a:rPr>
              <a:t>fonds</a:t>
            </a:r>
            <a:r>
              <a:rPr lang="en-US" b="1" u="sng" dirty="0" smtClean="0">
                <a:latin typeface="Arial" charset="0"/>
                <a:cs typeface="Arial" charset="0"/>
              </a:rPr>
              <a:t> </a:t>
            </a:r>
            <a:r>
              <a:rPr lang="en-US" b="1" u="sng" dirty="0" err="1" smtClean="0">
                <a:latin typeface="Arial" charset="0"/>
                <a:cs typeface="Arial" charset="0"/>
              </a:rPr>
              <a:t>structurels</a:t>
            </a:r>
            <a:r>
              <a:rPr lang="en-US" b="1" u="sng" dirty="0" smtClean="0">
                <a:latin typeface="Arial" charset="0"/>
                <a:cs typeface="Arial" charset="0"/>
              </a:rPr>
              <a:t> (infrastructures)</a:t>
            </a:r>
          </a:p>
          <a:p>
            <a:pPr lvl="1"/>
            <a:endParaRPr lang="en-US" dirty="0">
              <a:latin typeface="Arial" charset="0"/>
              <a:cs typeface="Arial" charset="0"/>
            </a:endParaRPr>
          </a:p>
          <a:p>
            <a:pPr lvl="1"/>
            <a:r>
              <a:rPr lang="en-US" dirty="0">
                <a:latin typeface="Arial" charset="0"/>
                <a:cs typeface="Arial" charset="0"/>
              </a:rPr>
              <a:t>Proposals will have to include a presentation of the long-term science and innovation strategy of the future Centre based on a SWOT analysis</a:t>
            </a:r>
            <a:r>
              <a:rPr lang="en-US" dirty="0" smtClean="0">
                <a:latin typeface="Arial" charset="0"/>
                <a:cs typeface="Arial" charset="0"/>
              </a:rPr>
              <a:t>.</a:t>
            </a:r>
          </a:p>
          <a:p>
            <a:pPr lvl="1"/>
            <a:endParaRPr lang="en-US" dirty="0">
              <a:latin typeface="Arial" charset="0"/>
              <a:cs typeface="Arial" charset="0"/>
            </a:endParaRPr>
          </a:p>
        </p:txBody>
      </p:sp>
    </p:spTree>
    <p:extLst>
      <p:ext uri="{BB962C8B-B14F-4D97-AF65-F5344CB8AC3E}">
        <p14:creationId xmlns:p14="http://schemas.microsoft.com/office/powerpoint/2010/main" val="3098374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err="1" smtClean="0"/>
              <a:t>Teaming</a:t>
            </a:r>
            <a:endParaRPr lang="fr-FR" i="1" dirty="0"/>
          </a:p>
        </p:txBody>
      </p:sp>
      <p:sp>
        <p:nvSpPr>
          <p:cNvPr id="3" name="Espace réservé du contenu 2"/>
          <p:cNvSpPr>
            <a:spLocks noGrp="1"/>
          </p:cNvSpPr>
          <p:nvPr>
            <p:ph idx="1"/>
          </p:nvPr>
        </p:nvSpPr>
        <p:spPr/>
        <p:txBody>
          <a:bodyPr/>
          <a:lstStyle/>
          <a:p>
            <a:r>
              <a:rPr lang="fr-FR" dirty="0"/>
              <a:t>Quels types de coopérations déjà existantes peuvent servir de base pour un projet </a:t>
            </a:r>
            <a:r>
              <a:rPr lang="fr-FR" i="1" dirty="0" err="1" smtClean="0"/>
              <a:t>Teaming</a:t>
            </a:r>
            <a:r>
              <a:rPr lang="fr-FR" i="1" dirty="0" smtClean="0"/>
              <a:t> </a:t>
            </a:r>
            <a:r>
              <a:rPr lang="fr-FR" dirty="0" smtClean="0"/>
              <a:t>(liste </a:t>
            </a:r>
            <a:r>
              <a:rPr lang="fr-FR" dirty="0"/>
              <a:t>non exhaustive) ?</a:t>
            </a:r>
          </a:p>
          <a:p>
            <a:pPr lvl="1"/>
            <a:r>
              <a:rPr lang="fr-FR" dirty="0" smtClean="0"/>
              <a:t>UMI</a:t>
            </a:r>
            <a:endParaRPr lang="fr-FR" dirty="0"/>
          </a:p>
          <a:p>
            <a:pPr lvl="1"/>
            <a:r>
              <a:rPr lang="fr-FR" dirty="0" smtClean="0"/>
              <a:t>LIA</a:t>
            </a:r>
            <a:endParaRPr lang="fr-FR" dirty="0"/>
          </a:p>
          <a:p>
            <a:pPr lvl="1"/>
            <a:r>
              <a:rPr lang="fr-FR" dirty="0"/>
              <a:t>…</a:t>
            </a:r>
          </a:p>
          <a:p>
            <a:endParaRPr lang="fr-FR" dirty="0"/>
          </a:p>
        </p:txBody>
      </p:sp>
    </p:spTree>
    <p:extLst>
      <p:ext uri="{BB962C8B-B14F-4D97-AF65-F5344CB8AC3E}">
        <p14:creationId xmlns:p14="http://schemas.microsoft.com/office/powerpoint/2010/main" val="551588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2014 </a:t>
            </a:r>
            <a:r>
              <a:rPr lang="fr-FR" i="1" dirty="0" err="1" smtClean="0"/>
              <a:t>Teaming</a:t>
            </a:r>
            <a:endParaRPr lang="fr-FR" i="1" dirty="0"/>
          </a:p>
        </p:txBody>
      </p:sp>
      <p:sp>
        <p:nvSpPr>
          <p:cNvPr id="3" name="Espace réservé du contenu 2"/>
          <p:cNvSpPr>
            <a:spLocks noGrp="1"/>
          </p:cNvSpPr>
          <p:nvPr>
            <p:ph idx="1"/>
          </p:nvPr>
        </p:nvSpPr>
        <p:spPr/>
        <p:txBody>
          <a:bodyPr/>
          <a:lstStyle/>
          <a:p>
            <a:r>
              <a:rPr lang="fr-FR" dirty="0"/>
              <a:t>169 propositions reçues, 167 </a:t>
            </a:r>
            <a:r>
              <a:rPr lang="fr-FR" dirty="0" smtClean="0"/>
              <a:t>éligibles</a:t>
            </a:r>
          </a:p>
          <a:p>
            <a:endParaRPr lang="fr-FR" dirty="0"/>
          </a:p>
          <a:p>
            <a:r>
              <a:rPr lang="fr-FR" dirty="0"/>
              <a:t>31 projets financés en phase </a:t>
            </a:r>
            <a:r>
              <a:rPr lang="fr-FR" dirty="0" smtClean="0"/>
              <a:t>1</a:t>
            </a:r>
          </a:p>
          <a:p>
            <a:endParaRPr lang="fr-FR" dirty="0"/>
          </a:p>
          <a:p>
            <a:r>
              <a:rPr lang="fr-FR" dirty="0"/>
              <a:t>Portugal (4), Slovaquie (4), Chypre (3), </a:t>
            </a:r>
            <a:r>
              <a:rPr lang="fr-FR" dirty="0" err="1"/>
              <a:t>Rép</a:t>
            </a:r>
            <a:r>
              <a:rPr lang="fr-FR" dirty="0"/>
              <a:t> Tchèque (3), Hongrie (3), Pologne (3), Bulgarie (2), Estonie (2), Slovénie (2), Lituanie (1), Lettonie (1), Monténégro (1), Roumanie (1), Serbie (1</a:t>
            </a:r>
            <a:r>
              <a:rPr lang="fr-FR" dirty="0" smtClean="0"/>
              <a:t>)</a:t>
            </a:r>
          </a:p>
          <a:p>
            <a:endParaRPr lang="fr-FR" dirty="0"/>
          </a:p>
          <a:p>
            <a:r>
              <a:rPr lang="fr-FR" dirty="0"/>
              <a:t>1 seule participation française retenue: CEA dans le projet </a:t>
            </a:r>
            <a:r>
              <a:rPr lang="fr-FR" dirty="0" err="1"/>
              <a:t>Cezamat</a:t>
            </a:r>
            <a:r>
              <a:rPr lang="fr-FR" dirty="0"/>
              <a:t> Environnement (Pologne et Fraunhofer) – 21 participations allemandes retenues (Max Planck et Fraunhofer en particulier)</a:t>
            </a:r>
          </a:p>
          <a:p>
            <a:endParaRPr lang="fr-FR" dirty="0"/>
          </a:p>
        </p:txBody>
      </p:sp>
    </p:spTree>
    <p:extLst>
      <p:ext uri="{BB962C8B-B14F-4D97-AF65-F5344CB8AC3E}">
        <p14:creationId xmlns:p14="http://schemas.microsoft.com/office/powerpoint/2010/main" val="303350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smtClean="0"/>
              <a:t>ERA Chairs </a:t>
            </a:r>
            <a:r>
              <a:rPr lang="fr-FR" dirty="0" smtClean="0"/>
              <a:t>– (Chaires de l’EER)</a:t>
            </a:r>
          </a:p>
        </p:txBody>
      </p:sp>
      <p:sp>
        <p:nvSpPr>
          <p:cNvPr id="18434" name="Espace réservé du contenu 2"/>
          <p:cNvSpPr>
            <a:spLocks noGrp="1"/>
          </p:cNvSpPr>
          <p:nvPr>
            <p:ph idx="1"/>
          </p:nvPr>
        </p:nvSpPr>
        <p:spPr/>
        <p:txBody>
          <a:bodyPr/>
          <a:lstStyle/>
          <a:p>
            <a:r>
              <a:rPr lang="fr-FR" u="sng" dirty="0" smtClean="0">
                <a:latin typeface="Arial" charset="0"/>
                <a:cs typeface="Arial" charset="0"/>
              </a:rPr>
              <a:t>Objectif</a:t>
            </a:r>
            <a:r>
              <a:rPr lang="fr-FR" dirty="0" smtClean="0">
                <a:latin typeface="Arial" charset="0"/>
                <a:cs typeface="Arial" charset="0"/>
              </a:rPr>
              <a:t> : attirer </a:t>
            </a:r>
            <a:r>
              <a:rPr lang="fr-FR" dirty="0">
                <a:latin typeface="Arial" charset="0"/>
                <a:cs typeface="Arial" charset="0"/>
              </a:rPr>
              <a:t>des universitaires de renom dans des institutions ayant un clair potentiel d'excellence dans la recherche, afin d'aider ces institutions à libérer pleinement ce potentiel et de créer de ce fait des conditions de concurrence égales pour la recherche et l'innovation dans l'espace européen de la </a:t>
            </a:r>
            <a:r>
              <a:rPr lang="fr-FR" dirty="0" smtClean="0">
                <a:latin typeface="Arial" charset="0"/>
                <a:cs typeface="Arial" charset="0"/>
              </a:rPr>
              <a:t>recherche</a:t>
            </a:r>
          </a:p>
          <a:p>
            <a:r>
              <a:rPr lang="fr-FR" u="sng" dirty="0" smtClean="0">
                <a:latin typeface="Arial" charset="0"/>
                <a:cs typeface="Arial" charset="0"/>
              </a:rPr>
              <a:t>Participant</a:t>
            </a:r>
            <a:r>
              <a:rPr lang="fr-FR" dirty="0" smtClean="0">
                <a:latin typeface="Arial" charset="0"/>
                <a:cs typeface="Arial" charset="0"/>
              </a:rPr>
              <a:t> : université ou organisme de recherche</a:t>
            </a:r>
            <a:endParaRPr lang="fr-FR" dirty="0">
              <a:latin typeface="Arial" charset="0"/>
              <a:cs typeface="Arial" charset="0"/>
            </a:endParaRPr>
          </a:p>
          <a:p>
            <a:r>
              <a:rPr lang="fr-FR" u="sng" dirty="0" smtClean="0">
                <a:latin typeface="Arial" charset="0"/>
                <a:cs typeface="Arial" charset="0"/>
              </a:rPr>
              <a:t>Activités</a:t>
            </a:r>
            <a:r>
              <a:rPr lang="fr-FR" dirty="0" smtClean="0">
                <a:latin typeface="Arial" charset="0"/>
                <a:cs typeface="Arial" charset="0"/>
              </a:rPr>
              <a:t> : </a:t>
            </a:r>
          </a:p>
          <a:p>
            <a:pPr lvl="1"/>
            <a:r>
              <a:rPr lang="fr-FR" dirty="0" smtClean="0">
                <a:latin typeface="Arial" charset="0"/>
                <a:cs typeface="Arial" charset="0"/>
              </a:rPr>
              <a:t>Action permettant de renforcer l’attractivité du participant</a:t>
            </a:r>
          </a:p>
          <a:p>
            <a:pPr lvl="1"/>
            <a:r>
              <a:rPr lang="fr-FR" dirty="0" smtClean="0">
                <a:latin typeface="Arial" charset="0"/>
                <a:cs typeface="Arial" charset="0"/>
              </a:rPr>
              <a:t>Salaire du chercheur recruté et de plusieurs membres de l’équipe</a:t>
            </a:r>
          </a:p>
          <a:p>
            <a:r>
              <a:rPr lang="fr-FR" u="sng" dirty="0">
                <a:latin typeface="Arial" charset="0"/>
                <a:cs typeface="Arial" charset="0"/>
              </a:rPr>
              <a:t>Régime de </a:t>
            </a:r>
            <a:r>
              <a:rPr lang="fr-FR" u="sng" dirty="0" smtClean="0">
                <a:latin typeface="Arial" charset="0"/>
                <a:cs typeface="Arial" charset="0"/>
              </a:rPr>
              <a:t>financement</a:t>
            </a:r>
          </a:p>
          <a:p>
            <a:pPr lvl="1"/>
            <a:r>
              <a:rPr lang="fr-FR" dirty="0" smtClean="0">
                <a:latin typeface="Arial" charset="0"/>
                <a:cs typeface="Arial" charset="0"/>
              </a:rPr>
              <a:t>Action de coordination et de soutien – 2,5 M€ pour 5 ans.</a:t>
            </a:r>
            <a:endParaRPr lang="fr-FR" dirty="0">
              <a:latin typeface="Arial" charset="0"/>
              <a:cs typeface="Arial" charset="0"/>
            </a:endParaRPr>
          </a:p>
          <a:p>
            <a:pPr marL="0" indent="0">
              <a:buNone/>
            </a:pPr>
            <a:r>
              <a:rPr lang="fr-FR" dirty="0" smtClean="0">
                <a:latin typeface="Arial" charset="0"/>
                <a:cs typeface="Arial" charset="0"/>
                <a:sym typeface="Wingdings" panose="05000000000000000000" pitchFamily="2" charset="2"/>
              </a:rPr>
              <a:t> </a:t>
            </a:r>
            <a:r>
              <a:rPr lang="fr-FR" b="1" dirty="0" smtClean="0">
                <a:latin typeface="Arial" charset="0"/>
                <a:cs typeface="Arial" charset="0"/>
                <a:sym typeface="Wingdings" panose="05000000000000000000" pitchFamily="2" charset="2"/>
              </a:rPr>
              <a:t>Sorte de « mini ERC » mais ici le chercheur est recruté APRES que l’institution ait obtenue la subvention</a:t>
            </a:r>
            <a:endParaRPr lang="fr-FR" b="1" dirty="0">
              <a:latin typeface="Arial" charset="0"/>
              <a:cs typeface="Arial" charset="0"/>
            </a:endParaRPr>
          </a:p>
          <a:p>
            <a:endParaRPr lang="fr-FR" dirty="0" smtClean="0">
              <a:latin typeface="Arial" charset="0"/>
              <a:cs typeface="Arial" charset="0"/>
            </a:endParaRPr>
          </a:p>
        </p:txBody>
      </p:sp>
    </p:spTree>
    <p:extLst>
      <p:ext uri="{BB962C8B-B14F-4D97-AF65-F5344CB8AC3E}">
        <p14:creationId xmlns:p14="http://schemas.microsoft.com/office/powerpoint/2010/main" val="904685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a:t>ERA Chairs </a:t>
            </a:r>
            <a:r>
              <a:rPr lang="fr-FR" dirty="0"/>
              <a:t>– (Chaires de l’EER)</a:t>
            </a:r>
            <a:endParaRPr lang="fr-FR" dirty="0" smtClean="0"/>
          </a:p>
        </p:txBody>
      </p:sp>
      <p:sp>
        <p:nvSpPr>
          <p:cNvPr id="18434" name="Espace réservé du contenu 2"/>
          <p:cNvSpPr>
            <a:spLocks noGrp="1"/>
          </p:cNvSpPr>
          <p:nvPr>
            <p:ph idx="1"/>
          </p:nvPr>
        </p:nvSpPr>
        <p:spPr/>
        <p:txBody>
          <a:bodyPr/>
          <a:lstStyle/>
          <a:p>
            <a:r>
              <a:rPr lang="en-US" dirty="0" err="1" smtClean="0">
                <a:latin typeface="Arial" charset="0"/>
                <a:cs typeface="Arial" charset="0"/>
              </a:rPr>
              <a:t>Critère</a:t>
            </a:r>
            <a:r>
              <a:rPr lang="en-US" dirty="0" smtClean="0">
                <a:latin typeface="Arial" charset="0"/>
                <a:cs typeface="Arial" charset="0"/>
              </a:rPr>
              <a:t> </a:t>
            </a:r>
            <a:r>
              <a:rPr lang="en-US" dirty="0" err="1" smtClean="0">
                <a:latin typeface="Arial" charset="0"/>
                <a:cs typeface="Arial" charset="0"/>
              </a:rPr>
              <a:t>d’évaluation</a:t>
            </a:r>
            <a:endParaRPr lang="en-US" dirty="0" smtClean="0">
              <a:latin typeface="Arial" charset="0"/>
              <a:cs typeface="Arial" charset="0"/>
            </a:endParaRPr>
          </a:p>
          <a:p>
            <a:pPr lvl="1"/>
            <a:r>
              <a:rPr lang="en-US" dirty="0" smtClean="0">
                <a:latin typeface="Arial" charset="0"/>
                <a:cs typeface="Arial" charset="0"/>
              </a:rPr>
              <a:t>Proposals </a:t>
            </a:r>
            <a:r>
              <a:rPr lang="en-US" dirty="0">
                <a:latin typeface="Arial" charset="0"/>
                <a:cs typeface="Arial" charset="0"/>
              </a:rPr>
              <a:t>are encouraged to identify alignment and complementarity with the national or regional Smart </a:t>
            </a:r>
            <a:r>
              <a:rPr lang="en-US" dirty="0" err="1">
                <a:latin typeface="Arial" charset="0"/>
                <a:cs typeface="Arial" charset="0"/>
              </a:rPr>
              <a:t>Specialisation</a:t>
            </a:r>
            <a:r>
              <a:rPr lang="en-US" dirty="0">
                <a:latin typeface="Arial" charset="0"/>
                <a:cs typeface="Arial" charset="0"/>
              </a:rPr>
              <a:t> Strategies of the Member State or region where the applicant </a:t>
            </a:r>
            <a:r>
              <a:rPr lang="en-US" dirty="0" err="1">
                <a:latin typeface="Arial" charset="0"/>
                <a:cs typeface="Arial" charset="0"/>
              </a:rPr>
              <a:t>organisation</a:t>
            </a:r>
            <a:r>
              <a:rPr lang="en-US" dirty="0">
                <a:latin typeface="Arial" charset="0"/>
                <a:cs typeface="Arial" charset="0"/>
              </a:rPr>
              <a:t> is established</a:t>
            </a:r>
            <a:r>
              <a:rPr lang="en-US" dirty="0" smtClean="0">
                <a:latin typeface="Arial" charset="0"/>
                <a:cs typeface="Arial" charset="0"/>
              </a:rPr>
              <a:t>.</a:t>
            </a:r>
            <a:endParaRPr lang="en-US" dirty="0">
              <a:latin typeface="Arial" charset="0"/>
              <a:cs typeface="Arial" charset="0"/>
            </a:endParaRPr>
          </a:p>
          <a:p>
            <a:pPr lvl="1"/>
            <a:r>
              <a:rPr lang="en-US" dirty="0">
                <a:latin typeface="Arial" charset="0"/>
                <a:cs typeface="Arial" charset="0"/>
              </a:rPr>
              <a:t>Proposals will have to include a presentation of the long-term science and innovation strategy of the institution based on a SWOT </a:t>
            </a:r>
            <a:r>
              <a:rPr lang="en-US" dirty="0" smtClean="0">
                <a:latin typeface="Arial" charset="0"/>
                <a:cs typeface="Arial" charset="0"/>
              </a:rPr>
              <a:t>analysis.</a:t>
            </a:r>
          </a:p>
          <a:p>
            <a:pPr lvl="1"/>
            <a:r>
              <a:rPr lang="en-US" dirty="0" smtClean="0">
                <a:latin typeface="Arial" charset="0"/>
                <a:cs typeface="Arial" charset="0"/>
              </a:rPr>
              <a:t>Proposals </a:t>
            </a:r>
            <a:r>
              <a:rPr lang="en-US" dirty="0">
                <a:latin typeface="Arial" charset="0"/>
                <a:cs typeface="Arial" charset="0"/>
              </a:rPr>
              <a:t>will need to describe clearly the roles, level of responsibility and obligations of the ERA Chair holder allowing for the determination of the feasibility of his/her tasks. </a:t>
            </a:r>
            <a:endParaRPr lang="en-US" dirty="0" smtClean="0">
              <a:latin typeface="Arial" charset="0"/>
              <a:cs typeface="Arial" charset="0"/>
            </a:endParaRPr>
          </a:p>
          <a:p>
            <a:pPr lvl="1"/>
            <a:r>
              <a:rPr lang="en-US" dirty="0" smtClean="0">
                <a:latin typeface="Arial" charset="0"/>
                <a:cs typeface="Arial" charset="0"/>
              </a:rPr>
              <a:t>Proposals </a:t>
            </a:r>
            <a:r>
              <a:rPr lang="en-US" dirty="0">
                <a:latin typeface="Arial" charset="0"/>
                <a:cs typeface="Arial" charset="0"/>
              </a:rPr>
              <a:t>must respond to and provide sufficient details in line with the Scope and Expected Impact of the ERA Chairs action as described in the specific topic description</a:t>
            </a:r>
            <a:r>
              <a:rPr lang="en-US" dirty="0" smtClean="0">
                <a:latin typeface="Arial" charset="0"/>
                <a:cs typeface="Arial" charset="0"/>
              </a:rPr>
              <a:t>.</a:t>
            </a:r>
          </a:p>
          <a:p>
            <a:pPr lvl="1"/>
            <a:r>
              <a:rPr lang="en-US" b="1" dirty="0" err="1" smtClean="0">
                <a:latin typeface="Arial" charset="0"/>
                <a:cs typeface="Arial" charset="0"/>
              </a:rPr>
              <a:t>Procédure</a:t>
            </a:r>
            <a:r>
              <a:rPr lang="en-US" b="1" dirty="0" smtClean="0">
                <a:latin typeface="Arial" charset="0"/>
                <a:cs typeface="Arial" charset="0"/>
              </a:rPr>
              <a:t> de </a:t>
            </a:r>
            <a:r>
              <a:rPr lang="en-US" b="1" dirty="0" err="1" smtClean="0">
                <a:latin typeface="Arial" charset="0"/>
                <a:cs typeface="Arial" charset="0"/>
              </a:rPr>
              <a:t>recrutement</a:t>
            </a:r>
            <a:r>
              <a:rPr lang="en-US" b="1" dirty="0" smtClean="0">
                <a:latin typeface="Arial" charset="0"/>
                <a:cs typeface="Arial" charset="0"/>
              </a:rPr>
              <a:t> du </a:t>
            </a:r>
            <a:r>
              <a:rPr lang="en-US" b="1" dirty="0" err="1" smtClean="0">
                <a:latin typeface="Arial" charset="0"/>
                <a:cs typeface="Arial" charset="0"/>
              </a:rPr>
              <a:t>chercheur</a:t>
            </a:r>
            <a:r>
              <a:rPr lang="en-US" b="1" dirty="0" smtClean="0">
                <a:latin typeface="Arial" charset="0"/>
                <a:cs typeface="Arial" charset="0"/>
              </a:rPr>
              <a:t> </a:t>
            </a:r>
            <a:r>
              <a:rPr lang="en-US" b="1" dirty="0" smtClean="0">
                <a:latin typeface="Arial" charset="0"/>
                <a:cs typeface="Arial" charset="0"/>
                <a:sym typeface="Wingdings" panose="05000000000000000000" pitchFamily="2" charset="2"/>
              </a:rPr>
              <a:t> respect de la </a:t>
            </a:r>
            <a:r>
              <a:rPr lang="en-US" b="1" dirty="0" err="1" smtClean="0">
                <a:latin typeface="Arial" charset="0"/>
                <a:cs typeface="Arial" charset="0"/>
                <a:sym typeface="Wingdings" panose="05000000000000000000" pitchFamily="2" charset="2"/>
              </a:rPr>
              <a:t>charte</a:t>
            </a:r>
            <a:r>
              <a:rPr lang="en-US" b="1" dirty="0" smtClean="0">
                <a:latin typeface="Arial" charset="0"/>
                <a:cs typeface="Arial" charset="0"/>
                <a:sym typeface="Wingdings" panose="05000000000000000000" pitchFamily="2" charset="2"/>
              </a:rPr>
              <a:t> </a:t>
            </a:r>
            <a:r>
              <a:rPr lang="en-US" b="1" dirty="0" err="1" smtClean="0">
                <a:latin typeface="Arial" charset="0"/>
                <a:cs typeface="Arial" charset="0"/>
                <a:sym typeface="Wingdings" panose="05000000000000000000" pitchFamily="2" charset="2"/>
              </a:rPr>
              <a:t>européenne</a:t>
            </a:r>
            <a:r>
              <a:rPr lang="en-US" b="1" dirty="0" smtClean="0">
                <a:latin typeface="Arial" charset="0"/>
                <a:cs typeface="Arial" charset="0"/>
                <a:sym typeface="Wingdings" panose="05000000000000000000" pitchFamily="2" charset="2"/>
              </a:rPr>
              <a:t> du </a:t>
            </a:r>
            <a:r>
              <a:rPr lang="en-US" b="1" dirty="0" err="1" smtClean="0">
                <a:latin typeface="Arial" charset="0"/>
                <a:cs typeface="Arial" charset="0"/>
                <a:sym typeface="Wingdings" panose="05000000000000000000" pitchFamily="2" charset="2"/>
              </a:rPr>
              <a:t>chercheur</a:t>
            </a:r>
            <a:r>
              <a:rPr lang="en-US" b="1" dirty="0" smtClean="0">
                <a:latin typeface="Arial" charset="0"/>
                <a:cs typeface="Arial" charset="0"/>
                <a:sym typeface="Wingdings" panose="05000000000000000000" pitchFamily="2" charset="2"/>
              </a:rPr>
              <a:t> (aspects RH, genre…)</a:t>
            </a:r>
            <a:endParaRPr lang="en-US" b="1" dirty="0">
              <a:latin typeface="Arial" charset="0"/>
              <a:cs typeface="Arial" charset="0"/>
            </a:endParaRPr>
          </a:p>
        </p:txBody>
      </p:sp>
    </p:spTree>
    <p:extLst>
      <p:ext uri="{BB962C8B-B14F-4D97-AF65-F5344CB8AC3E}">
        <p14:creationId xmlns:p14="http://schemas.microsoft.com/office/powerpoint/2010/main" val="2100529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Intérêt français à participer</a:t>
            </a:r>
            <a:endParaRPr lang="fr-FR" dirty="0"/>
          </a:p>
        </p:txBody>
      </p:sp>
      <p:sp>
        <p:nvSpPr>
          <p:cNvPr id="3" name="Espace réservé du contenu 2"/>
          <p:cNvSpPr>
            <a:spLocks noGrp="1"/>
          </p:cNvSpPr>
          <p:nvPr>
            <p:ph idx="1"/>
          </p:nvPr>
        </p:nvSpPr>
        <p:spPr/>
        <p:txBody>
          <a:bodyPr/>
          <a:lstStyle/>
          <a:p>
            <a:r>
              <a:rPr lang="fr-FR" dirty="0" smtClean="0">
                <a:latin typeface="Arial" charset="0"/>
                <a:cs typeface="Arial" charset="0"/>
              </a:rPr>
              <a:t>Se positionner comme institution excellente</a:t>
            </a:r>
          </a:p>
          <a:p>
            <a:r>
              <a:rPr lang="fr-FR" dirty="0" smtClean="0">
                <a:latin typeface="Arial" charset="0"/>
                <a:cs typeface="Arial" charset="0"/>
              </a:rPr>
              <a:t>Renforcer ses </a:t>
            </a:r>
            <a:r>
              <a:rPr lang="fr-FR" dirty="0">
                <a:latin typeface="Arial" charset="0"/>
                <a:cs typeface="Arial" charset="0"/>
              </a:rPr>
              <a:t>réseaux à </a:t>
            </a:r>
            <a:r>
              <a:rPr lang="fr-FR" dirty="0" smtClean="0">
                <a:latin typeface="Arial" charset="0"/>
                <a:cs typeface="Arial" charset="0"/>
              </a:rPr>
              <a:t>l‘Est via des activités structurelles</a:t>
            </a:r>
          </a:p>
          <a:p>
            <a:r>
              <a:rPr lang="fr-FR" dirty="0" smtClean="0">
                <a:latin typeface="Arial" charset="0"/>
                <a:cs typeface="Arial" charset="0"/>
              </a:rPr>
              <a:t>Articuler avec une participation à Horizon 2020 </a:t>
            </a:r>
            <a:r>
              <a:rPr lang="fr-FR" dirty="0">
                <a:latin typeface="Arial" charset="0"/>
                <a:cs typeface="Arial" charset="0"/>
              </a:rPr>
              <a:t>dans une vision à moyen </a:t>
            </a:r>
            <a:r>
              <a:rPr lang="fr-FR" dirty="0" smtClean="0">
                <a:latin typeface="Arial" charset="0"/>
                <a:cs typeface="Arial" charset="0"/>
              </a:rPr>
              <a:t>terme, par exemple:</a:t>
            </a:r>
          </a:p>
          <a:p>
            <a:pPr lvl="1"/>
            <a:r>
              <a:rPr lang="fr-FR" dirty="0" smtClean="0">
                <a:latin typeface="Arial" charset="0"/>
                <a:cs typeface="Arial" charset="0"/>
              </a:rPr>
              <a:t>Projet collaboratif, actions Marie-Curie pour </a:t>
            </a:r>
            <a:r>
              <a:rPr lang="fr-FR" i="1" dirty="0" err="1">
                <a:latin typeface="Arial" charset="0"/>
                <a:cs typeface="Arial" charset="0"/>
              </a:rPr>
              <a:t>T</a:t>
            </a:r>
            <a:r>
              <a:rPr lang="fr-FR" i="1" dirty="0" err="1" smtClean="0">
                <a:latin typeface="Arial" charset="0"/>
                <a:cs typeface="Arial" charset="0"/>
              </a:rPr>
              <a:t>winning</a:t>
            </a:r>
            <a:endParaRPr lang="fr-FR" i="1" dirty="0" smtClean="0">
              <a:latin typeface="Arial" charset="0"/>
              <a:cs typeface="Arial" charset="0"/>
            </a:endParaRPr>
          </a:p>
          <a:p>
            <a:pPr lvl="1"/>
            <a:r>
              <a:rPr lang="fr-FR" dirty="0" smtClean="0">
                <a:latin typeface="Arial" charset="0"/>
                <a:cs typeface="Arial" charset="0"/>
              </a:rPr>
              <a:t>Projet ERC pour les chaires EER</a:t>
            </a:r>
          </a:p>
          <a:p>
            <a:endParaRPr lang="fr-FR" dirty="0">
              <a:latin typeface="Arial" charset="0"/>
              <a:cs typeface="Arial" charset="0"/>
            </a:endParaRPr>
          </a:p>
          <a:p>
            <a:pPr>
              <a:buFont typeface="Wingdings" panose="05000000000000000000" pitchFamily="2" charset="2"/>
              <a:buChar char="Ø"/>
            </a:pPr>
            <a:r>
              <a:rPr lang="fr-FR" dirty="0" smtClean="0">
                <a:latin typeface="Arial" charset="0"/>
                <a:cs typeface="Arial" charset="0"/>
              </a:rPr>
              <a:t>Avoir une vision institutionnelle et être force de proposition pour les partenaires</a:t>
            </a:r>
          </a:p>
          <a:p>
            <a:pPr>
              <a:buFont typeface="Wingdings" panose="05000000000000000000" pitchFamily="2" charset="2"/>
              <a:buChar char="Ø"/>
            </a:pPr>
            <a:endParaRPr lang="fr-FR" dirty="0">
              <a:latin typeface="Arial" charset="0"/>
              <a:cs typeface="Arial" charset="0"/>
            </a:endParaRPr>
          </a:p>
          <a:p>
            <a:r>
              <a:rPr lang="fr-FR" dirty="0" smtClean="0">
                <a:latin typeface="Arial" charset="0"/>
                <a:cs typeface="Arial" charset="0"/>
              </a:rPr>
              <a:t>Mise en place d’une liste de diffusion :</a:t>
            </a:r>
          </a:p>
          <a:p>
            <a:pPr lvl="1"/>
            <a:r>
              <a:rPr lang="fr-FR" dirty="0" smtClean="0">
                <a:latin typeface="Arial" charset="0"/>
                <a:cs typeface="Arial" charset="0"/>
              </a:rPr>
              <a:t>Inscription auprès de emmanuel.pasco-viel@recherche.gouv.fr</a:t>
            </a:r>
            <a:endParaRPr lang="fr-FR" dirty="0"/>
          </a:p>
        </p:txBody>
      </p:sp>
    </p:spTree>
    <p:extLst>
      <p:ext uri="{BB962C8B-B14F-4D97-AF65-F5344CB8AC3E}">
        <p14:creationId xmlns:p14="http://schemas.microsoft.com/office/powerpoint/2010/main" val="2037441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smtClean="0"/>
              <a:t>Programme de travail 2016-2017</a:t>
            </a:r>
          </a:p>
        </p:txBody>
      </p:sp>
      <p:graphicFrame>
        <p:nvGraphicFramePr>
          <p:cNvPr id="2" name="Espace réservé du contenu 1"/>
          <p:cNvGraphicFramePr>
            <a:graphicFrameLocks noGrp="1"/>
          </p:cNvGraphicFramePr>
          <p:nvPr>
            <p:ph idx="1"/>
            <p:extLst>
              <p:ext uri="{D42A27DB-BD31-4B8C-83A1-F6EECF244321}">
                <p14:modId xmlns:p14="http://schemas.microsoft.com/office/powerpoint/2010/main" val="4261476931"/>
              </p:ext>
            </p:extLst>
          </p:nvPr>
        </p:nvGraphicFramePr>
        <p:xfrm>
          <a:off x="1475656" y="2132856"/>
          <a:ext cx="6113926" cy="1301896"/>
        </p:xfrm>
        <a:graphic>
          <a:graphicData uri="http://schemas.openxmlformats.org/drawingml/2006/table">
            <a:tbl>
              <a:tblPr firstRow="1" firstCol="1" bandRow="1">
                <a:tableStyleId>{5C22544A-7EE6-4342-B048-85BDC9FD1C3A}</a:tableStyleId>
              </a:tblPr>
              <a:tblGrid>
                <a:gridCol w="2952328"/>
                <a:gridCol w="1769768"/>
                <a:gridCol w="1391830"/>
              </a:tblGrid>
              <a:tr h="460648">
                <a:tc>
                  <a:txBody>
                    <a:bodyPr/>
                    <a:lstStyle/>
                    <a:p>
                      <a:pPr algn="ctr">
                        <a:lnSpc>
                          <a:spcPct val="115000"/>
                        </a:lnSpc>
                        <a:spcAft>
                          <a:spcPts val="0"/>
                        </a:spcAft>
                      </a:pPr>
                      <a:r>
                        <a:rPr lang="fr-FR" sz="1600" dirty="0" smtClean="0">
                          <a:effectLst/>
                        </a:rPr>
                        <a:t>Appel</a:t>
                      </a:r>
                      <a:endParaRPr lang="fr-FR"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600" dirty="0" smtClean="0">
                          <a:effectLst/>
                        </a:rPr>
                        <a:t>Date de </a:t>
                      </a:r>
                      <a:r>
                        <a:rPr lang="fr-FR" sz="1600" baseline="0" dirty="0" smtClean="0">
                          <a:effectLst/>
                        </a:rPr>
                        <a:t> clôture</a:t>
                      </a:r>
                      <a:endParaRPr lang="fr-FR" sz="16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600" dirty="0" smtClean="0">
                          <a:effectLst/>
                        </a:rPr>
                        <a:t>Budget</a:t>
                      </a:r>
                      <a:endParaRPr lang="fr-FR" sz="1600" dirty="0">
                        <a:effectLst/>
                        <a:latin typeface="Calibri"/>
                        <a:ea typeface="Calibri"/>
                        <a:cs typeface="Times New Roman"/>
                      </a:endParaRPr>
                    </a:p>
                  </a:txBody>
                  <a:tcPr marL="68580" marR="68580" marT="0" marB="0" anchor="ctr"/>
                </a:tc>
              </a:tr>
              <a:tr h="0">
                <a:tc>
                  <a:txBody>
                    <a:bodyPr/>
                    <a:lstStyle/>
                    <a:p>
                      <a:pPr>
                        <a:lnSpc>
                          <a:spcPct val="115000"/>
                        </a:lnSpc>
                        <a:spcAft>
                          <a:spcPts val="0"/>
                        </a:spcAft>
                      </a:pPr>
                      <a:r>
                        <a:rPr lang="fr-FR" sz="1600" dirty="0">
                          <a:effectLst/>
                        </a:rPr>
                        <a:t>WIDESPREAD </a:t>
                      </a:r>
                      <a:r>
                        <a:rPr lang="fr-FR" sz="1600" dirty="0" smtClean="0">
                          <a:effectLst/>
                        </a:rPr>
                        <a:t>3-2017 </a:t>
                      </a:r>
                      <a:r>
                        <a:rPr lang="fr-FR" sz="1600" dirty="0" smtClean="0">
                          <a:effectLst/>
                          <a:latin typeface="Calibri"/>
                          <a:ea typeface="Calibri"/>
                          <a:cs typeface="Times New Roman"/>
                        </a:rPr>
                        <a:t>ERA-Chair</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600" dirty="0" smtClean="0">
                          <a:effectLst/>
                        </a:rPr>
                        <a:t>05/10/2017</a:t>
                      </a:r>
                      <a:endParaRPr lang="fr-FR" sz="1400" dirty="0">
                        <a:effectLst/>
                        <a:latin typeface="Calibri"/>
                        <a:ea typeface="Calibri"/>
                        <a:cs typeface="Times New Roman"/>
                      </a:endParaRPr>
                    </a:p>
                  </a:txBody>
                  <a:tcPr marL="68580" marR="68580" marT="0" marB="0" anchor="ctr"/>
                </a:tc>
                <a:tc>
                  <a:txBody>
                    <a:bodyPr/>
                    <a:lstStyle/>
                    <a:p>
                      <a:pPr algn="r">
                        <a:lnSpc>
                          <a:spcPct val="115000"/>
                        </a:lnSpc>
                        <a:spcAft>
                          <a:spcPts val="600"/>
                        </a:spcAft>
                        <a:tabLst>
                          <a:tab pos="457200" algn="l"/>
                        </a:tabLst>
                      </a:pPr>
                      <a:r>
                        <a:rPr lang="en-GB" sz="1600" dirty="0" smtClean="0">
                          <a:effectLst/>
                          <a:latin typeface="+mn-lt"/>
                        </a:rPr>
                        <a:t>34 M€</a:t>
                      </a:r>
                      <a:endParaRPr lang="fr-FR" sz="1600" dirty="0">
                        <a:effectLst/>
                        <a:latin typeface="+mn-lt"/>
                        <a:ea typeface="Calibri"/>
                        <a:cs typeface="Times New Roman"/>
                      </a:endParaRPr>
                    </a:p>
                  </a:txBody>
                  <a:tcPr marL="68580" marR="68580" marT="0" marB="0" anchor="ctr"/>
                </a:tc>
              </a:tr>
              <a:tr h="0">
                <a:tc>
                  <a:txBody>
                    <a:bodyPr/>
                    <a:lstStyle/>
                    <a:p>
                      <a:pPr>
                        <a:lnSpc>
                          <a:spcPct val="115000"/>
                        </a:lnSpc>
                        <a:spcAft>
                          <a:spcPts val="0"/>
                        </a:spcAft>
                      </a:pPr>
                      <a:r>
                        <a:rPr lang="fr-FR" sz="1600" dirty="0">
                          <a:effectLst/>
                        </a:rPr>
                        <a:t>WIDESPREAD </a:t>
                      </a:r>
                      <a:r>
                        <a:rPr lang="fr-FR" sz="1600" dirty="0" smtClean="0">
                          <a:effectLst/>
                        </a:rPr>
                        <a:t>4-2017</a:t>
                      </a:r>
                      <a:r>
                        <a:rPr lang="fr-FR" sz="1600" baseline="0" dirty="0" smtClean="0">
                          <a:effectLst/>
                        </a:rPr>
                        <a:t> </a:t>
                      </a:r>
                      <a:r>
                        <a:rPr lang="fr-FR" sz="1600" dirty="0" err="1" smtClean="0">
                          <a:effectLst/>
                          <a:latin typeface="Calibri"/>
                          <a:ea typeface="Calibri"/>
                          <a:cs typeface="Times New Roman"/>
                        </a:rPr>
                        <a:t>Teaming</a:t>
                      </a:r>
                      <a:endParaRPr lang="fr-FR"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fr-FR" sz="1600" b="1" dirty="0" smtClean="0">
                          <a:effectLst/>
                        </a:rPr>
                        <a:t>15/11/2016</a:t>
                      </a:r>
                      <a:endParaRPr lang="fr-FR" sz="1400" b="1" dirty="0">
                        <a:effectLst/>
                        <a:latin typeface="Calibri"/>
                        <a:ea typeface="Calibri"/>
                        <a:cs typeface="Times New Roman"/>
                      </a:endParaRPr>
                    </a:p>
                  </a:txBody>
                  <a:tcPr marL="68580" marR="68580" marT="0" marB="0" anchor="ctr"/>
                </a:tc>
                <a:tc>
                  <a:txBody>
                    <a:bodyPr/>
                    <a:lstStyle/>
                    <a:p>
                      <a:pPr algn="r">
                        <a:lnSpc>
                          <a:spcPct val="115000"/>
                        </a:lnSpc>
                        <a:spcAft>
                          <a:spcPts val="600"/>
                        </a:spcAft>
                        <a:tabLst>
                          <a:tab pos="457200" algn="l"/>
                        </a:tabLst>
                      </a:pPr>
                      <a:r>
                        <a:rPr lang="en-GB" sz="1600" dirty="0" smtClean="0">
                          <a:effectLst/>
                          <a:latin typeface="+mn-lt"/>
                        </a:rPr>
                        <a:t>12 M€</a:t>
                      </a:r>
                      <a:endParaRPr lang="fr-FR" sz="1600" dirty="0">
                        <a:effectLst/>
                        <a:latin typeface="+mn-lt"/>
                        <a:ea typeface="Calibri"/>
                        <a:cs typeface="Times New Roman"/>
                      </a:endParaRPr>
                    </a:p>
                  </a:txBody>
                  <a:tcPr marL="68580" marR="68580" marT="0" marB="0" anchor="ctr"/>
                </a:tc>
              </a:tr>
              <a:tr h="0">
                <a:tc>
                  <a:txBody>
                    <a:bodyPr/>
                    <a:lstStyle/>
                    <a:p>
                      <a:pPr>
                        <a:lnSpc>
                          <a:spcPct val="115000"/>
                        </a:lnSpc>
                        <a:spcAft>
                          <a:spcPts val="0"/>
                        </a:spcAft>
                      </a:pPr>
                      <a:r>
                        <a:rPr lang="fr-FR" sz="1600" dirty="0" smtClean="0">
                          <a:effectLst/>
                        </a:rPr>
                        <a:t>WIDESPREAD 5-2017</a:t>
                      </a:r>
                      <a:r>
                        <a:rPr lang="fr-FR" sz="1600" baseline="0" dirty="0" smtClean="0">
                          <a:effectLst/>
                        </a:rPr>
                        <a:t> </a:t>
                      </a:r>
                      <a:r>
                        <a:rPr lang="fr-FR" sz="1600" dirty="0" err="1" smtClean="0">
                          <a:effectLst/>
                          <a:latin typeface="+mn-lt"/>
                          <a:ea typeface="Calibri"/>
                          <a:cs typeface="Times New Roman"/>
                        </a:rPr>
                        <a:t>Twinning</a:t>
                      </a:r>
                      <a:endParaRPr lang="fr-FR" sz="1400" dirty="0">
                        <a:effectLst/>
                        <a:latin typeface="+mn-lt"/>
                        <a:ea typeface="Calibri"/>
                        <a:cs typeface="Times New Roman"/>
                      </a:endParaRPr>
                    </a:p>
                  </a:txBody>
                  <a:tcPr marL="68580" marR="68580" marT="0" marB="0" anchor="ctr"/>
                </a:tc>
                <a:tc>
                  <a:txBody>
                    <a:bodyPr/>
                    <a:lstStyle/>
                    <a:p>
                      <a:pPr algn="ctr">
                        <a:lnSpc>
                          <a:spcPct val="115000"/>
                        </a:lnSpc>
                        <a:spcAft>
                          <a:spcPts val="600"/>
                        </a:spcAft>
                        <a:tabLst>
                          <a:tab pos="457200" algn="l"/>
                        </a:tabLst>
                      </a:pPr>
                      <a:r>
                        <a:rPr lang="fr-FR" sz="1600" dirty="0" smtClean="0">
                          <a:effectLst/>
                        </a:rPr>
                        <a:t>15/11/2017</a:t>
                      </a:r>
                      <a:endParaRPr lang="fr-FR" sz="1600" dirty="0">
                        <a:effectLst/>
                        <a:latin typeface="Calibri"/>
                        <a:ea typeface="Calibri"/>
                        <a:cs typeface="Times New Roman"/>
                      </a:endParaRPr>
                    </a:p>
                  </a:txBody>
                  <a:tcPr marL="68580" marR="68580" marT="0" marB="0" anchor="ctr"/>
                </a:tc>
                <a:tc>
                  <a:txBody>
                    <a:bodyPr/>
                    <a:lstStyle/>
                    <a:p>
                      <a:pPr algn="r">
                        <a:lnSpc>
                          <a:spcPct val="115000"/>
                        </a:lnSpc>
                        <a:spcAft>
                          <a:spcPts val="600"/>
                        </a:spcAft>
                        <a:tabLst>
                          <a:tab pos="457200" algn="l"/>
                        </a:tabLst>
                      </a:pPr>
                      <a:r>
                        <a:rPr lang="fr-FR" sz="1600" dirty="0" smtClean="0">
                          <a:effectLst/>
                          <a:latin typeface="+mn-lt"/>
                          <a:ea typeface="Calibri"/>
                          <a:cs typeface="Times New Roman"/>
                        </a:rPr>
                        <a:t>20</a:t>
                      </a:r>
                      <a:r>
                        <a:rPr lang="fr-FR" sz="1600" baseline="0" dirty="0" smtClean="0">
                          <a:effectLst/>
                          <a:latin typeface="+mn-lt"/>
                          <a:ea typeface="Calibri"/>
                          <a:cs typeface="Times New Roman"/>
                        </a:rPr>
                        <a:t> M€</a:t>
                      </a:r>
                      <a:endParaRPr lang="fr-FR" sz="1600" dirty="0">
                        <a:effectLst/>
                        <a:latin typeface="+mn-lt"/>
                        <a:ea typeface="Calibri"/>
                        <a:cs typeface="Times New Roman"/>
                      </a:endParaRPr>
                    </a:p>
                  </a:txBody>
                  <a:tcPr marL="68580" marR="68580" marT="0" marB="0" anchor="ctr"/>
                </a:tc>
              </a:tr>
            </a:tbl>
          </a:graphicData>
        </a:graphic>
      </p:graphicFrame>
      <p:sp>
        <p:nvSpPr>
          <p:cNvPr id="3" name="ZoneTexte 2"/>
          <p:cNvSpPr txBox="1"/>
          <p:nvPr/>
        </p:nvSpPr>
        <p:spPr>
          <a:xfrm>
            <a:off x="1187624" y="3890325"/>
            <a:ext cx="6696744" cy="1754326"/>
          </a:xfrm>
          <a:prstGeom prst="rect">
            <a:avLst/>
          </a:prstGeom>
          <a:noFill/>
        </p:spPr>
        <p:txBody>
          <a:bodyPr wrap="square" rtlCol="0">
            <a:spAutoFit/>
          </a:bodyPr>
          <a:lstStyle/>
          <a:p>
            <a:pPr marL="285750" indent="-285750">
              <a:buFont typeface="Wingdings"/>
              <a:buChar char="è"/>
            </a:pPr>
            <a:r>
              <a:rPr lang="fr-FR" dirty="0" smtClean="0">
                <a:sym typeface="Wingdings" panose="05000000000000000000" pitchFamily="2" charset="2"/>
              </a:rPr>
              <a:t>Attention, le nouvel appel </a:t>
            </a:r>
            <a:r>
              <a:rPr lang="fr-FR" dirty="0" err="1" smtClean="0">
                <a:sym typeface="Wingdings" panose="05000000000000000000" pitchFamily="2" charset="2"/>
              </a:rPr>
              <a:t>Teaming</a:t>
            </a:r>
            <a:r>
              <a:rPr lang="fr-FR" dirty="0" smtClean="0">
                <a:sym typeface="Wingdings" panose="05000000000000000000" pitchFamily="2" charset="2"/>
              </a:rPr>
              <a:t> se clôture en 2016 (et non en 2017)</a:t>
            </a:r>
          </a:p>
          <a:p>
            <a:pPr marL="285750" indent="-285750">
              <a:buFont typeface="Wingdings"/>
              <a:buChar char="è"/>
            </a:pPr>
            <a:r>
              <a:rPr lang="fr-FR" dirty="0" smtClean="0">
                <a:sym typeface="Wingdings" panose="05000000000000000000" pitchFamily="2" charset="2"/>
              </a:rPr>
              <a:t>Budget plus faible pour le prochain appel </a:t>
            </a:r>
            <a:r>
              <a:rPr lang="fr-FR" dirty="0" err="1" smtClean="0">
                <a:sym typeface="Wingdings" panose="05000000000000000000" pitchFamily="2" charset="2"/>
              </a:rPr>
              <a:t>Twinning</a:t>
            </a:r>
            <a:r>
              <a:rPr lang="fr-FR" dirty="0" smtClean="0">
                <a:sym typeface="Wingdings" panose="05000000000000000000" pitchFamily="2" charset="2"/>
              </a:rPr>
              <a:t> (compétition élevée à prévoir)</a:t>
            </a:r>
          </a:p>
          <a:p>
            <a:pPr marL="285750" indent="-285750">
              <a:buFont typeface="Wingdings"/>
              <a:buChar char="è"/>
            </a:pPr>
            <a:r>
              <a:rPr lang="fr-FR" dirty="0" smtClean="0">
                <a:sym typeface="Wingdings" panose="05000000000000000000" pitchFamily="2" charset="2"/>
              </a:rPr>
              <a:t>A priori une dernière vague d’appels </a:t>
            </a:r>
            <a:r>
              <a:rPr lang="fr-FR" dirty="0" err="1" smtClean="0">
                <a:sym typeface="Wingdings" panose="05000000000000000000" pitchFamily="2" charset="2"/>
              </a:rPr>
              <a:t>Twinning</a:t>
            </a:r>
            <a:r>
              <a:rPr lang="fr-FR" dirty="0" smtClean="0">
                <a:sym typeface="Wingdings" panose="05000000000000000000" pitchFamily="2" charset="2"/>
              </a:rPr>
              <a:t> et ERA-Chairs en 2018-19 mais pas pour </a:t>
            </a:r>
            <a:r>
              <a:rPr lang="fr-FR" dirty="0" err="1" smtClean="0">
                <a:sym typeface="Wingdings" panose="05000000000000000000" pitchFamily="2" charset="2"/>
              </a:rPr>
              <a:t>Teaming</a:t>
            </a:r>
            <a:r>
              <a:rPr lang="fr-FR" dirty="0" smtClean="0">
                <a:sym typeface="Wingdings" panose="05000000000000000000" pitchFamily="2" charset="2"/>
              </a:rPr>
              <a:t>…</a:t>
            </a:r>
          </a:p>
        </p:txBody>
      </p:sp>
    </p:spTree>
    <p:extLst>
      <p:ext uri="{BB962C8B-B14F-4D97-AF65-F5344CB8AC3E}">
        <p14:creationId xmlns:p14="http://schemas.microsoft.com/office/powerpoint/2010/main" val="25181241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smtClean="0"/>
              <a:t>Plus d’information</a:t>
            </a:r>
          </a:p>
        </p:txBody>
      </p:sp>
      <p:sp>
        <p:nvSpPr>
          <p:cNvPr id="3" name="Espace réservé du contenu 2"/>
          <p:cNvSpPr>
            <a:spLocks noGrp="1"/>
          </p:cNvSpPr>
          <p:nvPr>
            <p:ph idx="1"/>
          </p:nvPr>
        </p:nvSpPr>
        <p:spPr/>
        <p:txBody>
          <a:bodyPr/>
          <a:lstStyle/>
          <a:p>
            <a:r>
              <a:rPr lang="fr-FR" dirty="0" smtClean="0"/>
              <a:t>Emmanuel Pasco-Viel, PCN (</a:t>
            </a:r>
            <a:r>
              <a:rPr lang="fr-FR" dirty="0" smtClean="0">
                <a:hlinkClick r:id="rId2"/>
              </a:rPr>
              <a:t>emmanuel.pasco-viel@recherche.gouv.fr</a:t>
            </a:r>
            <a:r>
              <a:rPr lang="fr-FR" dirty="0" smtClean="0"/>
              <a:t>)</a:t>
            </a:r>
          </a:p>
          <a:p>
            <a:endParaRPr lang="fr-FR" dirty="0" smtClean="0"/>
          </a:p>
          <a:p>
            <a:r>
              <a:rPr lang="fr-FR" dirty="0" smtClean="0"/>
              <a:t>Page sur Horizon2020.gouv.fr : </a:t>
            </a:r>
            <a:r>
              <a:rPr lang="fr-FR" dirty="0">
                <a:hlinkClick r:id="rId3"/>
              </a:rPr>
              <a:t>http://</a:t>
            </a:r>
            <a:r>
              <a:rPr lang="fr-FR" dirty="0" smtClean="0">
                <a:hlinkClick r:id="rId3"/>
              </a:rPr>
              <a:t>www.horizon2020.gouv.fr/pid30141/propager-l-excellence-et-elargir-la-participation-a-horizon-2020.html</a:t>
            </a:r>
            <a:endParaRPr lang="fr-FR" dirty="0" smtClean="0"/>
          </a:p>
          <a:p>
            <a:endParaRPr lang="fr-FR" dirty="0"/>
          </a:p>
          <a:p>
            <a:r>
              <a:rPr lang="fr-FR" dirty="0" smtClean="0"/>
              <a:t>Consortium des PCN </a:t>
            </a:r>
            <a:r>
              <a:rPr lang="fr-FR" dirty="0" err="1" smtClean="0"/>
              <a:t>Widening</a:t>
            </a:r>
            <a:r>
              <a:rPr lang="fr-FR" dirty="0" smtClean="0"/>
              <a:t> européens – projet </a:t>
            </a:r>
            <a:r>
              <a:rPr lang="fr-FR" dirty="0" err="1" smtClean="0"/>
              <a:t>Wide_NET</a:t>
            </a:r>
            <a:r>
              <a:rPr lang="fr-FR" dirty="0" smtClean="0"/>
              <a:t>:</a:t>
            </a:r>
          </a:p>
          <a:p>
            <a:pPr marL="457200" lvl="1" indent="0">
              <a:buNone/>
            </a:pPr>
            <a:r>
              <a:rPr lang="fr-FR" dirty="0" smtClean="0">
                <a:hlinkClick r:id="rId4"/>
              </a:rPr>
              <a:t>http://www.ncpwidenet.eu</a:t>
            </a:r>
            <a:endParaRPr lang="fr-FR" dirty="0"/>
          </a:p>
          <a:p>
            <a:pPr marL="457200" lvl="1" indent="0">
              <a:buNone/>
            </a:pPr>
            <a:endParaRPr lang="fr-FR" dirty="0" smtClean="0"/>
          </a:p>
          <a:p>
            <a:pPr marL="457200" lvl="1" indent="0">
              <a:buNone/>
            </a:pPr>
            <a:endParaRPr lang="fr-FR" dirty="0"/>
          </a:p>
        </p:txBody>
      </p:sp>
    </p:spTree>
    <p:extLst>
      <p:ext uri="{BB962C8B-B14F-4D97-AF65-F5344CB8AC3E}">
        <p14:creationId xmlns:p14="http://schemas.microsoft.com/office/powerpoint/2010/main" val="42897115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a:t>Objectif général et budget</a:t>
            </a:r>
          </a:p>
        </p:txBody>
      </p:sp>
      <p:sp>
        <p:nvSpPr>
          <p:cNvPr id="18434" name="Espace réservé du contenu 2"/>
          <p:cNvSpPr>
            <a:spLocks noGrp="1"/>
          </p:cNvSpPr>
          <p:nvPr>
            <p:ph idx="1"/>
          </p:nvPr>
        </p:nvSpPr>
        <p:spPr/>
        <p:txBody>
          <a:bodyPr/>
          <a:lstStyle/>
          <a:p>
            <a:r>
              <a:rPr lang="fr-FR" u="sng" dirty="0" smtClean="0">
                <a:latin typeface="Arial" charset="0"/>
                <a:cs typeface="Arial" charset="0"/>
              </a:rPr>
              <a:t>Constat</a:t>
            </a:r>
            <a:r>
              <a:rPr lang="fr-FR" dirty="0" smtClean="0">
                <a:latin typeface="Arial" charset="0"/>
                <a:cs typeface="Arial" charset="0"/>
              </a:rPr>
              <a:t> : </a:t>
            </a:r>
            <a:r>
              <a:rPr lang="fr-FR" dirty="0"/>
              <a:t>Malgré les efforts déployés </a:t>
            </a:r>
            <a:r>
              <a:rPr lang="fr-FR" dirty="0" smtClean="0"/>
              <a:t>aux niveaux </a:t>
            </a:r>
            <a:r>
              <a:rPr lang="fr-FR" dirty="0"/>
              <a:t>national et européen, l'Union </a:t>
            </a:r>
            <a:r>
              <a:rPr lang="fr-FR" dirty="0" smtClean="0"/>
              <a:t>continue de voir des disparités </a:t>
            </a:r>
            <a:r>
              <a:rPr lang="fr-FR" dirty="0"/>
              <a:t>internes importantes en termes de performance de la recherche et de </a:t>
            </a:r>
            <a:r>
              <a:rPr lang="fr-FR" dirty="0" smtClean="0"/>
              <a:t>l'innovation</a:t>
            </a:r>
          </a:p>
          <a:p>
            <a:endParaRPr lang="fr-FR" dirty="0" smtClean="0"/>
          </a:p>
          <a:p>
            <a:r>
              <a:rPr lang="fr-FR" u="sng" dirty="0" smtClean="0">
                <a:latin typeface="Arial" charset="0"/>
                <a:cs typeface="Arial" charset="0"/>
              </a:rPr>
              <a:t>Objectif</a:t>
            </a:r>
            <a:r>
              <a:rPr lang="fr-FR" dirty="0" smtClean="0">
                <a:latin typeface="Arial" charset="0"/>
                <a:cs typeface="Arial" charset="0"/>
              </a:rPr>
              <a:t> </a:t>
            </a:r>
            <a:r>
              <a:rPr lang="fr-FR" dirty="0">
                <a:latin typeface="Arial" charset="0"/>
                <a:cs typeface="Arial" charset="0"/>
              </a:rPr>
              <a:t>: Réduire la fracture de recherche, développement et innovation (RDI) en Europe en favorisant les synergies avec les fonds structurels et en mettant en place des mesures spécifiques dans les régions peu performantes en </a:t>
            </a:r>
            <a:r>
              <a:rPr lang="fr-FR" dirty="0" smtClean="0">
                <a:latin typeface="Arial" charset="0"/>
                <a:cs typeface="Arial" charset="0"/>
              </a:rPr>
              <a:t>RDI </a:t>
            </a:r>
            <a:r>
              <a:rPr lang="fr-FR" dirty="0">
                <a:latin typeface="Arial" charset="0"/>
                <a:cs typeface="Arial" charset="0"/>
              </a:rPr>
              <a:t>et </a:t>
            </a:r>
            <a:r>
              <a:rPr lang="fr-FR" i="1" dirty="0">
                <a:latin typeface="Arial" charset="0"/>
                <a:cs typeface="Arial" charset="0"/>
              </a:rPr>
              <a:t>in fine </a:t>
            </a:r>
            <a:r>
              <a:rPr lang="fr-FR" dirty="0">
                <a:latin typeface="Arial" charset="0"/>
                <a:cs typeface="Arial" charset="0"/>
              </a:rPr>
              <a:t>élargir la participation à Horizon </a:t>
            </a:r>
            <a:r>
              <a:rPr lang="fr-FR" dirty="0" smtClean="0">
                <a:latin typeface="Arial" charset="0"/>
                <a:cs typeface="Arial" charset="0"/>
              </a:rPr>
              <a:t>2020</a:t>
            </a:r>
          </a:p>
          <a:p>
            <a:endParaRPr lang="fr-FR" dirty="0" smtClean="0">
              <a:latin typeface="Arial" charset="0"/>
              <a:cs typeface="Arial" charset="0"/>
            </a:endParaRPr>
          </a:p>
          <a:p>
            <a:r>
              <a:rPr lang="fr-FR" u="sng" dirty="0" smtClean="0">
                <a:latin typeface="Arial" charset="0"/>
                <a:cs typeface="Arial" charset="0"/>
              </a:rPr>
              <a:t>Budget</a:t>
            </a:r>
            <a:r>
              <a:rPr lang="fr-FR" dirty="0" smtClean="0">
                <a:latin typeface="Arial" charset="0"/>
                <a:cs typeface="Arial" charset="0"/>
              </a:rPr>
              <a:t> pour Horizon 2020 : environ 800 M€</a:t>
            </a:r>
          </a:p>
          <a:p>
            <a:endParaRPr lang="fr-FR" dirty="0">
              <a:latin typeface="Arial" charset="0"/>
              <a:cs typeface="Arial" charset="0"/>
            </a:endParaRPr>
          </a:p>
          <a:p>
            <a:endParaRPr lang="fr-FR"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dirty="0" smtClean="0"/>
              <a:t>Pays cibles</a:t>
            </a:r>
          </a:p>
        </p:txBody>
      </p:sp>
      <p:sp>
        <p:nvSpPr>
          <p:cNvPr id="18434" name="Espace réservé du contenu 2"/>
          <p:cNvSpPr>
            <a:spLocks noGrp="1"/>
          </p:cNvSpPr>
          <p:nvPr>
            <p:ph idx="1"/>
          </p:nvPr>
        </p:nvSpPr>
        <p:spPr>
          <a:xfrm>
            <a:off x="395536" y="980728"/>
            <a:ext cx="8229600" cy="4785395"/>
          </a:xfrm>
        </p:spPr>
        <p:txBody>
          <a:bodyPr/>
          <a:lstStyle/>
          <a:p>
            <a:pPr marL="0" indent="0">
              <a:buNone/>
            </a:pPr>
            <a:r>
              <a:rPr lang="fr-FR" dirty="0" smtClean="0">
                <a:latin typeface="Arial" charset="0"/>
                <a:cs typeface="Arial" charset="0"/>
              </a:rPr>
              <a:t>	A </a:t>
            </a:r>
            <a:r>
              <a:rPr lang="fr-FR" dirty="0">
                <a:latin typeface="Arial" charset="0"/>
                <a:cs typeface="Arial" charset="0"/>
              </a:rPr>
              <a:t>destination des acteurs de la recherche situés dans les </a:t>
            </a:r>
            <a:r>
              <a:rPr lang="fr-FR" dirty="0" smtClean="0">
                <a:latin typeface="Arial" charset="0"/>
                <a:cs typeface="Arial" charset="0"/>
              </a:rPr>
              <a:t>pays peu performants </a:t>
            </a:r>
            <a:r>
              <a:rPr lang="fr-FR" dirty="0">
                <a:latin typeface="Arial" charset="0"/>
                <a:cs typeface="Arial" charset="0"/>
              </a:rPr>
              <a:t>en </a:t>
            </a:r>
            <a:r>
              <a:rPr lang="fr-FR" dirty="0" smtClean="0">
                <a:latin typeface="Arial" charset="0"/>
                <a:cs typeface="Arial" charset="0"/>
              </a:rPr>
              <a:t>RDI :</a:t>
            </a:r>
          </a:p>
          <a:p>
            <a:pPr lvl="1"/>
            <a:r>
              <a:rPr lang="fr-FR" dirty="0" smtClean="0">
                <a:latin typeface="Arial" charset="0"/>
                <a:cs typeface="Arial" charset="0"/>
              </a:rPr>
              <a:t>Critère composite d’excellence reposant sur 4 variables :</a:t>
            </a:r>
          </a:p>
          <a:p>
            <a:pPr lvl="2"/>
            <a:r>
              <a:rPr lang="en-US" dirty="0" smtClean="0">
                <a:latin typeface="Arial" charset="0"/>
                <a:cs typeface="Arial" charset="0"/>
              </a:rPr>
              <a:t>The </a:t>
            </a:r>
            <a:r>
              <a:rPr lang="en-US" dirty="0">
                <a:latin typeface="Arial" charset="0"/>
                <a:cs typeface="Arial" charset="0"/>
              </a:rPr>
              <a:t>share of highly cited publications in all publications where at least one of the authors has an affiliation in a given country</a:t>
            </a:r>
            <a:r>
              <a:rPr lang="en-US" dirty="0" smtClean="0">
                <a:latin typeface="Arial" charset="0"/>
                <a:cs typeface="Arial" charset="0"/>
              </a:rPr>
              <a:t>;</a:t>
            </a:r>
          </a:p>
          <a:p>
            <a:pPr lvl="2"/>
            <a:r>
              <a:rPr lang="en-US" dirty="0" smtClean="0">
                <a:latin typeface="Arial" charset="0"/>
                <a:cs typeface="Arial" charset="0"/>
              </a:rPr>
              <a:t>Number </a:t>
            </a:r>
            <a:r>
              <a:rPr lang="en-US" dirty="0">
                <a:latin typeface="Arial" charset="0"/>
                <a:cs typeface="Arial" charset="0"/>
              </a:rPr>
              <a:t>of top scientific universities and public research organizations in a country divided by million population</a:t>
            </a:r>
            <a:r>
              <a:rPr lang="en-US" dirty="0" smtClean="0">
                <a:latin typeface="Arial" charset="0"/>
                <a:cs typeface="Arial" charset="0"/>
              </a:rPr>
              <a:t>;</a:t>
            </a:r>
          </a:p>
          <a:p>
            <a:pPr lvl="2"/>
            <a:r>
              <a:rPr lang="en-US" dirty="0" smtClean="0">
                <a:latin typeface="Arial" charset="0"/>
                <a:cs typeface="Arial" charset="0"/>
              </a:rPr>
              <a:t>Patent </a:t>
            </a:r>
            <a:r>
              <a:rPr lang="en-US" dirty="0">
                <a:latin typeface="Arial" charset="0"/>
                <a:cs typeface="Arial" charset="0"/>
              </a:rPr>
              <a:t>applications per million </a:t>
            </a:r>
            <a:r>
              <a:rPr lang="en-US" dirty="0" smtClean="0">
                <a:latin typeface="Arial" charset="0"/>
                <a:cs typeface="Arial" charset="0"/>
              </a:rPr>
              <a:t>population;</a:t>
            </a:r>
          </a:p>
          <a:p>
            <a:pPr lvl="2"/>
            <a:r>
              <a:rPr lang="en-US" dirty="0" smtClean="0">
                <a:latin typeface="Arial" charset="0"/>
                <a:cs typeface="Arial" charset="0"/>
              </a:rPr>
              <a:t>Total </a:t>
            </a:r>
            <a:r>
              <a:rPr lang="en-US" dirty="0">
                <a:latin typeface="Arial" charset="0"/>
                <a:cs typeface="Arial" charset="0"/>
              </a:rPr>
              <a:t>value of ERC grants received divided by public R&amp;D performed by the higher education and government sectors</a:t>
            </a:r>
            <a:r>
              <a:rPr lang="en-US" dirty="0" smtClean="0">
                <a:latin typeface="Arial" charset="0"/>
                <a:cs typeface="Arial" charset="0"/>
              </a:rPr>
              <a:t>;</a:t>
            </a:r>
          </a:p>
          <a:p>
            <a:pPr lvl="1"/>
            <a:r>
              <a:rPr lang="fr-FR" dirty="0" smtClean="0">
                <a:latin typeface="Arial" charset="0"/>
                <a:cs typeface="Arial" charset="0"/>
              </a:rPr>
              <a:t>Eligibilité </a:t>
            </a:r>
            <a:r>
              <a:rPr lang="fr-FR" dirty="0">
                <a:latin typeface="Arial" charset="0"/>
                <a:cs typeface="Arial" charset="0"/>
                <a:sym typeface="Wingdings" panose="05000000000000000000" pitchFamily="2" charset="2"/>
              </a:rPr>
              <a:t>:</a:t>
            </a:r>
            <a:r>
              <a:rPr lang="fr-FR" dirty="0" smtClean="0">
                <a:latin typeface="Arial" charset="0"/>
                <a:cs typeface="Arial" charset="0"/>
              </a:rPr>
              <a:t> critère du pays &lt; 70% de la moyenne européenne</a:t>
            </a:r>
          </a:p>
          <a:p>
            <a:pPr marL="457200" lvl="1" indent="0">
              <a:buNone/>
            </a:pPr>
            <a:endParaRPr lang="fr-FR" dirty="0" smtClean="0">
              <a:latin typeface="Arial" charset="0"/>
              <a:cs typeface="Arial" charset="0"/>
            </a:endParaRPr>
          </a:p>
          <a:p>
            <a:pPr marL="0" indent="0">
              <a:buNone/>
            </a:pPr>
            <a:r>
              <a:rPr lang="fr-FR" dirty="0" smtClean="0">
                <a:latin typeface="Arial" charset="0"/>
                <a:cs typeface="Arial" charset="0"/>
                <a:sym typeface="Wingdings" panose="05000000000000000000" pitchFamily="2" charset="2"/>
              </a:rPr>
              <a:t> </a:t>
            </a:r>
            <a:r>
              <a:rPr lang="fr-FR" dirty="0" smtClean="0">
                <a:latin typeface="Arial" charset="0"/>
                <a:cs typeface="Arial" charset="0"/>
              </a:rPr>
              <a:t>Etats </a:t>
            </a:r>
            <a:r>
              <a:rPr lang="fr-FR" dirty="0">
                <a:latin typeface="Arial" charset="0"/>
                <a:cs typeface="Arial" charset="0"/>
              </a:rPr>
              <a:t>de l’est européen (UE13</a:t>
            </a:r>
            <a:r>
              <a:rPr lang="fr-FR" dirty="0" smtClean="0">
                <a:latin typeface="Arial" charset="0"/>
                <a:cs typeface="Arial" charset="0"/>
              </a:rPr>
              <a:t>), Portugal, Luxembourg et plusieurs pays associés (Balkans, Ukraine, Moldavie, Turquie, Tunisie)</a:t>
            </a:r>
          </a:p>
          <a:p>
            <a:pPr>
              <a:buBlip>
                <a:blip r:embed="rId3"/>
              </a:buBlip>
            </a:pPr>
            <a:r>
              <a:rPr lang="fr-FR" b="1" dirty="0" smtClean="0">
                <a:latin typeface="Arial" charset="0"/>
                <a:cs typeface="Arial" charset="0"/>
              </a:rPr>
              <a:t>Les institutions de recherche françaises ne peuvent en aucun cas coordonner un projet, mais seulement être partenaires dans les deux outils qui ne sont pas mono-bénéficiaires.</a:t>
            </a:r>
            <a:endParaRPr lang="fr-FR" b="1" dirty="0">
              <a:latin typeface="Arial" charset="0"/>
              <a:cs typeface="Arial" charset="0"/>
            </a:endParaRPr>
          </a:p>
          <a:p>
            <a:endParaRPr lang="fr-FR" dirty="0" smtClean="0">
              <a:latin typeface="Arial" charset="0"/>
              <a:cs typeface="Arial" charset="0"/>
            </a:endParaRPr>
          </a:p>
        </p:txBody>
      </p:sp>
    </p:spTree>
    <p:extLst>
      <p:ext uri="{BB962C8B-B14F-4D97-AF65-F5344CB8AC3E}">
        <p14:creationId xmlns:p14="http://schemas.microsoft.com/office/powerpoint/2010/main" val="563198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Présentation générale</a:t>
            </a:r>
            <a:endParaRPr lang="fr-FR" dirty="0"/>
          </a:p>
        </p:txBody>
      </p:sp>
      <p:sp>
        <p:nvSpPr>
          <p:cNvPr id="3" name="Espace réservé du contenu 2"/>
          <p:cNvSpPr>
            <a:spLocks noGrp="1"/>
          </p:cNvSpPr>
          <p:nvPr>
            <p:ph idx="1"/>
          </p:nvPr>
        </p:nvSpPr>
        <p:spPr/>
        <p:txBody>
          <a:bodyPr/>
          <a:lstStyle/>
          <a:p>
            <a:r>
              <a:rPr lang="fr-FR" dirty="0"/>
              <a:t>Programme transversal (hors piliers), géré au niveau du Comité Stratégique (pas de comité de programme dédié</a:t>
            </a:r>
            <a:r>
              <a:rPr lang="fr-FR" dirty="0" smtClean="0"/>
              <a:t>)</a:t>
            </a:r>
          </a:p>
          <a:p>
            <a:pPr marL="0" indent="0">
              <a:buNone/>
            </a:pPr>
            <a:endParaRPr lang="fr-FR" dirty="0" smtClean="0">
              <a:sym typeface="Wingdings" panose="05000000000000000000" pitchFamily="2" charset="2"/>
            </a:endParaRPr>
          </a:p>
          <a:p>
            <a:pPr marL="0" indent="0">
              <a:buNone/>
            </a:pPr>
            <a:endParaRPr lang="fr-FR" dirty="0">
              <a:sym typeface="Wingdings" panose="05000000000000000000" pitchFamily="2" charset="2"/>
            </a:endParaRPr>
          </a:p>
          <a:p>
            <a:r>
              <a:rPr lang="fr-FR" dirty="0">
                <a:sym typeface="Wingdings" panose="05000000000000000000" pitchFamily="2" charset="2"/>
              </a:rPr>
              <a:t>Trois instruments génériques, </a:t>
            </a:r>
            <a:r>
              <a:rPr lang="fr-FR" b="1" u="sng" dirty="0">
                <a:sym typeface="Wingdings" panose="05000000000000000000" pitchFamily="2" charset="2"/>
              </a:rPr>
              <a:t>sans thématique prédéfinie (appels blancs)</a:t>
            </a:r>
            <a:endParaRPr lang="fr-FR" b="1" u="sng" dirty="0"/>
          </a:p>
          <a:p>
            <a:endParaRPr lang="fr-FR" dirty="0"/>
          </a:p>
        </p:txBody>
      </p:sp>
    </p:spTree>
    <p:extLst>
      <p:ext uri="{BB962C8B-B14F-4D97-AF65-F5344CB8AC3E}">
        <p14:creationId xmlns:p14="http://schemas.microsoft.com/office/powerpoint/2010/main" val="1310296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err="1" smtClean="0"/>
              <a:t>Twinning</a:t>
            </a:r>
            <a:r>
              <a:rPr lang="fr-FR" i="1" dirty="0" smtClean="0"/>
              <a:t> </a:t>
            </a:r>
            <a:r>
              <a:rPr lang="fr-FR" dirty="0" smtClean="0"/>
              <a:t>(jumelage)</a:t>
            </a:r>
            <a:endParaRPr lang="fr-FR" i="1" dirty="0" smtClean="0"/>
          </a:p>
        </p:txBody>
      </p:sp>
      <p:sp>
        <p:nvSpPr>
          <p:cNvPr id="18434" name="Espace réservé du contenu 2"/>
          <p:cNvSpPr>
            <a:spLocks noGrp="1"/>
          </p:cNvSpPr>
          <p:nvPr>
            <p:ph idx="1"/>
          </p:nvPr>
        </p:nvSpPr>
        <p:spPr/>
        <p:txBody>
          <a:bodyPr/>
          <a:lstStyle/>
          <a:p>
            <a:r>
              <a:rPr lang="fr-FR" u="sng" dirty="0" smtClean="0">
                <a:latin typeface="Arial" charset="0"/>
                <a:cs typeface="Arial" charset="0"/>
              </a:rPr>
              <a:t>Objectif</a:t>
            </a:r>
            <a:r>
              <a:rPr lang="fr-FR" dirty="0" smtClean="0">
                <a:latin typeface="Arial" charset="0"/>
                <a:cs typeface="Arial" charset="0"/>
              </a:rPr>
              <a:t> : Jumeler </a:t>
            </a:r>
            <a:r>
              <a:rPr lang="fr-FR" dirty="0">
                <a:latin typeface="Arial" charset="0"/>
                <a:cs typeface="Arial" charset="0"/>
              </a:rPr>
              <a:t>des institutions de recherche avec </a:t>
            </a:r>
            <a:r>
              <a:rPr lang="fr-FR" dirty="0" smtClean="0">
                <a:latin typeface="Arial" charset="0"/>
                <a:cs typeface="Arial" charset="0"/>
              </a:rPr>
              <a:t>pour objectif  </a:t>
            </a:r>
            <a:r>
              <a:rPr lang="fr-FR" dirty="0">
                <a:latin typeface="Arial" charset="0"/>
                <a:cs typeface="Arial" charset="0"/>
              </a:rPr>
              <a:t>de renforcer de manière significative un domaine défini de recherche dans une institution émergente en établissant des liens avec </a:t>
            </a:r>
            <a:r>
              <a:rPr lang="fr-FR" dirty="0" smtClean="0">
                <a:latin typeface="Arial" charset="0"/>
                <a:cs typeface="Arial" charset="0"/>
              </a:rPr>
              <a:t>des institutions </a:t>
            </a:r>
            <a:r>
              <a:rPr lang="fr-FR" dirty="0">
                <a:latin typeface="Arial" charset="0"/>
                <a:cs typeface="Arial" charset="0"/>
              </a:rPr>
              <a:t>d’envergure </a:t>
            </a:r>
            <a:r>
              <a:rPr lang="fr-FR" dirty="0" smtClean="0">
                <a:latin typeface="Arial" charset="0"/>
                <a:cs typeface="Arial" charset="0"/>
              </a:rPr>
              <a:t>internationale</a:t>
            </a:r>
          </a:p>
          <a:p>
            <a:r>
              <a:rPr lang="fr-FR" u="sng" dirty="0" smtClean="0">
                <a:latin typeface="Arial" charset="0"/>
                <a:cs typeface="Arial" charset="0"/>
              </a:rPr>
              <a:t>Participants</a:t>
            </a:r>
            <a:r>
              <a:rPr lang="fr-FR" dirty="0" smtClean="0">
                <a:latin typeface="Arial" charset="0"/>
                <a:cs typeface="Arial" charset="0"/>
              </a:rPr>
              <a:t> : </a:t>
            </a:r>
          </a:p>
          <a:p>
            <a:pPr lvl="1"/>
            <a:r>
              <a:rPr lang="fr-FR" dirty="0" smtClean="0">
                <a:latin typeface="Arial" charset="0"/>
                <a:cs typeface="Arial" charset="0"/>
              </a:rPr>
              <a:t>une </a:t>
            </a:r>
            <a:r>
              <a:rPr lang="fr-FR" dirty="0">
                <a:latin typeface="Arial" charset="0"/>
                <a:cs typeface="Arial" charset="0"/>
              </a:rPr>
              <a:t>organisation d’un Etat moins </a:t>
            </a:r>
            <a:r>
              <a:rPr lang="fr-FR" dirty="0" smtClean="0">
                <a:latin typeface="Arial" charset="0"/>
                <a:cs typeface="Arial" charset="0"/>
              </a:rPr>
              <a:t>performant</a:t>
            </a:r>
          </a:p>
          <a:p>
            <a:pPr lvl="1"/>
            <a:r>
              <a:rPr lang="fr-FR" dirty="0" smtClean="0">
                <a:latin typeface="Arial" charset="0"/>
                <a:cs typeface="Arial" charset="0"/>
              </a:rPr>
              <a:t>Au moins deux institutions </a:t>
            </a:r>
            <a:r>
              <a:rPr lang="fr-FR" dirty="0">
                <a:latin typeface="Arial" charset="0"/>
                <a:cs typeface="Arial" charset="0"/>
              </a:rPr>
              <a:t>de recherche </a:t>
            </a:r>
            <a:r>
              <a:rPr lang="fr-FR" dirty="0" smtClean="0">
                <a:latin typeface="Arial" charset="0"/>
                <a:cs typeface="Arial" charset="0"/>
              </a:rPr>
              <a:t>excellente provenant de 2 Etats différents</a:t>
            </a:r>
          </a:p>
          <a:p>
            <a:r>
              <a:rPr lang="fr-FR" u="sng" dirty="0" smtClean="0">
                <a:latin typeface="Arial" charset="0"/>
                <a:cs typeface="Arial" charset="0"/>
              </a:rPr>
              <a:t>Activités</a:t>
            </a:r>
            <a:r>
              <a:rPr lang="fr-FR" dirty="0" smtClean="0">
                <a:latin typeface="Arial" charset="0"/>
                <a:cs typeface="Arial" charset="0"/>
              </a:rPr>
              <a:t> : échange de personnel, visite d’expert, formation (virtuelle), participation à des conférence, séminaires, école d’été conjointe, diffusion…</a:t>
            </a:r>
          </a:p>
          <a:p>
            <a:r>
              <a:rPr lang="fr-FR" u="sng" dirty="0">
                <a:latin typeface="Arial" charset="0"/>
                <a:cs typeface="Arial" charset="0"/>
              </a:rPr>
              <a:t>Régime de </a:t>
            </a:r>
            <a:r>
              <a:rPr lang="fr-FR" u="sng" dirty="0" smtClean="0">
                <a:latin typeface="Arial" charset="0"/>
                <a:cs typeface="Arial" charset="0"/>
              </a:rPr>
              <a:t>financement</a:t>
            </a:r>
          </a:p>
          <a:p>
            <a:pPr lvl="1"/>
            <a:r>
              <a:rPr lang="fr-FR" dirty="0">
                <a:latin typeface="Arial" charset="0"/>
                <a:cs typeface="Arial" charset="0"/>
              </a:rPr>
              <a:t>Action de coordination et de soutien </a:t>
            </a:r>
            <a:r>
              <a:rPr lang="fr-FR" dirty="0" smtClean="0">
                <a:latin typeface="Arial" charset="0"/>
                <a:cs typeface="Arial" charset="0"/>
              </a:rPr>
              <a:t>– 1 M€ sur 3 ans</a:t>
            </a:r>
            <a:endParaRPr lang="fr-FR" dirty="0">
              <a:latin typeface="Arial" charset="0"/>
              <a:cs typeface="Arial" charset="0"/>
            </a:endParaRPr>
          </a:p>
          <a:p>
            <a:endParaRPr lang="fr-FR" dirty="0">
              <a:latin typeface="Arial" charset="0"/>
              <a:cs typeface="Arial" charset="0"/>
            </a:endParaRPr>
          </a:p>
          <a:p>
            <a:endParaRPr lang="fr-FR" dirty="0" smtClean="0">
              <a:latin typeface="Arial" charset="0"/>
              <a:cs typeface="Arial" charset="0"/>
            </a:endParaRPr>
          </a:p>
        </p:txBody>
      </p:sp>
    </p:spTree>
    <p:extLst>
      <p:ext uri="{BB962C8B-B14F-4D97-AF65-F5344CB8AC3E}">
        <p14:creationId xmlns:p14="http://schemas.microsoft.com/office/powerpoint/2010/main" val="904685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err="1" smtClean="0"/>
              <a:t>Twinning</a:t>
            </a:r>
            <a:endParaRPr lang="fr-FR" i="1" dirty="0" smtClean="0"/>
          </a:p>
        </p:txBody>
      </p:sp>
      <p:sp>
        <p:nvSpPr>
          <p:cNvPr id="18434" name="Espace réservé du contenu 2"/>
          <p:cNvSpPr>
            <a:spLocks noGrp="1"/>
          </p:cNvSpPr>
          <p:nvPr>
            <p:ph idx="1"/>
          </p:nvPr>
        </p:nvSpPr>
        <p:spPr>
          <a:xfrm>
            <a:off x="467544" y="1340768"/>
            <a:ext cx="8229600" cy="4525963"/>
          </a:xfrm>
        </p:spPr>
        <p:txBody>
          <a:bodyPr>
            <a:normAutofit fontScale="85000" lnSpcReduction="10000"/>
          </a:bodyPr>
          <a:lstStyle/>
          <a:p>
            <a:r>
              <a:rPr lang="en-US" dirty="0" err="1" smtClean="0">
                <a:latin typeface="Arial" charset="0"/>
                <a:cs typeface="Arial" charset="0"/>
              </a:rPr>
              <a:t>Critères</a:t>
            </a:r>
            <a:r>
              <a:rPr lang="en-US" dirty="0" smtClean="0">
                <a:latin typeface="Arial" charset="0"/>
                <a:cs typeface="Arial" charset="0"/>
              </a:rPr>
              <a:t> </a:t>
            </a:r>
            <a:r>
              <a:rPr lang="en-US" dirty="0" err="1" smtClean="0">
                <a:latin typeface="Arial" charset="0"/>
                <a:cs typeface="Arial" charset="0"/>
              </a:rPr>
              <a:t>d’évaluation</a:t>
            </a:r>
            <a:endParaRPr lang="en-US" dirty="0" smtClean="0">
              <a:latin typeface="Arial" charset="0"/>
              <a:cs typeface="Arial" charset="0"/>
            </a:endParaRPr>
          </a:p>
          <a:p>
            <a:pPr lvl="1"/>
            <a:r>
              <a:rPr lang="en-US" dirty="0" smtClean="0">
                <a:latin typeface="Arial" charset="0"/>
                <a:cs typeface="Arial" charset="0"/>
              </a:rPr>
              <a:t>Proposals </a:t>
            </a:r>
            <a:r>
              <a:rPr lang="en-US" dirty="0">
                <a:latin typeface="Arial" charset="0"/>
                <a:cs typeface="Arial" charset="0"/>
              </a:rPr>
              <a:t>are encouraged to identify alignment and complementarity with the national or regional Smart </a:t>
            </a:r>
            <a:r>
              <a:rPr lang="en-US" dirty="0" err="1">
                <a:latin typeface="Arial" charset="0"/>
                <a:cs typeface="Arial" charset="0"/>
              </a:rPr>
              <a:t>Specialisation</a:t>
            </a:r>
            <a:r>
              <a:rPr lang="en-US" dirty="0">
                <a:latin typeface="Arial" charset="0"/>
                <a:cs typeface="Arial" charset="0"/>
              </a:rPr>
              <a:t> Strategies of the Member State or region from which the applicant </a:t>
            </a:r>
            <a:r>
              <a:rPr lang="en-US" dirty="0" err="1">
                <a:latin typeface="Arial" charset="0"/>
                <a:cs typeface="Arial" charset="0"/>
              </a:rPr>
              <a:t>organisation</a:t>
            </a:r>
            <a:r>
              <a:rPr lang="en-US" dirty="0">
                <a:latin typeface="Arial" charset="0"/>
                <a:cs typeface="Arial" charset="0"/>
              </a:rPr>
              <a:t> is coming (as defined in the relevant Regulations of the European Parliament and the Council regarding the European Structural and Investment Funds (ESIF</a:t>
            </a:r>
            <a:r>
              <a:rPr lang="en-US" dirty="0" smtClean="0">
                <a:latin typeface="Arial" charset="0"/>
                <a:cs typeface="Arial" charset="0"/>
              </a:rPr>
              <a:t>)).</a:t>
            </a:r>
            <a:endParaRPr lang="en-US" dirty="0">
              <a:latin typeface="Arial" charset="0"/>
              <a:cs typeface="Arial" charset="0"/>
            </a:endParaRPr>
          </a:p>
          <a:p>
            <a:pPr lvl="1"/>
            <a:r>
              <a:rPr lang="en-US" dirty="0">
                <a:latin typeface="Arial" charset="0"/>
                <a:cs typeface="Arial" charset="0"/>
              </a:rPr>
              <a:t>Proposals will have to clearly outline the scientific strategy for stepping up and stimulating scientific excellence and innovation capacity in a defined area of research as well as the scientific quality of the partners involved in the twinning exercise</a:t>
            </a:r>
            <a:r>
              <a:rPr lang="en-US" dirty="0" smtClean="0">
                <a:latin typeface="Arial" charset="0"/>
                <a:cs typeface="Arial" charset="0"/>
              </a:rPr>
              <a:t>.</a:t>
            </a:r>
            <a:endParaRPr lang="en-US" dirty="0">
              <a:latin typeface="Arial" charset="0"/>
              <a:cs typeface="Arial" charset="0"/>
            </a:endParaRPr>
          </a:p>
          <a:p>
            <a:pPr lvl="1"/>
            <a:r>
              <a:rPr lang="en-US" dirty="0" smtClean="0">
                <a:latin typeface="Arial" charset="0"/>
                <a:cs typeface="Arial" charset="0"/>
              </a:rPr>
              <a:t>Proposals </a:t>
            </a:r>
            <a:r>
              <a:rPr lang="en-US" dirty="0">
                <a:latin typeface="Arial" charset="0"/>
                <a:cs typeface="Arial" charset="0"/>
              </a:rPr>
              <a:t>will be expected to illustrate quantitatively </a:t>
            </a:r>
            <a:r>
              <a:rPr lang="en-US" dirty="0" smtClean="0">
                <a:latin typeface="Arial" charset="0"/>
                <a:cs typeface="Arial" charset="0"/>
              </a:rPr>
              <a:t>and </a:t>
            </a:r>
            <a:r>
              <a:rPr lang="en-US" dirty="0">
                <a:latin typeface="Arial" charset="0"/>
                <a:cs typeface="Arial" charset="0"/>
              </a:rPr>
              <a:t>qualitatively the extent of the expected potential impact within the initiating institution and subsequently the potential impact at regional and national level </a:t>
            </a:r>
            <a:endParaRPr lang="en-US" dirty="0" smtClean="0">
              <a:latin typeface="Arial" charset="0"/>
              <a:cs typeface="Arial" charset="0"/>
            </a:endParaRPr>
          </a:p>
          <a:p>
            <a:pPr lvl="1"/>
            <a:r>
              <a:rPr lang="en-US" dirty="0" smtClean="0">
                <a:latin typeface="Arial" charset="0"/>
                <a:cs typeface="Arial" charset="0"/>
              </a:rPr>
              <a:t>Level </a:t>
            </a:r>
            <a:r>
              <a:rPr lang="en-US" dirty="0">
                <a:latin typeface="Arial" charset="0"/>
                <a:cs typeface="Arial" charset="0"/>
              </a:rPr>
              <a:t>of potential impact of a project proposal at regional / national level defined in terms of expected publications in peer reviewed journals, successful participation in new national or EU level research and innovation </a:t>
            </a:r>
            <a:r>
              <a:rPr lang="en-US" dirty="0" err="1">
                <a:latin typeface="Arial" charset="0"/>
                <a:cs typeface="Arial" charset="0"/>
              </a:rPr>
              <a:t>programmes</a:t>
            </a:r>
            <a:r>
              <a:rPr lang="en-US" dirty="0">
                <a:latin typeface="Arial" charset="0"/>
                <a:cs typeface="Arial" charset="0"/>
              </a:rPr>
              <a:t>, collaboration agreements with businesses, intellectual property, new innovative products or </a:t>
            </a:r>
            <a:r>
              <a:rPr lang="en-US" dirty="0" smtClean="0">
                <a:latin typeface="Arial" charset="0"/>
                <a:cs typeface="Arial" charset="0"/>
              </a:rPr>
              <a:t>services</a:t>
            </a:r>
          </a:p>
          <a:p>
            <a:pPr marL="457200" lvl="1" indent="0">
              <a:buNone/>
            </a:pPr>
            <a:endParaRPr lang="en-US" dirty="0" smtClean="0">
              <a:latin typeface="Arial" charset="0"/>
              <a:cs typeface="Arial" charset="0"/>
              <a:sym typeface="Wingdings" panose="05000000000000000000" pitchFamily="2" charset="2"/>
            </a:endParaRPr>
          </a:p>
          <a:p>
            <a:pPr marL="457200" lvl="1" indent="0">
              <a:buNone/>
            </a:pPr>
            <a:r>
              <a:rPr lang="en-US" dirty="0" smtClean="0">
                <a:latin typeface="Arial" charset="0"/>
                <a:cs typeface="Arial" charset="0"/>
                <a:sym typeface="Wingdings" panose="05000000000000000000" pitchFamily="2" charset="2"/>
              </a:rPr>
              <a:t> </a:t>
            </a:r>
            <a:r>
              <a:rPr lang="fr-FR" b="1" u="sng" dirty="0" smtClean="0"/>
              <a:t>Attention</a:t>
            </a:r>
            <a:r>
              <a:rPr lang="fr-FR" b="1" u="sng" dirty="0"/>
              <a:t>, il ne s’agit pas de financement pour un projet de recherche en tant que tel.</a:t>
            </a:r>
          </a:p>
          <a:p>
            <a:pPr marL="457200" lvl="1" indent="0">
              <a:buNone/>
            </a:pPr>
            <a:endParaRPr lang="en-US" dirty="0" smtClean="0">
              <a:latin typeface="Arial" charset="0"/>
              <a:cs typeface="Arial" charset="0"/>
            </a:endParaRPr>
          </a:p>
        </p:txBody>
      </p:sp>
    </p:spTree>
    <p:extLst>
      <p:ext uri="{BB962C8B-B14F-4D97-AF65-F5344CB8AC3E}">
        <p14:creationId xmlns:p14="http://schemas.microsoft.com/office/powerpoint/2010/main" val="1768960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dirty="0" err="1" smtClean="0"/>
              <a:t>Twinning</a:t>
            </a:r>
            <a:endParaRPr lang="fr-FR" i="1" dirty="0"/>
          </a:p>
        </p:txBody>
      </p:sp>
      <p:sp>
        <p:nvSpPr>
          <p:cNvPr id="3" name="Espace réservé du contenu 2"/>
          <p:cNvSpPr>
            <a:spLocks noGrp="1"/>
          </p:cNvSpPr>
          <p:nvPr>
            <p:ph idx="1"/>
          </p:nvPr>
        </p:nvSpPr>
        <p:spPr/>
        <p:txBody>
          <a:bodyPr/>
          <a:lstStyle/>
          <a:p>
            <a:r>
              <a:rPr lang="fr-FR" dirty="0" smtClean="0"/>
              <a:t>Quels types de coopérations déjà existantes peuvent servir de base pour un projet </a:t>
            </a:r>
            <a:r>
              <a:rPr lang="fr-FR" i="1" dirty="0" err="1" smtClean="0"/>
              <a:t>Twinning</a:t>
            </a:r>
            <a:r>
              <a:rPr lang="fr-FR" dirty="0" smtClean="0"/>
              <a:t> (liste non exhaustive) ?</a:t>
            </a:r>
          </a:p>
          <a:p>
            <a:pPr lvl="1"/>
            <a:r>
              <a:rPr lang="fr-FR" dirty="0" smtClean="0"/>
              <a:t>PHC</a:t>
            </a:r>
          </a:p>
          <a:p>
            <a:pPr lvl="1"/>
            <a:r>
              <a:rPr lang="fr-FR" dirty="0" smtClean="0"/>
              <a:t>PICS</a:t>
            </a:r>
          </a:p>
          <a:p>
            <a:pPr lvl="1"/>
            <a:r>
              <a:rPr lang="fr-FR" dirty="0" smtClean="0"/>
              <a:t>GDRI</a:t>
            </a:r>
          </a:p>
          <a:p>
            <a:pPr lvl="1"/>
            <a:r>
              <a:rPr lang="fr-FR" dirty="0" smtClean="0"/>
              <a:t>…</a:t>
            </a:r>
            <a:endParaRPr lang="fr-FR" dirty="0"/>
          </a:p>
        </p:txBody>
      </p:sp>
    </p:spTree>
    <p:extLst>
      <p:ext uri="{BB962C8B-B14F-4D97-AF65-F5344CB8AC3E}">
        <p14:creationId xmlns:p14="http://schemas.microsoft.com/office/powerpoint/2010/main" val="2837668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Résultats 2015 </a:t>
            </a:r>
            <a:r>
              <a:rPr lang="fr-FR" i="1" dirty="0" err="1" smtClean="0"/>
              <a:t>Twinning</a:t>
            </a:r>
            <a:endParaRPr lang="fr-FR" i="1" dirty="0"/>
          </a:p>
        </p:txBody>
      </p:sp>
      <p:sp>
        <p:nvSpPr>
          <p:cNvPr id="3" name="Espace réservé du contenu 2"/>
          <p:cNvSpPr>
            <a:spLocks noGrp="1"/>
          </p:cNvSpPr>
          <p:nvPr>
            <p:ph idx="1"/>
          </p:nvPr>
        </p:nvSpPr>
        <p:spPr/>
        <p:txBody>
          <a:bodyPr/>
          <a:lstStyle/>
          <a:p>
            <a:r>
              <a:rPr lang="fr-FR" dirty="0"/>
              <a:t>553 propositions dont 547 éligibles, 320 au-dessus du seuil</a:t>
            </a:r>
          </a:p>
          <a:p>
            <a:r>
              <a:rPr lang="fr-FR" dirty="0"/>
              <a:t>68 projets financés (notés entre 13,5 et 15/15)</a:t>
            </a:r>
          </a:p>
          <a:p>
            <a:r>
              <a:rPr lang="fr-FR" dirty="0"/>
              <a:t>Principaux pays cibles coordinateurs de projet : le Portugal (11 projets), la Roumanie (9), la Pologne (7), l'Estonie (6), la République Tchèque et Chypre (5 chacun)</a:t>
            </a:r>
          </a:p>
          <a:p>
            <a:r>
              <a:rPr lang="fr-FR" dirty="0"/>
              <a:t>Principaux pays partenaires : l'Italie (26 projets), l'Allemagne et le Royaume-Uni (25 projets chacun), la France (14 projets), la Belgique et les Pays-Bas (11 projets chacun).</a:t>
            </a:r>
          </a:p>
          <a:p>
            <a:r>
              <a:rPr lang="fr-FR" dirty="0"/>
              <a:t>Quelques faiblesses dans des projets mal notés: détail des activités organisées et impact sur le niveau de recherche de l’institution + toute la forme des projets européens (KPI, WP, dissémination, management, </a:t>
            </a:r>
            <a:r>
              <a:rPr lang="fr-FR" dirty="0" smtClean="0"/>
              <a:t>matrice SWOT…)</a:t>
            </a:r>
          </a:p>
          <a:p>
            <a:r>
              <a:rPr lang="fr-FR" b="1" u="sng" dirty="0" smtClean="0"/>
              <a:t>Attention, il ne s’agit pas de financement pour un projet de recherche en tant que tel.</a:t>
            </a:r>
            <a:endParaRPr lang="fr-FR" b="1" u="sng" dirty="0"/>
          </a:p>
        </p:txBody>
      </p:sp>
    </p:spTree>
    <p:extLst>
      <p:ext uri="{BB962C8B-B14F-4D97-AF65-F5344CB8AC3E}">
        <p14:creationId xmlns:p14="http://schemas.microsoft.com/office/powerpoint/2010/main" val="3160190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title"/>
          </p:nvPr>
        </p:nvSpPr>
        <p:spPr/>
        <p:txBody>
          <a:bodyPr/>
          <a:lstStyle/>
          <a:p>
            <a:r>
              <a:rPr lang="fr-FR" i="1" dirty="0" err="1" smtClean="0"/>
              <a:t>Teaming</a:t>
            </a:r>
            <a:r>
              <a:rPr lang="fr-FR" i="1" dirty="0" smtClean="0"/>
              <a:t> </a:t>
            </a:r>
          </a:p>
        </p:txBody>
      </p:sp>
      <p:sp>
        <p:nvSpPr>
          <p:cNvPr id="18434" name="Espace réservé du contenu 2"/>
          <p:cNvSpPr>
            <a:spLocks noGrp="1"/>
          </p:cNvSpPr>
          <p:nvPr>
            <p:ph idx="1"/>
          </p:nvPr>
        </p:nvSpPr>
        <p:spPr/>
        <p:txBody>
          <a:bodyPr/>
          <a:lstStyle/>
          <a:p>
            <a:r>
              <a:rPr lang="fr-FR" u="sng" dirty="0" smtClean="0">
                <a:latin typeface="Arial" charset="0"/>
                <a:cs typeface="Arial" charset="0"/>
              </a:rPr>
              <a:t>Objectif</a:t>
            </a:r>
            <a:r>
              <a:rPr lang="fr-FR" dirty="0" smtClean="0">
                <a:latin typeface="Arial" charset="0"/>
                <a:cs typeface="Arial" charset="0"/>
              </a:rPr>
              <a:t> : Faire </a:t>
            </a:r>
            <a:r>
              <a:rPr lang="fr-FR" dirty="0">
                <a:latin typeface="Arial" charset="0"/>
                <a:cs typeface="Arial" charset="0"/>
              </a:rPr>
              <a:t>travailler ensemble des institutions de recherche d'excellence et des régions peu performantes en matière de recherche, de développement et d'innovation, </a:t>
            </a:r>
            <a:r>
              <a:rPr lang="fr-FR" u="sng" dirty="0">
                <a:latin typeface="Arial" charset="0"/>
                <a:cs typeface="Arial" charset="0"/>
              </a:rPr>
              <a:t>l'objectif étant de créer de nouveaux centres d'excellence (ou de remettre à niveau ceux qui existent)</a:t>
            </a:r>
            <a:r>
              <a:rPr lang="fr-FR" dirty="0">
                <a:latin typeface="Arial" charset="0"/>
                <a:cs typeface="Arial" charset="0"/>
              </a:rPr>
              <a:t> dans les États membres </a:t>
            </a:r>
            <a:r>
              <a:rPr lang="fr-FR" dirty="0" smtClean="0">
                <a:latin typeface="Arial" charset="0"/>
                <a:cs typeface="Arial" charset="0"/>
              </a:rPr>
              <a:t>peu </a:t>
            </a:r>
            <a:r>
              <a:rPr lang="fr-FR" dirty="0">
                <a:latin typeface="Arial" charset="0"/>
                <a:cs typeface="Arial" charset="0"/>
              </a:rPr>
              <a:t>performants en matière de recherche, de développement et d'innovation.</a:t>
            </a:r>
          </a:p>
          <a:p>
            <a:r>
              <a:rPr lang="fr-FR" u="sng" dirty="0" smtClean="0">
                <a:latin typeface="Arial" charset="0"/>
                <a:cs typeface="Arial" charset="0"/>
              </a:rPr>
              <a:t>Participants</a:t>
            </a:r>
            <a:r>
              <a:rPr lang="fr-FR" dirty="0" smtClean="0">
                <a:latin typeface="Arial" charset="0"/>
                <a:cs typeface="Arial" charset="0"/>
              </a:rPr>
              <a:t> :</a:t>
            </a:r>
          </a:p>
          <a:p>
            <a:pPr lvl="1"/>
            <a:r>
              <a:rPr lang="fr-FR" dirty="0">
                <a:latin typeface="Arial" charset="0"/>
                <a:cs typeface="Arial" charset="0"/>
              </a:rPr>
              <a:t>une organisation d’un Etat moins </a:t>
            </a:r>
            <a:r>
              <a:rPr lang="fr-FR" dirty="0" smtClean="0">
                <a:latin typeface="Arial" charset="0"/>
                <a:cs typeface="Arial" charset="0"/>
              </a:rPr>
              <a:t>performant</a:t>
            </a:r>
          </a:p>
          <a:p>
            <a:pPr lvl="1"/>
            <a:r>
              <a:rPr lang="fr-FR" dirty="0" smtClean="0">
                <a:latin typeface="Arial" charset="0"/>
                <a:cs typeface="Arial" charset="0"/>
              </a:rPr>
              <a:t>une ou un consortium d’institutions de recherche excellente</a:t>
            </a:r>
          </a:p>
        </p:txBody>
      </p:sp>
    </p:spTree>
    <p:extLst>
      <p:ext uri="{BB962C8B-B14F-4D97-AF65-F5344CB8AC3E}">
        <p14:creationId xmlns:p14="http://schemas.microsoft.com/office/powerpoint/2010/main" val="9046855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ESR_H2020">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MESR_H2020</Template>
  <TotalTime>348</TotalTime>
  <Words>1550</Words>
  <Application>Microsoft Office PowerPoint</Application>
  <PresentationFormat>Affichage à l'écran (4:3)</PresentationFormat>
  <Paragraphs>154</Paragraphs>
  <Slides>18</Slides>
  <Notes>2</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MESR_H2020</vt:lpstr>
      <vt:lpstr>Présentation PowerPoint</vt:lpstr>
      <vt:lpstr>Objectif général et budget</vt:lpstr>
      <vt:lpstr>Pays cibles</vt:lpstr>
      <vt:lpstr>Présentation générale</vt:lpstr>
      <vt:lpstr>Twinning (jumelage)</vt:lpstr>
      <vt:lpstr>Twinning</vt:lpstr>
      <vt:lpstr>Twinning</vt:lpstr>
      <vt:lpstr>Résultats 2015 Twinning</vt:lpstr>
      <vt:lpstr>Teaming </vt:lpstr>
      <vt:lpstr>Teaming </vt:lpstr>
      <vt:lpstr>Teaming</vt:lpstr>
      <vt:lpstr>Teaming</vt:lpstr>
      <vt:lpstr>Résultats 2014 Teaming</vt:lpstr>
      <vt:lpstr>ERA Chairs – (Chaires de l’EER)</vt:lpstr>
      <vt:lpstr>ERA Chairs – (Chaires de l’EER)</vt:lpstr>
      <vt:lpstr>Intérêt français à participer</vt:lpstr>
      <vt:lpstr>Programme de travail 2016-2017</vt:lpstr>
      <vt:lpstr>Plus d’information</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Frédéric Laurent</dc:creator>
  <cp:lastModifiedBy>Elise Binet</cp:lastModifiedBy>
  <cp:revision>81</cp:revision>
  <dcterms:created xsi:type="dcterms:W3CDTF">2013-10-01T21:20:36Z</dcterms:created>
  <dcterms:modified xsi:type="dcterms:W3CDTF">2016-02-23T16:14:51Z</dcterms:modified>
</cp:coreProperties>
</file>