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45" r:id="rId2"/>
    <p:sldMasterId id="2147483914" r:id="rId3"/>
    <p:sldMasterId id="2147483943" r:id="rId4"/>
    <p:sldMasterId id="2147483979" r:id="rId5"/>
    <p:sldMasterId id="2147483992" r:id="rId6"/>
    <p:sldMasterId id="2147483999" r:id="rId7"/>
    <p:sldMasterId id="2147484018" r:id="rId8"/>
  </p:sldMasterIdLst>
  <p:notesMasterIdLst>
    <p:notesMasterId r:id="rId138"/>
  </p:notesMasterIdLst>
  <p:handoutMasterIdLst>
    <p:handoutMasterId r:id="rId139"/>
  </p:handoutMasterIdLst>
  <p:sldIdLst>
    <p:sldId id="375" r:id="rId9"/>
    <p:sldId id="637" r:id="rId10"/>
    <p:sldId id="638" r:id="rId11"/>
    <p:sldId id="506" r:id="rId12"/>
    <p:sldId id="636" r:id="rId13"/>
    <p:sldId id="708" r:id="rId14"/>
    <p:sldId id="723" r:id="rId15"/>
    <p:sldId id="812" r:id="rId16"/>
    <p:sldId id="813" r:id="rId17"/>
    <p:sldId id="814" r:id="rId18"/>
    <p:sldId id="815" r:id="rId19"/>
    <p:sldId id="816" r:id="rId20"/>
    <p:sldId id="817" r:id="rId21"/>
    <p:sldId id="818" r:id="rId22"/>
    <p:sldId id="819" r:id="rId23"/>
    <p:sldId id="820" r:id="rId24"/>
    <p:sldId id="821" r:id="rId25"/>
    <p:sldId id="822" r:id="rId26"/>
    <p:sldId id="823" r:id="rId27"/>
    <p:sldId id="824" r:id="rId28"/>
    <p:sldId id="825" r:id="rId29"/>
    <p:sldId id="826" r:id="rId30"/>
    <p:sldId id="827" r:id="rId31"/>
    <p:sldId id="828" r:id="rId32"/>
    <p:sldId id="829" r:id="rId33"/>
    <p:sldId id="830" r:id="rId34"/>
    <p:sldId id="831" r:id="rId35"/>
    <p:sldId id="832" r:id="rId36"/>
    <p:sldId id="833" r:id="rId37"/>
    <p:sldId id="834" r:id="rId38"/>
    <p:sldId id="835" r:id="rId39"/>
    <p:sldId id="836" r:id="rId40"/>
    <p:sldId id="837" r:id="rId41"/>
    <p:sldId id="838" r:id="rId42"/>
    <p:sldId id="792" r:id="rId43"/>
    <p:sldId id="793" r:id="rId44"/>
    <p:sldId id="794" r:id="rId45"/>
    <p:sldId id="795" r:id="rId46"/>
    <p:sldId id="796" r:id="rId47"/>
    <p:sldId id="797" r:id="rId48"/>
    <p:sldId id="798" r:id="rId49"/>
    <p:sldId id="799" r:id="rId50"/>
    <p:sldId id="800" r:id="rId51"/>
    <p:sldId id="801" r:id="rId52"/>
    <p:sldId id="802" r:id="rId53"/>
    <p:sldId id="803" r:id="rId54"/>
    <p:sldId id="804" r:id="rId55"/>
    <p:sldId id="805" r:id="rId56"/>
    <p:sldId id="806" r:id="rId57"/>
    <p:sldId id="807" r:id="rId58"/>
    <p:sldId id="808" r:id="rId59"/>
    <p:sldId id="810" r:id="rId60"/>
    <p:sldId id="811" r:id="rId61"/>
    <p:sldId id="839" r:id="rId62"/>
    <p:sldId id="840" r:id="rId63"/>
    <p:sldId id="841" r:id="rId64"/>
    <p:sldId id="842" r:id="rId65"/>
    <p:sldId id="843" r:id="rId66"/>
    <p:sldId id="844" r:id="rId67"/>
    <p:sldId id="845" r:id="rId68"/>
    <p:sldId id="846" r:id="rId69"/>
    <p:sldId id="847" r:id="rId70"/>
    <p:sldId id="848" r:id="rId71"/>
    <p:sldId id="849" r:id="rId72"/>
    <p:sldId id="850" r:id="rId73"/>
    <p:sldId id="851" r:id="rId74"/>
    <p:sldId id="852" r:id="rId75"/>
    <p:sldId id="853" r:id="rId76"/>
    <p:sldId id="854" r:id="rId77"/>
    <p:sldId id="855" r:id="rId78"/>
    <p:sldId id="856" r:id="rId79"/>
    <p:sldId id="447" r:id="rId80"/>
    <p:sldId id="381" r:id="rId81"/>
    <p:sldId id="776" r:id="rId82"/>
    <p:sldId id="777" r:id="rId83"/>
    <p:sldId id="487" r:id="rId84"/>
    <p:sldId id="451" r:id="rId85"/>
    <p:sldId id="778" r:id="rId86"/>
    <p:sldId id="389" r:id="rId87"/>
    <p:sldId id="405" r:id="rId88"/>
    <p:sldId id="783" r:id="rId89"/>
    <p:sldId id="781" r:id="rId90"/>
    <p:sldId id="785" r:id="rId91"/>
    <p:sldId id="787" r:id="rId92"/>
    <p:sldId id="573" r:id="rId93"/>
    <p:sldId id="942" r:id="rId94"/>
    <p:sldId id="943" r:id="rId95"/>
    <p:sldId id="944" r:id="rId96"/>
    <p:sldId id="945" r:id="rId97"/>
    <p:sldId id="946" r:id="rId98"/>
    <p:sldId id="694" r:id="rId99"/>
    <p:sldId id="788" r:id="rId100"/>
    <p:sldId id="789" r:id="rId101"/>
    <p:sldId id="948" r:id="rId102"/>
    <p:sldId id="956" r:id="rId103"/>
    <p:sldId id="986" r:id="rId104"/>
    <p:sldId id="987" r:id="rId105"/>
    <p:sldId id="988" r:id="rId106"/>
    <p:sldId id="989" r:id="rId107"/>
    <p:sldId id="959" r:id="rId108"/>
    <p:sldId id="619" r:id="rId109"/>
    <p:sldId id="977" r:id="rId110"/>
    <p:sldId id="978" r:id="rId111"/>
    <p:sldId id="979" r:id="rId112"/>
    <p:sldId id="980" r:id="rId113"/>
    <p:sldId id="981" r:id="rId114"/>
    <p:sldId id="982" r:id="rId115"/>
    <p:sldId id="983" r:id="rId116"/>
    <p:sldId id="991" r:id="rId117"/>
    <p:sldId id="992" r:id="rId118"/>
    <p:sldId id="993" r:id="rId119"/>
    <p:sldId id="990" r:id="rId120"/>
    <p:sldId id="985" r:id="rId121"/>
    <p:sldId id="964" r:id="rId122"/>
    <p:sldId id="662" r:id="rId123"/>
    <p:sldId id="984" r:id="rId124"/>
    <p:sldId id="417" r:id="rId125"/>
    <p:sldId id="965" r:id="rId126"/>
    <p:sldId id="966" r:id="rId127"/>
    <p:sldId id="967" r:id="rId128"/>
    <p:sldId id="968" r:id="rId129"/>
    <p:sldId id="969" r:id="rId130"/>
    <p:sldId id="970" r:id="rId131"/>
    <p:sldId id="971" r:id="rId132"/>
    <p:sldId id="972" r:id="rId133"/>
    <p:sldId id="973" r:id="rId134"/>
    <p:sldId id="974" r:id="rId135"/>
    <p:sldId id="994" r:id="rId136"/>
    <p:sldId id="975" r:id="rId137"/>
  </p:sldIdLst>
  <p:sldSz cx="9144000" cy="6858000" type="screen4x3"/>
  <p:notesSz cx="6797675" cy="9926638"/>
  <p:defaultTextStyle>
    <a:defPPr>
      <a:defRPr lang="en-US"/>
    </a:defPPr>
    <a:lvl1pPr algn="l" rtl="0" fontAlgn="base">
      <a:spcBef>
        <a:spcPct val="0"/>
      </a:spcBef>
      <a:spcAft>
        <a:spcPct val="0"/>
      </a:spcAft>
      <a:defRPr sz="2400" kern="1200">
        <a:solidFill>
          <a:srgbClr val="0F5494"/>
        </a:solidFill>
        <a:latin typeface="Tahoma" pitchFamily="34" charset="0"/>
        <a:ea typeface="ＭＳ Ｐゴシック" pitchFamily="34" charset="-128"/>
        <a:cs typeface="+mn-cs"/>
      </a:defRPr>
    </a:lvl1pPr>
    <a:lvl2pPr marL="457200" algn="l" rtl="0" fontAlgn="base">
      <a:spcBef>
        <a:spcPct val="0"/>
      </a:spcBef>
      <a:spcAft>
        <a:spcPct val="0"/>
      </a:spcAft>
      <a:defRPr sz="2400" kern="1200">
        <a:solidFill>
          <a:srgbClr val="0F5494"/>
        </a:solidFill>
        <a:latin typeface="Tahoma" pitchFamily="34" charset="0"/>
        <a:ea typeface="ＭＳ Ｐゴシック" pitchFamily="34" charset="-128"/>
        <a:cs typeface="+mn-cs"/>
      </a:defRPr>
    </a:lvl2pPr>
    <a:lvl3pPr marL="914400" algn="l" rtl="0" fontAlgn="base">
      <a:spcBef>
        <a:spcPct val="0"/>
      </a:spcBef>
      <a:spcAft>
        <a:spcPct val="0"/>
      </a:spcAft>
      <a:defRPr sz="2400" kern="1200">
        <a:solidFill>
          <a:srgbClr val="0F5494"/>
        </a:solidFill>
        <a:latin typeface="Tahoma" pitchFamily="34" charset="0"/>
        <a:ea typeface="ＭＳ Ｐゴシック" pitchFamily="34" charset="-128"/>
        <a:cs typeface="+mn-cs"/>
      </a:defRPr>
    </a:lvl3pPr>
    <a:lvl4pPr marL="1371600" algn="l" rtl="0" fontAlgn="base">
      <a:spcBef>
        <a:spcPct val="0"/>
      </a:spcBef>
      <a:spcAft>
        <a:spcPct val="0"/>
      </a:spcAft>
      <a:defRPr sz="2400" kern="1200">
        <a:solidFill>
          <a:srgbClr val="0F5494"/>
        </a:solidFill>
        <a:latin typeface="Tahoma" pitchFamily="34" charset="0"/>
        <a:ea typeface="ＭＳ Ｐゴシック" pitchFamily="34" charset="-128"/>
        <a:cs typeface="+mn-cs"/>
      </a:defRPr>
    </a:lvl4pPr>
    <a:lvl5pPr marL="1828800" algn="l" rtl="0" fontAlgn="base">
      <a:spcBef>
        <a:spcPct val="0"/>
      </a:spcBef>
      <a:spcAft>
        <a:spcPct val="0"/>
      </a:spcAft>
      <a:defRPr sz="2400" kern="1200">
        <a:solidFill>
          <a:srgbClr val="0F5494"/>
        </a:solidFill>
        <a:latin typeface="Tahoma" pitchFamily="34" charset="0"/>
        <a:ea typeface="ＭＳ Ｐゴシック" pitchFamily="34" charset="-128"/>
        <a:cs typeface="+mn-cs"/>
      </a:defRPr>
    </a:lvl5pPr>
    <a:lvl6pPr marL="2286000" algn="l" defTabSz="914400" rtl="0" eaLnBrk="1" latinLnBrk="0" hangingPunct="1">
      <a:defRPr sz="2400" kern="1200">
        <a:solidFill>
          <a:srgbClr val="0F5494"/>
        </a:solidFill>
        <a:latin typeface="Tahoma" pitchFamily="34" charset="0"/>
        <a:ea typeface="ＭＳ Ｐゴシック" pitchFamily="34" charset="-128"/>
        <a:cs typeface="+mn-cs"/>
      </a:defRPr>
    </a:lvl6pPr>
    <a:lvl7pPr marL="2743200" algn="l" defTabSz="914400" rtl="0" eaLnBrk="1" latinLnBrk="0" hangingPunct="1">
      <a:defRPr sz="2400" kern="1200">
        <a:solidFill>
          <a:srgbClr val="0F5494"/>
        </a:solidFill>
        <a:latin typeface="Tahoma" pitchFamily="34" charset="0"/>
        <a:ea typeface="ＭＳ Ｐゴシック" pitchFamily="34" charset="-128"/>
        <a:cs typeface="+mn-cs"/>
      </a:defRPr>
    </a:lvl7pPr>
    <a:lvl8pPr marL="3200400" algn="l" defTabSz="914400" rtl="0" eaLnBrk="1" latinLnBrk="0" hangingPunct="1">
      <a:defRPr sz="2400" kern="1200">
        <a:solidFill>
          <a:srgbClr val="0F5494"/>
        </a:solidFill>
        <a:latin typeface="Tahoma" pitchFamily="34" charset="0"/>
        <a:ea typeface="ＭＳ Ｐゴシック" pitchFamily="34" charset="-128"/>
        <a:cs typeface="+mn-cs"/>
      </a:defRPr>
    </a:lvl8pPr>
    <a:lvl9pPr marL="3657600" algn="l" defTabSz="914400" rtl="0" eaLnBrk="1" latinLnBrk="0" hangingPunct="1">
      <a:defRPr sz="2400" kern="1200">
        <a:solidFill>
          <a:srgbClr val="0F5494"/>
        </a:solidFill>
        <a:latin typeface="Tahoma"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guide id="5" orient="horz" pos="2879">
          <p15:clr>
            <a:srgbClr val="A4A3A4"/>
          </p15:clr>
        </p15:guide>
        <p15:guide id="6" orient="horz" pos="3127">
          <p15:clr>
            <a:srgbClr val="A4A3A4"/>
          </p15:clr>
        </p15:guide>
        <p15:guide id="7" pos="2159">
          <p15:clr>
            <a:srgbClr val="A4A3A4"/>
          </p15:clr>
        </p15:guide>
        <p15:guide id="8"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tirman"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7C943"/>
    <a:srgbClr val="008000"/>
    <a:srgbClr val="FFFEBA"/>
    <a:srgbClr val="D4F0FC"/>
    <a:srgbClr val="CDF3CD"/>
    <a:srgbClr val="FEDADA"/>
    <a:srgbClr val="000099"/>
    <a:srgbClr val="004386"/>
    <a:srgbClr val="409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0" autoAdjust="0"/>
    <p:restoredTop sz="71786" autoAdjust="0"/>
  </p:normalViewPr>
  <p:slideViewPr>
    <p:cSldViewPr>
      <p:cViewPr varScale="1">
        <p:scale>
          <a:sx n="113" d="100"/>
          <a:sy n="113" d="100"/>
        </p:scale>
        <p:origin x="-10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222" y="-120"/>
      </p:cViewPr>
      <p:guideLst>
        <p:guide orient="horz" pos="2880"/>
        <p:guide orient="horz" pos="3128"/>
        <p:guide orient="horz" pos="2879"/>
        <p:guide orient="horz" pos="3127"/>
        <p:guide pos="2160"/>
        <p:guide pos="2142"/>
        <p:guide pos="2159"/>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notesMaster" Target="notesMasters/notesMaster1.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slide" Target="slides/slide116.xml"/><Relationship Id="rId129" Type="http://schemas.openxmlformats.org/officeDocument/2006/relationships/slide" Target="slides/slide121.xml"/><Relationship Id="rId137" Type="http://schemas.openxmlformats.org/officeDocument/2006/relationships/slide" Target="slides/slide12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32" Type="http://schemas.openxmlformats.org/officeDocument/2006/relationships/slide" Target="slides/slide124.xml"/><Relationship Id="rId14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slide" Target="slides/slide127.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Sheet1!$B$53</c:f>
              <c:strCache>
                <c:ptCount val="1"/>
                <c:pt idx="0">
                  <c:v>Others</c:v>
                </c:pt>
              </c:strCache>
            </c:strRef>
          </c:tx>
          <c:invertIfNegative val="0"/>
          <c:cat>
            <c:strRef>
              <c:f>Sheet1!$C$52:$J$52</c:f>
              <c:strCache>
                <c:ptCount val="8"/>
                <c:pt idx="0">
                  <c:v>CHE</c:v>
                </c:pt>
                <c:pt idx="1">
                  <c:v>ECO</c:v>
                </c:pt>
                <c:pt idx="2">
                  <c:v>ENG</c:v>
                </c:pt>
                <c:pt idx="3">
                  <c:v>ENV</c:v>
                </c:pt>
                <c:pt idx="4">
                  <c:v>LIF</c:v>
                </c:pt>
                <c:pt idx="5">
                  <c:v>MAT</c:v>
                </c:pt>
                <c:pt idx="6">
                  <c:v>PHY</c:v>
                </c:pt>
                <c:pt idx="7">
                  <c:v>SOC</c:v>
                </c:pt>
              </c:strCache>
            </c:strRef>
          </c:cat>
          <c:val>
            <c:numRef>
              <c:f>Sheet1!$C$53:$J$53</c:f>
              <c:numCache>
                <c:formatCode>General</c:formatCode>
                <c:ptCount val="8"/>
                <c:pt idx="0">
                  <c:v>25</c:v>
                </c:pt>
                <c:pt idx="1">
                  <c:v>14</c:v>
                </c:pt>
                <c:pt idx="2">
                  <c:v>85</c:v>
                </c:pt>
                <c:pt idx="3">
                  <c:v>43</c:v>
                </c:pt>
                <c:pt idx="4">
                  <c:v>33</c:v>
                </c:pt>
                <c:pt idx="5">
                  <c:v>8</c:v>
                </c:pt>
                <c:pt idx="6">
                  <c:v>27</c:v>
                </c:pt>
                <c:pt idx="7">
                  <c:v>47</c:v>
                </c:pt>
              </c:numCache>
            </c:numRef>
          </c:val>
          <c:extLst xmlns:c16r2="http://schemas.microsoft.com/office/drawing/2015/06/chart">
            <c:ext xmlns:c16="http://schemas.microsoft.com/office/drawing/2014/chart" uri="{C3380CC4-5D6E-409C-BE32-E72D297353CC}">
              <c16:uniqueId val="{00000000-30D0-4C43-A170-463837C2DCB1}"/>
            </c:ext>
          </c:extLst>
        </c:ser>
        <c:ser>
          <c:idx val="1"/>
          <c:order val="1"/>
          <c:tx>
            <c:strRef>
              <c:f>Sheet1!$B$54</c:f>
              <c:strCache>
                <c:ptCount val="1"/>
                <c:pt idx="0">
                  <c:v>A-list</c:v>
                </c:pt>
              </c:strCache>
            </c:strRef>
          </c:tx>
          <c:invertIfNegative val="0"/>
          <c:cat>
            <c:strRef>
              <c:f>Sheet1!$C$52:$J$52</c:f>
              <c:strCache>
                <c:ptCount val="8"/>
                <c:pt idx="0">
                  <c:v>CHE</c:v>
                </c:pt>
                <c:pt idx="1">
                  <c:v>ECO</c:v>
                </c:pt>
                <c:pt idx="2">
                  <c:v>ENG</c:v>
                </c:pt>
                <c:pt idx="3">
                  <c:v>ENV</c:v>
                </c:pt>
                <c:pt idx="4">
                  <c:v>LIF</c:v>
                </c:pt>
                <c:pt idx="5">
                  <c:v>MAT</c:v>
                </c:pt>
                <c:pt idx="6">
                  <c:v>PHY</c:v>
                </c:pt>
                <c:pt idx="7">
                  <c:v>SOC</c:v>
                </c:pt>
              </c:strCache>
            </c:strRef>
          </c:cat>
          <c:val>
            <c:numRef>
              <c:f>Sheet1!$C$54:$J$54</c:f>
              <c:numCache>
                <c:formatCode>General</c:formatCode>
                <c:ptCount val="8"/>
                <c:pt idx="0">
                  <c:v>9</c:v>
                </c:pt>
                <c:pt idx="1">
                  <c:v>4</c:v>
                </c:pt>
                <c:pt idx="2">
                  <c:v>28</c:v>
                </c:pt>
                <c:pt idx="3">
                  <c:v>9</c:v>
                </c:pt>
                <c:pt idx="4">
                  <c:v>11</c:v>
                </c:pt>
                <c:pt idx="5">
                  <c:v>3</c:v>
                </c:pt>
                <c:pt idx="6">
                  <c:v>7</c:v>
                </c:pt>
                <c:pt idx="7">
                  <c:v>13</c:v>
                </c:pt>
              </c:numCache>
            </c:numRef>
          </c:val>
          <c:extLst xmlns:c16r2="http://schemas.microsoft.com/office/drawing/2015/06/chart">
            <c:ext xmlns:c16="http://schemas.microsoft.com/office/drawing/2014/chart" uri="{C3380CC4-5D6E-409C-BE32-E72D297353CC}">
              <c16:uniqueId val="{00000001-30D0-4C43-A170-463837C2DCB1}"/>
            </c:ext>
          </c:extLst>
        </c:ser>
        <c:dLbls>
          <c:showLegendKey val="0"/>
          <c:showVal val="0"/>
          <c:showCatName val="0"/>
          <c:showSerName val="0"/>
          <c:showPercent val="0"/>
          <c:showBubbleSize val="0"/>
        </c:dLbls>
        <c:gapWidth val="150"/>
        <c:overlap val="100"/>
        <c:axId val="150690048"/>
        <c:axId val="150691840"/>
      </c:barChart>
      <c:catAx>
        <c:axId val="150690048"/>
        <c:scaling>
          <c:orientation val="minMax"/>
        </c:scaling>
        <c:delete val="0"/>
        <c:axPos val="b"/>
        <c:numFmt formatCode="General" sourceLinked="0"/>
        <c:majorTickMark val="out"/>
        <c:minorTickMark val="none"/>
        <c:tickLblPos val="nextTo"/>
        <c:txPr>
          <a:bodyPr/>
          <a:lstStyle/>
          <a:p>
            <a:pPr>
              <a:defRPr sz="1200" b="1"/>
            </a:pPr>
            <a:endParaRPr lang="fr-FR"/>
          </a:p>
        </c:txPr>
        <c:crossAx val="150691840"/>
        <c:crosses val="autoZero"/>
        <c:auto val="1"/>
        <c:lblAlgn val="ctr"/>
        <c:lblOffset val="100"/>
        <c:noMultiLvlLbl val="0"/>
      </c:catAx>
      <c:valAx>
        <c:axId val="150691840"/>
        <c:scaling>
          <c:orientation val="minMax"/>
        </c:scaling>
        <c:delete val="0"/>
        <c:axPos val="l"/>
        <c:majorGridlines/>
        <c:numFmt formatCode="General" sourceLinked="1"/>
        <c:majorTickMark val="out"/>
        <c:minorTickMark val="none"/>
        <c:tickLblPos val="nextTo"/>
        <c:crossAx val="150690048"/>
        <c:crosses val="autoZero"/>
        <c:crossBetween val="between"/>
      </c:valAx>
    </c:plotArea>
    <c:legend>
      <c:legendPos val="r"/>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469647" cy="496332"/>
          </a:xfrm>
          <a:prstGeom prst="rect">
            <a:avLst/>
          </a:prstGeom>
        </p:spPr>
        <p:txBody>
          <a:bodyPr vert="horz" lIns="91413" tIns="45706" rIns="91413" bIns="45706" rtlCol="0"/>
          <a:lstStyle>
            <a:lvl1pPr algn="l" eaLnBrk="0" hangingPunct="0">
              <a:defRPr sz="1200">
                <a:ea typeface="ＭＳ Ｐゴシック" pitchFamily="-109" charset="-128"/>
              </a:defRPr>
            </a:lvl1pPr>
          </a:lstStyle>
          <a:p>
            <a:pPr>
              <a:defRPr/>
            </a:pPr>
            <a:r>
              <a:rPr lang="fr-BE"/>
              <a:t>1st meeting of the Horizon 2020 </a:t>
            </a:r>
          </a:p>
          <a:p>
            <a:pPr>
              <a:defRPr/>
            </a:pPr>
            <a:r>
              <a:rPr lang="fr-BE"/>
              <a:t>Shadow Programme </a:t>
            </a:r>
            <a:r>
              <a:rPr lang="fr-BE" err="1"/>
              <a:t>Committee</a:t>
            </a:r>
            <a:r>
              <a:rPr lang="fr-BE"/>
              <a:t> ERC-MSCA-FET</a:t>
            </a:r>
            <a:endParaRPr lang="en-GB"/>
          </a:p>
        </p:txBody>
      </p:sp>
      <p:sp>
        <p:nvSpPr>
          <p:cNvPr id="3" name="Date Placeholder 2"/>
          <p:cNvSpPr>
            <a:spLocks noGrp="1"/>
          </p:cNvSpPr>
          <p:nvPr>
            <p:ph type="dt" sz="quarter" idx="1"/>
          </p:nvPr>
        </p:nvSpPr>
        <p:spPr>
          <a:xfrm>
            <a:off x="3850443" y="1"/>
            <a:ext cx="2945659" cy="496332"/>
          </a:xfrm>
          <a:prstGeom prst="rect">
            <a:avLst/>
          </a:prstGeom>
        </p:spPr>
        <p:txBody>
          <a:bodyPr vert="horz" lIns="91413" tIns="45706" rIns="91413" bIns="45706" rtlCol="0"/>
          <a:lstStyle>
            <a:lvl1pPr algn="r" eaLnBrk="0" hangingPunct="0">
              <a:defRPr sz="1200">
                <a:ea typeface="ＭＳ Ｐゴシック" pitchFamily="-109" charset="-128"/>
              </a:defRPr>
            </a:lvl1pPr>
          </a:lstStyle>
          <a:p>
            <a:pPr>
              <a:defRPr/>
            </a:pPr>
            <a:fld id="{F21C35C2-0B9D-46AD-A91F-061608178E41}" type="datetimeFigureOut">
              <a:rPr lang="en-GB"/>
              <a:pPr>
                <a:defRPr/>
              </a:pPr>
              <a:t>24/10/2017</a:t>
            </a:fld>
            <a:endParaRPr lang="en-GB" dirty="0"/>
          </a:p>
        </p:txBody>
      </p:sp>
      <p:sp>
        <p:nvSpPr>
          <p:cNvPr id="4" name="Footer Placeholder 3"/>
          <p:cNvSpPr>
            <a:spLocks noGrp="1"/>
          </p:cNvSpPr>
          <p:nvPr>
            <p:ph type="ftr" sz="quarter" idx="2"/>
          </p:nvPr>
        </p:nvSpPr>
        <p:spPr>
          <a:xfrm>
            <a:off x="0" y="9428584"/>
            <a:ext cx="2945659" cy="496332"/>
          </a:xfrm>
          <a:prstGeom prst="rect">
            <a:avLst/>
          </a:prstGeom>
        </p:spPr>
        <p:txBody>
          <a:bodyPr vert="horz" lIns="91413" tIns="45706" rIns="91413" bIns="45706" rtlCol="0" anchor="b"/>
          <a:lstStyle>
            <a:lvl1pPr algn="l" eaLnBrk="0" hangingPunct="0">
              <a:defRPr sz="1200">
                <a:ea typeface="ＭＳ Ｐゴシック" pitchFamily="-109" charset="-128"/>
              </a:defRPr>
            </a:lvl1pPr>
          </a:lstStyle>
          <a:p>
            <a:pPr>
              <a:defRPr/>
            </a:pPr>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13" tIns="45706" rIns="91413" bIns="45706" rtlCol="0" anchor="b"/>
          <a:lstStyle>
            <a:lvl1pPr algn="r" eaLnBrk="0" hangingPunct="0">
              <a:defRPr sz="1200">
                <a:ea typeface="ＭＳ Ｐゴシック" pitchFamily="-109" charset="-128"/>
              </a:defRPr>
            </a:lvl1pPr>
          </a:lstStyle>
          <a:p>
            <a:pPr>
              <a:defRPr/>
            </a:pPr>
            <a:fld id="{29547D10-6EAF-4B24-B49A-965FC586A170}" type="slidenum">
              <a:rPr lang="en-GB"/>
              <a:pPr>
                <a:defRPr/>
              </a:pPr>
              <a:t>‹N°›</a:t>
            </a:fld>
            <a:endParaRPr lang="en-GB"/>
          </a:p>
        </p:txBody>
      </p:sp>
    </p:spTree>
    <p:extLst>
      <p:ext uri="{BB962C8B-B14F-4D97-AF65-F5344CB8AC3E}">
        <p14:creationId xmlns:p14="http://schemas.microsoft.com/office/powerpoint/2010/main" val="29650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2945659" cy="496332"/>
          </a:xfrm>
          <a:prstGeom prst="rect">
            <a:avLst/>
          </a:prstGeom>
          <a:noFill/>
          <a:ln>
            <a:noFill/>
          </a:ln>
          <a:effectLst/>
          <a:extLst/>
        </p:spPr>
        <p:txBody>
          <a:bodyPr vert="horz" wrap="square" lIns="91413" tIns="45706" rIns="91413" bIns="45706" numCol="1" anchor="t" anchorCtr="0" compatLnSpc="1">
            <a:prstTxWarp prst="textNoShape">
              <a:avLst/>
            </a:prstTxWarp>
          </a:bodyPr>
          <a:lstStyle>
            <a:lvl1pPr algn="l" eaLnBrk="1" hangingPunct="1">
              <a:defRPr sz="1200">
                <a:solidFill>
                  <a:schemeClr val="tx1"/>
                </a:solidFill>
                <a:latin typeface="Arial" charset="0"/>
                <a:ea typeface="ＭＳ Ｐゴシック" pitchFamily="64" charset="-128"/>
              </a:defRPr>
            </a:lvl1pPr>
          </a:lstStyle>
          <a:p>
            <a:pPr>
              <a:defRPr/>
            </a:pPr>
            <a:endParaRPr lang="en-GB"/>
          </a:p>
        </p:txBody>
      </p:sp>
      <p:sp>
        <p:nvSpPr>
          <p:cNvPr id="49155" name="Rectangle 3"/>
          <p:cNvSpPr>
            <a:spLocks noGrp="1" noChangeArrowheads="1"/>
          </p:cNvSpPr>
          <p:nvPr>
            <p:ph type="dt" idx="1"/>
          </p:nvPr>
        </p:nvSpPr>
        <p:spPr bwMode="auto">
          <a:xfrm>
            <a:off x="3850443" y="1"/>
            <a:ext cx="2945659" cy="496332"/>
          </a:xfrm>
          <a:prstGeom prst="rect">
            <a:avLst/>
          </a:prstGeom>
          <a:noFill/>
          <a:ln>
            <a:noFill/>
          </a:ln>
          <a:effectLst/>
          <a:extLst/>
        </p:spPr>
        <p:txBody>
          <a:bodyPr vert="horz" wrap="square" lIns="91413" tIns="45706" rIns="91413" bIns="45706" numCol="1" anchor="t" anchorCtr="0" compatLnSpc="1">
            <a:prstTxWarp prst="textNoShape">
              <a:avLst/>
            </a:prstTxWarp>
          </a:bodyPr>
          <a:lstStyle>
            <a:lvl1pPr algn="r" eaLnBrk="1" hangingPunct="1">
              <a:defRPr sz="1200">
                <a:solidFill>
                  <a:schemeClr val="tx1"/>
                </a:solidFill>
                <a:latin typeface="Arial" charset="0"/>
                <a:ea typeface="ＭＳ Ｐゴシック" pitchFamily="64" charset="-128"/>
              </a:defRPr>
            </a:lvl1pPr>
          </a:lstStyle>
          <a:p>
            <a:pPr>
              <a:defRPr/>
            </a:pPr>
            <a:fld id="{2C24CB33-544B-4F7D-88B5-70AFA9ECC214}" type="datetimeFigureOut">
              <a:rPr lang="en-GB"/>
              <a:pPr>
                <a:defRPr/>
              </a:pPr>
              <a:t>24/10/2017</a:t>
            </a:fld>
            <a:endParaRPr lang="en-GB"/>
          </a:p>
        </p:txBody>
      </p:sp>
      <p:sp>
        <p:nvSpPr>
          <p:cNvPr id="2458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79768" y="4715153"/>
            <a:ext cx="5438140" cy="4466987"/>
          </a:xfrm>
          <a:prstGeom prst="rect">
            <a:avLst/>
          </a:prstGeom>
          <a:noFill/>
          <a:ln>
            <a:noFill/>
          </a:ln>
          <a:effectLst/>
          <a:extLst/>
        </p:spPr>
        <p:txBody>
          <a:bodyPr vert="horz" wrap="square" lIns="91413" tIns="45706" rIns="91413" bIns="4570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9158" name="Rectangle 6"/>
          <p:cNvSpPr>
            <a:spLocks noGrp="1" noChangeArrowheads="1"/>
          </p:cNvSpPr>
          <p:nvPr>
            <p:ph type="ftr" sz="quarter" idx="4"/>
          </p:nvPr>
        </p:nvSpPr>
        <p:spPr bwMode="auto">
          <a:xfrm>
            <a:off x="0" y="9428584"/>
            <a:ext cx="2945659" cy="496332"/>
          </a:xfrm>
          <a:prstGeom prst="rect">
            <a:avLst/>
          </a:prstGeom>
          <a:noFill/>
          <a:ln>
            <a:noFill/>
          </a:ln>
          <a:effectLst/>
          <a:extLst/>
        </p:spPr>
        <p:txBody>
          <a:bodyPr vert="horz" wrap="square" lIns="91413" tIns="45706" rIns="91413" bIns="45706" numCol="1" anchor="b" anchorCtr="0" compatLnSpc="1">
            <a:prstTxWarp prst="textNoShape">
              <a:avLst/>
            </a:prstTxWarp>
          </a:bodyPr>
          <a:lstStyle>
            <a:lvl1pPr algn="l" eaLnBrk="1" hangingPunct="1">
              <a:defRPr sz="1200">
                <a:solidFill>
                  <a:schemeClr val="tx1"/>
                </a:solidFill>
                <a:latin typeface="Arial" charset="0"/>
                <a:ea typeface="ＭＳ Ｐゴシック" pitchFamily="64" charset="-128"/>
              </a:defRPr>
            </a:lvl1pPr>
          </a:lstStyle>
          <a:p>
            <a:pPr>
              <a:defRPr/>
            </a:pPr>
            <a:endParaRPr lang="en-GB"/>
          </a:p>
        </p:txBody>
      </p:sp>
      <p:sp>
        <p:nvSpPr>
          <p:cNvPr id="49159" name="Rectangle 7"/>
          <p:cNvSpPr>
            <a:spLocks noGrp="1" noChangeArrowheads="1"/>
          </p:cNvSpPr>
          <p:nvPr>
            <p:ph type="sldNum" sz="quarter" idx="5"/>
          </p:nvPr>
        </p:nvSpPr>
        <p:spPr bwMode="auto">
          <a:xfrm>
            <a:off x="3850443" y="9428584"/>
            <a:ext cx="2945659" cy="496332"/>
          </a:xfrm>
          <a:prstGeom prst="rect">
            <a:avLst/>
          </a:prstGeom>
          <a:noFill/>
          <a:ln>
            <a:noFill/>
          </a:ln>
          <a:effectLst/>
          <a:extLst/>
        </p:spPr>
        <p:txBody>
          <a:bodyPr vert="horz" wrap="square" lIns="91413" tIns="45706" rIns="91413" bIns="45706" numCol="1" anchor="b" anchorCtr="0" compatLnSpc="1">
            <a:prstTxWarp prst="textNoShape">
              <a:avLst/>
            </a:prstTxWarp>
          </a:bodyPr>
          <a:lstStyle>
            <a:lvl1pPr algn="r" eaLnBrk="1" hangingPunct="1">
              <a:defRPr sz="1200">
                <a:solidFill>
                  <a:schemeClr val="tx1"/>
                </a:solidFill>
                <a:latin typeface="Arial" charset="0"/>
                <a:ea typeface="ＭＳ Ｐゴシック" pitchFamily="64" charset="-128"/>
              </a:defRPr>
            </a:lvl1pPr>
          </a:lstStyle>
          <a:p>
            <a:pPr>
              <a:defRPr/>
            </a:pPr>
            <a:fld id="{17827D53-7B7E-43F0-B0AA-BFC579186811}" type="slidenum">
              <a:rPr lang="en-GB"/>
              <a:pPr>
                <a:defRPr/>
              </a:pPr>
              <a:t>‹N°›</a:t>
            </a:fld>
            <a:endParaRPr lang="en-GB"/>
          </a:p>
        </p:txBody>
      </p:sp>
    </p:spTree>
    <p:extLst>
      <p:ext uri="{BB962C8B-B14F-4D97-AF65-F5344CB8AC3E}">
        <p14:creationId xmlns:p14="http://schemas.microsoft.com/office/powerpoint/2010/main" val="3234247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892196" y="794476"/>
            <a:ext cx="4830755" cy="397065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756" tIns="44879" rIns="89756" bIns="44879" anchor="ct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fr-FR"/>
          </a:p>
        </p:txBody>
      </p:sp>
      <p:sp>
        <p:nvSpPr>
          <p:cNvPr id="54275" name="Rectangle 2"/>
          <p:cNvSpPr>
            <a:spLocks noGrp="1" noChangeArrowheads="1"/>
          </p:cNvSpPr>
          <p:nvPr>
            <p:ph type="body"/>
          </p:nvPr>
        </p:nvSpPr>
        <p:spPr>
          <a:xfrm>
            <a:off x="660885" y="5028808"/>
            <a:ext cx="5287081" cy="4863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fr-BE" dirty="0"/>
          </a:p>
        </p:txBody>
      </p:sp>
    </p:spTree>
    <p:extLst>
      <p:ext uri="{BB962C8B-B14F-4D97-AF65-F5344CB8AC3E}">
        <p14:creationId xmlns:p14="http://schemas.microsoft.com/office/powerpoint/2010/main" val="366274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p:spPr>
        <p:txBody>
          <a:bodyPr/>
          <a:lstStyle/>
          <a:p>
            <a:endParaRPr lang="en-US" altLang="fr-FR">
              <a:latin typeface="Arial" pitchFamily="34" charset="0"/>
            </a:endParaRPr>
          </a:p>
        </p:txBody>
      </p:sp>
      <p:sp>
        <p:nvSpPr>
          <p:cNvPr id="353284"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C5871E-EC44-455B-B40C-D857D5306C58}" type="slidenum">
              <a:rPr kumimoji="0" lang="en-GB" altLang="fr-FR"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altLang="fr-FR"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039774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fr-FR">
              <a:latin typeface="Arial" pitchFamily="34" charset="0"/>
            </a:endParaRPr>
          </a:p>
        </p:txBody>
      </p:sp>
      <p:sp>
        <p:nvSpPr>
          <p:cNvPr id="79876"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727" indent="-285664" eaLnBrk="0" hangingPunct="0">
              <a:defRPr sz="1200">
                <a:solidFill>
                  <a:srgbClr val="0F5494"/>
                </a:solidFill>
                <a:latin typeface="Verdana" pitchFamily="34" charset="0"/>
              </a:defRPr>
            </a:lvl2pPr>
            <a:lvl3pPr marL="1142657" indent="-228531" eaLnBrk="0" hangingPunct="0">
              <a:defRPr sz="1200">
                <a:solidFill>
                  <a:srgbClr val="0F5494"/>
                </a:solidFill>
                <a:latin typeface="Verdana" pitchFamily="34" charset="0"/>
              </a:defRPr>
            </a:lvl3pPr>
            <a:lvl4pPr marL="1599720" indent="-228531" eaLnBrk="0" hangingPunct="0">
              <a:defRPr sz="1200">
                <a:solidFill>
                  <a:srgbClr val="0F5494"/>
                </a:solidFill>
                <a:latin typeface="Verdana" pitchFamily="34" charset="0"/>
              </a:defRPr>
            </a:lvl4pPr>
            <a:lvl5pPr marL="2056783" indent="-228531" eaLnBrk="0" hangingPunct="0">
              <a:defRPr sz="1200">
                <a:solidFill>
                  <a:srgbClr val="0F5494"/>
                </a:solidFill>
                <a:latin typeface="Verdana" pitchFamily="34" charset="0"/>
              </a:defRPr>
            </a:lvl5pPr>
            <a:lvl6pPr marL="2513846" indent="-228531" eaLnBrk="0" fontAlgn="base" hangingPunct="0">
              <a:spcBef>
                <a:spcPct val="0"/>
              </a:spcBef>
              <a:spcAft>
                <a:spcPct val="0"/>
              </a:spcAft>
              <a:defRPr sz="1200">
                <a:solidFill>
                  <a:srgbClr val="0F5494"/>
                </a:solidFill>
                <a:latin typeface="Verdana" pitchFamily="34" charset="0"/>
              </a:defRPr>
            </a:lvl6pPr>
            <a:lvl7pPr marL="2970908" indent="-228531" eaLnBrk="0" fontAlgn="base" hangingPunct="0">
              <a:spcBef>
                <a:spcPct val="0"/>
              </a:spcBef>
              <a:spcAft>
                <a:spcPct val="0"/>
              </a:spcAft>
              <a:defRPr sz="1200">
                <a:solidFill>
                  <a:srgbClr val="0F5494"/>
                </a:solidFill>
                <a:latin typeface="Verdana" pitchFamily="34" charset="0"/>
              </a:defRPr>
            </a:lvl7pPr>
            <a:lvl8pPr marL="3427971" indent="-228531" eaLnBrk="0" fontAlgn="base" hangingPunct="0">
              <a:spcBef>
                <a:spcPct val="0"/>
              </a:spcBef>
              <a:spcAft>
                <a:spcPct val="0"/>
              </a:spcAft>
              <a:defRPr sz="1200">
                <a:solidFill>
                  <a:srgbClr val="0F5494"/>
                </a:solidFill>
                <a:latin typeface="Verdana" pitchFamily="34" charset="0"/>
              </a:defRPr>
            </a:lvl8pPr>
            <a:lvl9pPr marL="3885034" indent="-228531" eaLnBrk="0" fontAlgn="base" hangingPunct="0">
              <a:spcBef>
                <a:spcPct val="0"/>
              </a:spcBef>
              <a:spcAft>
                <a:spcPct val="0"/>
              </a:spcAft>
              <a:defRPr sz="1200">
                <a:solidFill>
                  <a:srgbClr val="0F5494"/>
                </a:solidFill>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E70D03-9D25-474F-9885-78CE8EA5DC8D}" type="slidenum">
              <a:rPr kumimoji="0" lang="en-GB" altLang="fr-FR" sz="1200" b="0" i="0" u="none" strike="noStrike" kern="1200" cap="none" spc="0" normalizeH="0" baseline="0" noProof="0" smtClean="0">
                <a:ln>
                  <a:noFill/>
                </a:ln>
                <a:solidFill>
                  <a:srgbClr val="000000"/>
                </a:solidFill>
                <a:effectLst/>
                <a:uLnTx/>
                <a:uFillTx/>
                <a:latin typeface="Arial"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altLang="fr-FR" sz="1200" b="0" i="0" u="none" strike="noStrike" kern="1200" cap="none" spc="0" normalizeH="0" baseline="0" noProof="0">
              <a:ln>
                <a:noFill/>
              </a:ln>
              <a:solidFill>
                <a:srgbClr val="000000"/>
              </a:solidFill>
              <a:effectLst/>
              <a:uLnTx/>
              <a:uFillTx/>
              <a:latin typeface="Arial" pitchFamily="34" charset="0"/>
              <a:ea typeface="ＭＳ Ｐゴシック" pitchFamily="64" charset="-128"/>
              <a:cs typeface="+mn-cs"/>
            </a:endParaRPr>
          </a:p>
        </p:txBody>
      </p:sp>
    </p:spTree>
    <p:extLst>
      <p:ext uri="{BB962C8B-B14F-4D97-AF65-F5344CB8AC3E}">
        <p14:creationId xmlns:p14="http://schemas.microsoft.com/office/powerpoint/2010/main" val="165421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40964"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9ED10-C3E2-46A8-A508-49639F816601}"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913759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40964"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9ED10-C3E2-46A8-A508-49639F816601}"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1898802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40964"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9ED10-C3E2-46A8-A508-49639F816601}"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174668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41988"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F49DF1-6B19-4949-9530-599B2583CFD1}"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290799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41988"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F49DF1-6B19-4949-9530-599B2583CFD1}"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8900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fr-BE" altLang="fr-FR" dirty="0">
              <a:latin typeface="Arial" panose="020B0604020202020204" pitchFamily="34" charset="0"/>
            </a:endParaRPr>
          </a:p>
        </p:txBody>
      </p:sp>
      <p:sp>
        <p:nvSpPr>
          <p:cNvPr id="46084"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AC61C0-5CD0-4B73-BC56-184136E3DD95}"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4280115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fr-BE" altLang="fr-FR" dirty="0">
              <a:latin typeface="Arial" panose="020B0604020202020204" pitchFamily="34" charset="0"/>
            </a:endParaRPr>
          </a:p>
        </p:txBody>
      </p:sp>
      <p:sp>
        <p:nvSpPr>
          <p:cNvPr id="47108"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963778-79B9-49F1-884E-447E1808E161}"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34905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C12459-AF2B-44D6-8E32-D1159684807A}"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168717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892196" y="794476"/>
            <a:ext cx="4830755" cy="397065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756" tIns="44879" rIns="89756" bIns="44879" anchor="ct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fr-FR">
              <a:ea typeface="+mn-ea"/>
            </a:endParaRPr>
          </a:p>
        </p:txBody>
      </p:sp>
      <p:sp>
        <p:nvSpPr>
          <p:cNvPr id="69635" name="Rectangle 2"/>
          <p:cNvSpPr>
            <a:spLocks noGrp="1" noChangeArrowheads="1"/>
          </p:cNvSpPr>
          <p:nvPr>
            <p:ph type="body"/>
          </p:nvPr>
        </p:nvSpPr>
        <p:spPr>
          <a:xfrm>
            <a:off x="660885" y="5028808"/>
            <a:ext cx="5287081" cy="4863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fr-FR">
              <a:latin typeface="Arial" panose="020B0604020202020204" pitchFamily="34" charset="0"/>
            </a:endParaRPr>
          </a:p>
        </p:txBody>
      </p:sp>
    </p:spTree>
    <p:extLst>
      <p:ext uri="{BB962C8B-B14F-4D97-AF65-F5344CB8AC3E}">
        <p14:creationId xmlns:p14="http://schemas.microsoft.com/office/powerpoint/2010/main" val="2333143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C12459-AF2B-44D6-8E32-D1159684807A}"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2861469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fr-BE" altLang="fr-FR" dirty="0">
              <a:latin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01B967-A90E-44C5-8B4A-C1052985E095}"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3007313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fr-BE" altLang="fr-FR" dirty="0">
              <a:latin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01B967-A90E-44C5-8B4A-C1052985E095}"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3000844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fr-BE" altLang="fr-FR" dirty="0">
              <a:latin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01B967-A90E-44C5-8B4A-C1052985E095}"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397100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59396"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64345E-E94D-41A8-B75D-E90CDA600D7E}"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2770361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GB"/>
              <a:t>ETN proposals represent the bulk of the total (84%) as expected.</a:t>
            </a:r>
          </a:p>
          <a:p>
            <a:r>
              <a:rPr lang="en-GB"/>
              <a:t>Most of proposals were submitted under the ENG panel (30%) that for the first time outweighs the LIF panel. </a:t>
            </a:r>
          </a:p>
          <a:p>
            <a:r>
              <a:rPr lang="en-GB"/>
              <a:t>Increase by 50% of EID submissions compared to 2014 (from 107 to 159). Half of them are in the ENG panel.</a:t>
            </a:r>
          </a:p>
          <a:p>
            <a:r>
              <a:rPr lang="en-GB"/>
              <a:t>Increase by 66% of EJD submissions compared to 2014 (from 53 to 88). Half of them belong to the SOC (26%) and ENG (24%) panels. </a:t>
            </a:r>
          </a:p>
          <a:p>
            <a:endParaRPr lang="en-GB"/>
          </a:p>
        </p:txBody>
      </p:sp>
      <p:sp>
        <p:nvSpPr>
          <p:cNvPr id="16388"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727" indent="-285664" eaLnBrk="0" hangingPunct="0">
              <a:defRPr sz="1200">
                <a:solidFill>
                  <a:srgbClr val="0F5494"/>
                </a:solidFill>
                <a:latin typeface="Verdana" pitchFamily="34" charset="0"/>
              </a:defRPr>
            </a:lvl2pPr>
            <a:lvl3pPr marL="1142657" indent="-228531" eaLnBrk="0" hangingPunct="0">
              <a:defRPr sz="1200">
                <a:solidFill>
                  <a:srgbClr val="0F5494"/>
                </a:solidFill>
                <a:latin typeface="Verdana" pitchFamily="34" charset="0"/>
              </a:defRPr>
            </a:lvl3pPr>
            <a:lvl4pPr marL="1599720" indent="-228531" eaLnBrk="0" hangingPunct="0">
              <a:defRPr sz="1200">
                <a:solidFill>
                  <a:srgbClr val="0F5494"/>
                </a:solidFill>
                <a:latin typeface="Verdana" pitchFamily="34" charset="0"/>
              </a:defRPr>
            </a:lvl4pPr>
            <a:lvl5pPr marL="2056783" indent="-228531" eaLnBrk="0" hangingPunct="0">
              <a:defRPr sz="1200">
                <a:solidFill>
                  <a:srgbClr val="0F5494"/>
                </a:solidFill>
                <a:latin typeface="Verdana" pitchFamily="34" charset="0"/>
              </a:defRPr>
            </a:lvl5pPr>
            <a:lvl6pPr marL="2513846" indent="-228531" eaLnBrk="0" fontAlgn="base" hangingPunct="0">
              <a:spcBef>
                <a:spcPct val="0"/>
              </a:spcBef>
              <a:spcAft>
                <a:spcPct val="0"/>
              </a:spcAft>
              <a:defRPr sz="1200">
                <a:solidFill>
                  <a:srgbClr val="0F5494"/>
                </a:solidFill>
                <a:latin typeface="Verdana" pitchFamily="34" charset="0"/>
              </a:defRPr>
            </a:lvl6pPr>
            <a:lvl7pPr marL="2970908" indent="-228531" eaLnBrk="0" fontAlgn="base" hangingPunct="0">
              <a:spcBef>
                <a:spcPct val="0"/>
              </a:spcBef>
              <a:spcAft>
                <a:spcPct val="0"/>
              </a:spcAft>
              <a:defRPr sz="1200">
                <a:solidFill>
                  <a:srgbClr val="0F5494"/>
                </a:solidFill>
                <a:latin typeface="Verdana" pitchFamily="34" charset="0"/>
              </a:defRPr>
            </a:lvl7pPr>
            <a:lvl8pPr marL="3427971" indent="-228531" eaLnBrk="0" fontAlgn="base" hangingPunct="0">
              <a:spcBef>
                <a:spcPct val="0"/>
              </a:spcBef>
              <a:spcAft>
                <a:spcPct val="0"/>
              </a:spcAft>
              <a:defRPr sz="1200">
                <a:solidFill>
                  <a:srgbClr val="0F5494"/>
                </a:solidFill>
                <a:latin typeface="Verdana" pitchFamily="34" charset="0"/>
              </a:defRPr>
            </a:lvl8pPr>
            <a:lvl9pPr marL="3885034" indent="-228531" eaLnBrk="0" fontAlgn="base" hangingPunct="0">
              <a:spcBef>
                <a:spcPct val="0"/>
              </a:spcBef>
              <a:spcAft>
                <a:spcPct val="0"/>
              </a:spcAft>
              <a:defRPr sz="1200">
                <a:solidFill>
                  <a:srgbClr val="0F5494"/>
                </a:solidFill>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617060-E918-42C7-8052-FD71A7D6F5A4}"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GB" sz="1200" b="0" i="0" u="none" strike="noStrike" kern="1200" cap="none" spc="0" normalizeH="0" baseline="0" noProof="0">
              <a:ln>
                <a:noFill/>
              </a:ln>
              <a:solidFill>
                <a:srgbClr val="000000"/>
              </a:solidFill>
              <a:effectLst/>
              <a:uLnTx/>
              <a:uFillTx/>
              <a:latin typeface="Arial" charset="0"/>
              <a:ea typeface="ＭＳ Ｐゴシック" pitchFamily="64" charset="-128"/>
              <a:cs typeface="+mn-cs"/>
            </a:endParaRPr>
          </a:p>
        </p:txBody>
      </p:sp>
    </p:spTree>
    <p:extLst>
      <p:ext uri="{BB962C8B-B14F-4D97-AF65-F5344CB8AC3E}">
        <p14:creationId xmlns:p14="http://schemas.microsoft.com/office/powerpoint/2010/main" val="3376957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GB"/>
              <a:t>ETN proposals represent the bulk of the total (84%) as expected.</a:t>
            </a:r>
          </a:p>
          <a:p>
            <a:r>
              <a:rPr lang="en-GB"/>
              <a:t>Most of proposals were submitted under the ENG panel (30%) that for the first time outweighs the LIF panel. </a:t>
            </a:r>
          </a:p>
          <a:p>
            <a:r>
              <a:rPr lang="en-GB"/>
              <a:t>Increase by 50% of EID submissions compared to 2014 (from 107 to 159). Half of them are in the ENG panel.</a:t>
            </a:r>
          </a:p>
          <a:p>
            <a:r>
              <a:rPr lang="en-GB"/>
              <a:t>Increase by 66% of EJD submissions compared to 2014 (from 53 to 88). Half of them belong to the SOC (26%) and ENG (24%) panels. </a:t>
            </a:r>
          </a:p>
          <a:p>
            <a:endParaRPr lang="en-GB"/>
          </a:p>
        </p:txBody>
      </p:sp>
      <p:sp>
        <p:nvSpPr>
          <p:cNvPr id="16388"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727" indent="-285664" eaLnBrk="0" hangingPunct="0">
              <a:defRPr sz="1200">
                <a:solidFill>
                  <a:srgbClr val="0F5494"/>
                </a:solidFill>
                <a:latin typeface="Verdana" pitchFamily="34" charset="0"/>
              </a:defRPr>
            </a:lvl2pPr>
            <a:lvl3pPr marL="1142657" indent="-228531" eaLnBrk="0" hangingPunct="0">
              <a:defRPr sz="1200">
                <a:solidFill>
                  <a:srgbClr val="0F5494"/>
                </a:solidFill>
                <a:latin typeface="Verdana" pitchFamily="34" charset="0"/>
              </a:defRPr>
            </a:lvl3pPr>
            <a:lvl4pPr marL="1599720" indent="-228531" eaLnBrk="0" hangingPunct="0">
              <a:defRPr sz="1200">
                <a:solidFill>
                  <a:srgbClr val="0F5494"/>
                </a:solidFill>
                <a:latin typeface="Verdana" pitchFamily="34" charset="0"/>
              </a:defRPr>
            </a:lvl4pPr>
            <a:lvl5pPr marL="2056783" indent="-228531" eaLnBrk="0" hangingPunct="0">
              <a:defRPr sz="1200">
                <a:solidFill>
                  <a:srgbClr val="0F5494"/>
                </a:solidFill>
                <a:latin typeface="Verdana" pitchFamily="34" charset="0"/>
              </a:defRPr>
            </a:lvl5pPr>
            <a:lvl6pPr marL="2513846" indent="-228531" eaLnBrk="0" fontAlgn="base" hangingPunct="0">
              <a:spcBef>
                <a:spcPct val="0"/>
              </a:spcBef>
              <a:spcAft>
                <a:spcPct val="0"/>
              </a:spcAft>
              <a:defRPr sz="1200">
                <a:solidFill>
                  <a:srgbClr val="0F5494"/>
                </a:solidFill>
                <a:latin typeface="Verdana" pitchFamily="34" charset="0"/>
              </a:defRPr>
            </a:lvl6pPr>
            <a:lvl7pPr marL="2970908" indent="-228531" eaLnBrk="0" fontAlgn="base" hangingPunct="0">
              <a:spcBef>
                <a:spcPct val="0"/>
              </a:spcBef>
              <a:spcAft>
                <a:spcPct val="0"/>
              </a:spcAft>
              <a:defRPr sz="1200">
                <a:solidFill>
                  <a:srgbClr val="0F5494"/>
                </a:solidFill>
                <a:latin typeface="Verdana" pitchFamily="34" charset="0"/>
              </a:defRPr>
            </a:lvl7pPr>
            <a:lvl8pPr marL="3427971" indent="-228531" eaLnBrk="0" fontAlgn="base" hangingPunct="0">
              <a:spcBef>
                <a:spcPct val="0"/>
              </a:spcBef>
              <a:spcAft>
                <a:spcPct val="0"/>
              </a:spcAft>
              <a:defRPr sz="1200">
                <a:solidFill>
                  <a:srgbClr val="0F5494"/>
                </a:solidFill>
                <a:latin typeface="Verdana" pitchFamily="34" charset="0"/>
              </a:defRPr>
            </a:lvl8pPr>
            <a:lvl9pPr marL="3885034" indent="-228531" eaLnBrk="0" fontAlgn="base" hangingPunct="0">
              <a:spcBef>
                <a:spcPct val="0"/>
              </a:spcBef>
              <a:spcAft>
                <a:spcPct val="0"/>
              </a:spcAft>
              <a:defRPr sz="1200">
                <a:solidFill>
                  <a:srgbClr val="0F5494"/>
                </a:solidFill>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617060-E918-42C7-8052-FD71A7D6F5A4}"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GB" sz="1200" b="0" i="0" u="none" strike="noStrike" kern="1200" cap="none" spc="0" normalizeH="0" baseline="0" noProof="0">
              <a:ln>
                <a:noFill/>
              </a:ln>
              <a:solidFill>
                <a:srgbClr val="000000"/>
              </a:solidFill>
              <a:effectLst/>
              <a:uLnTx/>
              <a:uFillTx/>
              <a:latin typeface="Arial" charset="0"/>
              <a:ea typeface="ＭＳ Ｐゴシック" pitchFamily="64" charset="-128"/>
              <a:cs typeface="+mn-cs"/>
            </a:endParaRPr>
          </a:p>
        </p:txBody>
      </p:sp>
    </p:spTree>
    <p:extLst>
      <p:ext uri="{BB962C8B-B14F-4D97-AF65-F5344CB8AC3E}">
        <p14:creationId xmlns:p14="http://schemas.microsoft.com/office/powerpoint/2010/main" val="300080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marL="223771" indent="-223771" eaLnBrk="1" hangingPunct="1">
              <a:buFontTx/>
              <a:buAutoNum type="arabicPeriod"/>
            </a:pPr>
            <a:endParaRPr lang="en-US" altLang="fr-FR" dirty="0">
              <a:latin typeface="Arial" panose="020B0604020202020204" pitchFamily="34" charset="0"/>
            </a:endParaRPr>
          </a:p>
        </p:txBody>
      </p:sp>
      <p:sp>
        <p:nvSpPr>
          <p:cNvPr id="67588" name="Slide Number Placeholder 3"/>
          <p:cNvSpPr>
            <a:spLocks noGrp="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727" indent="-285664" eaLnBrk="0" hangingPunct="0">
              <a:defRPr sz="1200">
                <a:solidFill>
                  <a:srgbClr val="0F5494"/>
                </a:solidFill>
                <a:latin typeface="Verdana" panose="020B0604030504040204" pitchFamily="34" charset="0"/>
              </a:defRPr>
            </a:lvl2pPr>
            <a:lvl3pPr marL="1142657" indent="-228531" eaLnBrk="0" hangingPunct="0">
              <a:defRPr sz="1200">
                <a:solidFill>
                  <a:srgbClr val="0F5494"/>
                </a:solidFill>
                <a:latin typeface="Verdana" panose="020B0604030504040204" pitchFamily="34" charset="0"/>
              </a:defRPr>
            </a:lvl3pPr>
            <a:lvl4pPr marL="1599720" indent="-228531" eaLnBrk="0" hangingPunct="0">
              <a:defRPr sz="1200">
                <a:solidFill>
                  <a:srgbClr val="0F5494"/>
                </a:solidFill>
                <a:latin typeface="Verdana" panose="020B0604030504040204" pitchFamily="34" charset="0"/>
              </a:defRPr>
            </a:lvl4pPr>
            <a:lvl5pPr marL="2056783" indent="-228531" eaLnBrk="0" hangingPunct="0">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1FEF29-9221-40B7-A1DC-09B984B1E9AF}"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403650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pPr eaLnBrk="1" hangingPunct="1"/>
            <a:endParaRPr lang="en-US" altLang="fr-FR">
              <a:latin typeface="Arial" panose="020B0604020202020204" pitchFamily="34" charset="0"/>
            </a:endParaRPr>
          </a:p>
        </p:txBody>
      </p:sp>
      <p:sp>
        <p:nvSpPr>
          <p:cNvPr id="70660" name="Slide Number Placeholder 3"/>
          <p:cNvSpPr>
            <a:spLocks noGrp="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727" indent="-285664" eaLnBrk="0" hangingPunct="0">
              <a:defRPr sz="1200">
                <a:solidFill>
                  <a:srgbClr val="0F5494"/>
                </a:solidFill>
                <a:latin typeface="Verdana" panose="020B0604030504040204" pitchFamily="34" charset="0"/>
              </a:defRPr>
            </a:lvl2pPr>
            <a:lvl3pPr marL="1142657" indent="-228531" eaLnBrk="0" hangingPunct="0">
              <a:defRPr sz="1200">
                <a:solidFill>
                  <a:srgbClr val="0F5494"/>
                </a:solidFill>
                <a:latin typeface="Verdana" panose="020B0604030504040204" pitchFamily="34" charset="0"/>
              </a:defRPr>
            </a:lvl3pPr>
            <a:lvl4pPr marL="1599720" indent="-228531" eaLnBrk="0" hangingPunct="0">
              <a:defRPr sz="1200">
                <a:solidFill>
                  <a:srgbClr val="0F5494"/>
                </a:solidFill>
                <a:latin typeface="Verdana" panose="020B0604030504040204" pitchFamily="34" charset="0"/>
              </a:defRPr>
            </a:lvl4pPr>
            <a:lvl5pPr marL="2056783" indent="-228531" eaLnBrk="0" hangingPunct="0">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C091F1-D94E-4D56-981B-3CEF01B5A76C}"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401630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892196" y="794476"/>
            <a:ext cx="4830755" cy="397065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756" tIns="44879" rIns="89756" bIns="44879" anchor="ct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72707" name="Rectangle 2"/>
          <p:cNvSpPr>
            <a:spLocks noGrp="1" noChangeArrowheads="1"/>
          </p:cNvSpPr>
          <p:nvPr>
            <p:ph type="body"/>
          </p:nvPr>
        </p:nvSpPr>
        <p:spPr>
          <a:xfrm>
            <a:off x="660885" y="5028808"/>
            <a:ext cx="5287081" cy="4863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fr-FR" dirty="0">
              <a:latin typeface="Arial" panose="020B0604020202020204" pitchFamily="34" charset="0"/>
            </a:endParaRPr>
          </a:p>
        </p:txBody>
      </p:sp>
    </p:spTree>
    <p:extLst>
      <p:ext uri="{BB962C8B-B14F-4D97-AF65-F5344CB8AC3E}">
        <p14:creationId xmlns:p14="http://schemas.microsoft.com/office/powerpoint/2010/main" val="126368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p:spPr>
        <p:txBody>
          <a:bodyPr/>
          <a:lstStyle/>
          <a:p>
            <a:endParaRPr lang="en-US" altLang="fr-FR">
              <a:latin typeface="Arial" pitchFamily="34" charset="0"/>
            </a:endParaRPr>
          </a:p>
        </p:txBody>
      </p:sp>
      <p:sp>
        <p:nvSpPr>
          <p:cNvPr id="349188"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661E50-C564-400C-9CD3-61C1FB46621D}" type="slidenum">
              <a:rPr kumimoji="0" lang="en-GB" altLang="fr-FR"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altLang="fr-FR"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19089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p:spPr>
        <p:txBody>
          <a:bodyPr/>
          <a:lstStyle/>
          <a:p>
            <a:endParaRPr lang="en-US" altLang="fr-FR">
              <a:latin typeface="Arial" pitchFamily="34" charset="0"/>
            </a:endParaRPr>
          </a:p>
        </p:txBody>
      </p:sp>
      <p:sp>
        <p:nvSpPr>
          <p:cNvPr id="350212"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EB6639-24E5-41B0-A2E4-49F4856D0C29}" type="slidenum">
              <a:rPr kumimoji="0" lang="en-GB" altLang="fr-FR"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altLang="fr-FR"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10204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noFill/>
        </p:spPr>
        <p:txBody>
          <a:bodyPr/>
          <a:lstStyle/>
          <a:p>
            <a:endParaRPr lang="en-GB" altLang="fr-FR">
              <a:latin typeface="Arial" pitchFamily="34" charset="0"/>
            </a:endParaRPr>
          </a:p>
        </p:txBody>
      </p:sp>
      <p:sp>
        <p:nvSpPr>
          <p:cNvPr id="351236"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30E32F-1D58-4B0F-90EB-18F2FCC0ABEB}" type="slidenum">
              <a:rPr kumimoji="0" lang="en-GB" altLang="fr-FR"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altLang="fr-FR"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97643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p:spPr>
        <p:txBody>
          <a:bodyPr/>
          <a:lstStyle/>
          <a:p>
            <a:endParaRPr lang="en-GB" altLang="fr-FR">
              <a:latin typeface="Arial" pitchFamily="34" charset="0"/>
            </a:endParaRPr>
          </a:p>
        </p:txBody>
      </p:sp>
      <p:sp>
        <p:nvSpPr>
          <p:cNvPr id="352260"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07D344-FC23-4161-8EB5-56F3905E82E8}" type="slidenum">
              <a:rPr kumimoji="0" lang="en-GB" altLang="fr-FR"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altLang="fr-FR"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77658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slideMaster" Target="../slideMasters/slideMaster8.xml"/><Relationship Id="rId4" Type="http://schemas.openxmlformats.org/officeDocument/2006/relationships/image" Target="../media/image8.jpeg"/></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E938F39-445F-4A9B-84F5-BFA01FC26C3B}" type="datetime1">
              <a:rPr lang="fr-FR" smtClean="0"/>
              <a:pPr>
                <a:defRPr/>
              </a:pPr>
              <a:t>24/10/2017</a:t>
            </a:fld>
            <a:endParaRPr lang="en-GB"/>
          </a:p>
        </p:txBody>
      </p:sp>
      <p:sp>
        <p:nvSpPr>
          <p:cNvPr id="5"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6" name="Slide Number Placeholder 5"/>
          <p:cNvSpPr>
            <a:spLocks noGrp="1"/>
          </p:cNvSpPr>
          <p:nvPr>
            <p:ph type="sldNum" sz="quarter" idx="12"/>
          </p:nvPr>
        </p:nvSpPr>
        <p:spPr/>
        <p:txBody>
          <a:bodyPr/>
          <a:lstStyle>
            <a:lvl1pPr>
              <a:defRPr/>
            </a:lvl1pPr>
          </a:lstStyle>
          <a:p>
            <a:pPr>
              <a:defRPr/>
            </a:pPr>
            <a:fld id="{0B5E4C09-0CB8-4F4A-BE3A-215B4E6F3704}"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DC21F4E-877B-4172-B10F-1A32C3B31840}" type="datetime1">
              <a:rPr lang="fr-FR" smtClean="0"/>
              <a:pPr>
                <a:defRPr/>
              </a:pPr>
              <a:t>24/10/2017</a:t>
            </a:fld>
            <a:endParaRPr lang="en-GB"/>
          </a:p>
        </p:txBody>
      </p:sp>
      <p:sp>
        <p:nvSpPr>
          <p:cNvPr id="5"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6" name="Slide Number Placeholder 5"/>
          <p:cNvSpPr>
            <a:spLocks noGrp="1"/>
          </p:cNvSpPr>
          <p:nvPr>
            <p:ph type="sldNum" sz="quarter" idx="12"/>
          </p:nvPr>
        </p:nvSpPr>
        <p:spPr/>
        <p:txBody>
          <a:bodyPr/>
          <a:lstStyle>
            <a:lvl1pPr>
              <a:defRPr/>
            </a:lvl1pPr>
          </a:lstStyle>
          <a:p>
            <a:pPr>
              <a:defRPr/>
            </a:pPr>
            <a:fld id="{9DED5DC0-5F9F-4A6D-891E-14701C8A5AF0}" type="slidenum">
              <a:rPr lang="en-GB"/>
              <a:pPr>
                <a:defRPr/>
              </a:pPr>
              <a:t>‹N°›</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6" name="Rectangle 10"/>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7"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925960"/>
            <a:ext cx="8229600" cy="1143000"/>
          </a:xfrm>
        </p:spPr>
        <p:txBody>
          <a:bodyPr>
            <a:normAutofit/>
          </a:bodyPr>
          <a:lstStyle>
            <a:lvl1pPr>
              <a:defRPr sz="3000" b="1" i="0" baseline="0">
                <a:solidFill>
                  <a:srgbClr val="0F5494"/>
                </a:solidFill>
                <a:latin typeface="Verdana" pitchFamily="34" charset="0"/>
              </a:defRPr>
            </a:lvl1pPr>
          </a:lstStyle>
          <a:p>
            <a:r>
              <a:rPr lang="en-US" dirty="0"/>
              <a:t>Click to edit Master title style</a:t>
            </a:r>
          </a:p>
        </p:txBody>
      </p:sp>
      <p:sp>
        <p:nvSpPr>
          <p:cNvPr id="8"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9" name="Date Placeholder 2"/>
          <p:cNvSpPr>
            <a:spLocks noGrp="1"/>
          </p:cNvSpPr>
          <p:nvPr>
            <p:ph type="dt" sz="half" idx="16"/>
          </p:nvPr>
        </p:nvSpPr>
        <p:spPr/>
        <p:txBody>
          <a:bodyPr/>
          <a:lstStyle>
            <a:lvl1pPr>
              <a:defRPr/>
            </a:lvl1pPr>
          </a:lstStyle>
          <a:p>
            <a:pPr>
              <a:defRPr/>
            </a:pPr>
            <a:fld id="{C4E54FA1-2659-434E-A0DD-4D5AC3351106}" type="datetime1">
              <a:rPr lang="fr-FR" smtClean="0">
                <a:solidFill>
                  <a:prstClr val="black">
                    <a:tint val="75000"/>
                  </a:prstClr>
                </a:solidFill>
              </a:rPr>
              <a:pPr>
                <a:defRPr/>
              </a:pPr>
              <a:t>24/10/2017</a:t>
            </a:fld>
            <a:endParaRPr lang="en-US">
              <a:solidFill>
                <a:prstClr val="black">
                  <a:tint val="75000"/>
                </a:prstClr>
              </a:solidFill>
            </a:endParaRPr>
          </a:p>
        </p:txBody>
      </p:sp>
    </p:spTree>
    <p:extLst>
      <p:ext uri="{BB962C8B-B14F-4D97-AF65-F5344CB8AC3E}">
        <p14:creationId xmlns:p14="http://schemas.microsoft.com/office/powerpoint/2010/main" val="25367551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5" name="Rectangle 4"/>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6"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7"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8" name="Date Placeholder 1"/>
          <p:cNvSpPr>
            <a:spLocks noGrp="1"/>
          </p:cNvSpPr>
          <p:nvPr>
            <p:ph type="dt" sz="half" idx="16"/>
          </p:nvPr>
        </p:nvSpPr>
        <p:spPr/>
        <p:txBody>
          <a:bodyPr/>
          <a:lstStyle>
            <a:lvl1pPr>
              <a:defRPr/>
            </a:lvl1pPr>
          </a:lstStyle>
          <a:p>
            <a:pPr>
              <a:defRPr/>
            </a:pPr>
            <a:fld id="{C32309E5-F209-48F6-B4DD-A8C0616B724A}" type="datetime1">
              <a:rPr lang="fr-FR" smtClean="0">
                <a:solidFill>
                  <a:prstClr val="black">
                    <a:tint val="75000"/>
                  </a:prstClr>
                </a:solidFill>
              </a:rPr>
              <a:pPr>
                <a:defRPr/>
              </a:pPr>
              <a:t>24/10/2017</a:t>
            </a:fld>
            <a:endParaRPr lang="en-US">
              <a:solidFill>
                <a:prstClr val="black">
                  <a:tint val="75000"/>
                </a:prstClr>
              </a:solidFill>
            </a:endParaRPr>
          </a:p>
        </p:txBody>
      </p:sp>
    </p:spTree>
    <p:extLst>
      <p:ext uri="{BB962C8B-B14F-4D97-AF65-F5344CB8AC3E}">
        <p14:creationId xmlns:p14="http://schemas.microsoft.com/office/powerpoint/2010/main" val="9235793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7" name="Rectangle 9"/>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8"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Vertical Title 1"/>
          <p:cNvSpPr>
            <a:spLocks noGrp="1"/>
          </p:cNvSpPr>
          <p:nvPr>
            <p:ph type="title" orient="vert"/>
          </p:nvPr>
        </p:nvSpPr>
        <p:spPr>
          <a:xfrm>
            <a:off x="6629400" y="1772816"/>
            <a:ext cx="2057400" cy="4353347"/>
          </a:xfrm>
        </p:spPr>
        <p:txBody>
          <a:bodyPr vert="eaVert">
            <a:normAutofit/>
          </a:bodyPr>
          <a:lstStyle>
            <a:lvl1pPr algn="l">
              <a:defRPr sz="3000">
                <a:solidFill>
                  <a:srgbClr val="0F5494"/>
                </a:solidFill>
              </a:defRPr>
            </a:lvl1pPr>
          </a:lstStyle>
          <a:p>
            <a:pPr lvl="0"/>
            <a:r>
              <a:rPr lang="en-US" dirty="0"/>
              <a:t>Click to edit Master title style</a:t>
            </a:r>
          </a:p>
        </p:txBody>
      </p:sp>
      <p:sp>
        <p:nvSpPr>
          <p:cNvPr id="13" name="Content Placeholder 2"/>
          <p:cNvSpPr>
            <a:spLocks noGrp="1"/>
          </p:cNvSpPr>
          <p:nvPr>
            <p:ph sz="half" idx="12"/>
          </p:nvPr>
        </p:nvSpPr>
        <p:spPr>
          <a:xfrm rot="5400000">
            <a:off x="1277634" y="926722"/>
            <a:ext cx="4392488" cy="6084676"/>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4AD90838-F192-4A3F-804A-253F8DED049D}" type="datetime1">
              <a:rPr lang="fr-FR" smtClean="0">
                <a:solidFill>
                  <a:prstClr val="black">
                    <a:tint val="75000"/>
                  </a:prstClr>
                </a:solidFill>
              </a:rPr>
              <a:pPr>
                <a:defRPr/>
              </a:pPr>
              <a:t>24/10/2017</a:t>
            </a:fld>
            <a:endParaRPr lang="en-US">
              <a:solidFill>
                <a:prstClr val="black">
                  <a:tint val="75000"/>
                </a:prstClr>
              </a:solidFill>
            </a:endParaRPr>
          </a:p>
        </p:txBody>
      </p:sp>
    </p:spTree>
    <p:extLst>
      <p:ext uri="{BB962C8B-B14F-4D97-AF65-F5344CB8AC3E}">
        <p14:creationId xmlns:p14="http://schemas.microsoft.com/office/powerpoint/2010/main" val="34660089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ACC1246-BA93-4E2E-AD08-23BAADF68AEC}" type="datetime1">
              <a:rPr lang="fr-FR" smtClean="0">
                <a:solidFill>
                  <a:prstClr val="black">
                    <a:tint val="75000"/>
                  </a:prstClr>
                </a:solidFill>
              </a:rPr>
              <a:pPr>
                <a:defRPr/>
              </a:pPr>
              <a:t>24/10/2017</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B028149-ECB7-46CA-8AA5-557D2FBB3CE2}" type="slidenum">
              <a:rPr lang="en-GB"/>
              <a:pPr>
                <a:defRPr/>
              </a:pPr>
              <a:t>‹N°›</a:t>
            </a:fld>
            <a:endParaRPr lang="en-GB"/>
          </a:p>
        </p:txBody>
      </p:sp>
      <p:sp>
        <p:nvSpPr>
          <p:cNvPr id="7"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8" name="Picture 10" descr="logo_ce-eac-neg-en"/>
          <p:cNvPicPr>
            <a:picLocks noChangeAspect="1" noChangeArrowheads="1"/>
          </p:cNvPicPr>
          <p:nvPr userDrawn="1"/>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Tree>
    <p:extLst>
      <p:ext uri="{BB962C8B-B14F-4D97-AF65-F5344CB8AC3E}">
        <p14:creationId xmlns:p14="http://schemas.microsoft.com/office/powerpoint/2010/main" val="26784121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44204D7-C552-4305-B7C1-A30679BE03DB}" type="datetime1">
              <a:rPr lang="fr-FR" smtClean="0">
                <a:solidFill>
                  <a:prstClr val="black">
                    <a:tint val="75000"/>
                  </a:prstClr>
                </a:solidFill>
              </a:rPr>
              <a:pPr>
                <a:defRPr/>
              </a:pPr>
              <a:t>24/10/2017</a:t>
            </a:fld>
            <a:endParaRPr lang="en-GB">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467C285-78F2-4724-81D3-934A5CC206A9}" type="slidenum">
              <a:rPr lang="en-GB"/>
              <a:pPr>
                <a:defRPr/>
              </a:pPr>
              <a:t>‹N°›</a:t>
            </a:fld>
            <a:endParaRPr lang="en-GB"/>
          </a:p>
        </p:txBody>
      </p:sp>
      <p:sp>
        <p:nvSpPr>
          <p:cNvPr id="5"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spTree>
    <p:extLst>
      <p:ext uri="{BB962C8B-B14F-4D97-AF65-F5344CB8AC3E}">
        <p14:creationId xmlns:p14="http://schemas.microsoft.com/office/powerpoint/2010/main" val="32704152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59150" y="122238"/>
            <a:ext cx="5629275" cy="723900"/>
          </a:xfrm>
        </p:spPr>
        <p:txBody>
          <a:bodyPr/>
          <a:lstStyle/>
          <a:p>
            <a:r>
              <a:rPr lang="en-US"/>
              <a:t>Click to edit Master title style</a:t>
            </a:r>
            <a:endParaRPr lang="fr-FR"/>
          </a:p>
        </p:txBody>
      </p:sp>
      <p:sp>
        <p:nvSpPr>
          <p:cNvPr id="3" name="Table Placeholder 2"/>
          <p:cNvSpPr>
            <a:spLocks noGrp="1"/>
          </p:cNvSpPr>
          <p:nvPr>
            <p:ph type="tbl" idx="1"/>
          </p:nvPr>
        </p:nvSpPr>
        <p:spPr>
          <a:xfrm>
            <a:off x="152400" y="1117600"/>
            <a:ext cx="8839200" cy="5305425"/>
          </a:xfrm>
        </p:spPr>
        <p:txBody>
          <a:bodyPr/>
          <a:lstStyle/>
          <a:p>
            <a:pPr lvl="0"/>
            <a:endParaRPr lang="fr-FR" noProof="0"/>
          </a:p>
        </p:txBody>
      </p:sp>
      <p:sp>
        <p:nvSpPr>
          <p:cNvPr id="4"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spTree>
    <p:extLst>
      <p:ext uri="{BB962C8B-B14F-4D97-AF65-F5344CB8AC3E}">
        <p14:creationId xmlns:p14="http://schemas.microsoft.com/office/powerpoint/2010/main" val="100298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E04347D-2C3B-480F-B70A-0FE77C6C5B48}" type="datetime1">
              <a:rPr lang="fr-FR" smtClean="0"/>
              <a:pPr>
                <a:defRPr/>
              </a:pPr>
              <a:t>24/10/2017</a:t>
            </a:fld>
            <a:endParaRPr lang="en-GB"/>
          </a:p>
        </p:txBody>
      </p:sp>
      <p:sp>
        <p:nvSpPr>
          <p:cNvPr id="5"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6" name="Slide Number Placeholder 5"/>
          <p:cNvSpPr>
            <a:spLocks noGrp="1"/>
          </p:cNvSpPr>
          <p:nvPr>
            <p:ph type="sldNum" sz="quarter" idx="12"/>
          </p:nvPr>
        </p:nvSpPr>
        <p:spPr/>
        <p:txBody>
          <a:bodyPr/>
          <a:lstStyle>
            <a:lvl1pPr>
              <a:defRPr/>
            </a:lvl1pPr>
          </a:lstStyle>
          <a:p>
            <a:pPr>
              <a:defRPr/>
            </a:pPr>
            <a:fld id="{EAF59365-FDC9-41C7-803B-C7ABF072ACE4}"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8F5F3B0D-47C0-4DBC-BDEF-C05BF8F56B4D}" type="datetime1">
              <a:rPr lang="fr-FR" smtClean="0"/>
              <a:pPr>
                <a:defRPr/>
              </a:pPr>
              <a:t>24/10/2017</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_alternative">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4140200" y="6597650"/>
            <a:ext cx="863600" cy="26035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8" name="Rectangle 14"/>
          <p:cNvSpPr/>
          <p:nvPr/>
        </p:nvSpPr>
        <p:spPr>
          <a:xfrm>
            <a:off x="0" y="1341438"/>
            <a:ext cx="9144000" cy="551656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11"/>
          <p:cNvSpPr>
            <a:spLocks noChangeArrowheads="1"/>
          </p:cNvSpPr>
          <p:nvPr/>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algn="ctr">
              <a:defRPr/>
            </a:pPr>
            <a:endParaRPr lang="en-GB" sz="1800">
              <a:solidFill>
                <a:srgbClr val="FFFFFF"/>
              </a:solidFill>
              <a:ea typeface="ＭＳ Ｐゴシック" pitchFamily="64" charset="-128"/>
            </a:endParaRPr>
          </a:p>
        </p:txBody>
      </p:sp>
      <p:pic>
        <p:nvPicPr>
          <p:cNvPr id="10" name="Picture 10" descr="logo_ce-eac_en"/>
          <p:cNvPicPr>
            <a:picLocks noChangeAspect="1" noChangeArrowheads="1"/>
          </p:cNvPicPr>
          <p:nvPr/>
        </p:nvPicPr>
        <p:blipFill>
          <a:blip r:embed="rId2" cstate="print"/>
          <a:srcRect/>
          <a:stretch>
            <a:fillRect/>
          </a:stretch>
        </p:blipFill>
        <p:spPr bwMode="auto">
          <a:xfrm>
            <a:off x="3713163" y="330200"/>
            <a:ext cx="2054225" cy="1420813"/>
          </a:xfrm>
          <a:prstGeom prst="rect">
            <a:avLst/>
          </a:prstGeom>
          <a:noFill/>
          <a:ln w="9525">
            <a:noFill/>
            <a:miter lim="800000"/>
            <a:headEnd/>
            <a:tailEnd/>
          </a:ln>
        </p:spPr>
      </p:pic>
      <p:sp>
        <p:nvSpPr>
          <p:cNvPr id="2" name="Title 1"/>
          <p:cNvSpPr>
            <a:spLocks noGrp="1"/>
          </p:cNvSpPr>
          <p:nvPr>
            <p:ph type="ctrTitle"/>
          </p:nvPr>
        </p:nvSpPr>
        <p:spPr>
          <a:xfrm>
            <a:off x="4032448" y="2420888"/>
            <a:ext cx="4932040" cy="1470025"/>
          </a:xfrm>
        </p:spPr>
        <p:txBody>
          <a:bodyPr>
            <a:normAutofit/>
          </a:bodyPr>
          <a:lstStyle>
            <a:lvl1pPr algn="l">
              <a:defRPr sz="30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55576" y="4005064"/>
            <a:ext cx="8208912" cy="1224136"/>
          </a:xfrm>
        </p:spPr>
        <p:txBody>
          <a:bodyPr>
            <a:noAutofit/>
          </a:bodyPr>
          <a:lstStyle>
            <a:lvl1pPr marL="0" indent="0" algn="l">
              <a:buNone/>
              <a:defRPr sz="7600" baseline="0">
                <a:solidFill>
                  <a:srgbClr val="FFD6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3" name="Text Placeholder 22"/>
          <p:cNvSpPr>
            <a:spLocks noGrp="1"/>
          </p:cNvSpPr>
          <p:nvPr>
            <p:ph type="body" sz="quarter" idx="15"/>
          </p:nvPr>
        </p:nvSpPr>
        <p:spPr>
          <a:xfrm>
            <a:off x="7308304" y="6381328"/>
            <a:ext cx="1692275" cy="260350"/>
          </a:xfrm>
        </p:spPr>
        <p:txBody>
          <a:bodyPr>
            <a:noAutofit/>
          </a:bodyPr>
          <a:lstStyle>
            <a:lvl1pPr>
              <a:buNone/>
              <a:defRPr sz="1200">
                <a:solidFill>
                  <a:schemeClr val="bg1"/>
                </a:solidFill>
              </a:defRPr>
            </a:lvl1pPr>
          </a:lstStyle>
          <a:p>
            <a:pPr lvl="0"/>
            <a:r>
              <a:rPr lang="en-US" dirty="0"/>
              <a:t>Click to edit Master text styles</a:t>
            </a:r>
          </a:p>
        </p:txBody>
      </p:sp>
      <p:sp>
        <p:nvSpPr>
          <p:cNvPr id="14" name="Text Placeholder 15"/>
          <p:cNvSpPr>
            <a:spLocks noGrp="1"/>
          </p:cNvSpPr>
          <p:nvPr>
            <p:ph type="body" sz="quarter" idx="12"/>
          </p:nvPr>
        </p:nvSpPr>
        <p:spPr>
          <a:xfrm>
            <a:off x="4032200" y="5301208"/>
            <a:ext cx="4932288" cy="864096"/>
          </a:xfrm>
        </p:spPr>
        <p:txBody>
          <a:bodyPr>
            <a:noAutofit/>
          </a:bodyPr>
          <a:lstStyle>
            <a:lvl1pPr marL="0">
              <a:buNone/>
              <a:defRPr sz="2400" b="0" i="1" baseline="0">
                <a:solidFill>
                  <a:schemeClr val="bg1"/>
                </a:solidFill>
                <a:latin typeface="Verdana" pitchFamily="34" charset="0"/>
              </a:defRPr>
            </a:lvl1pPr>
          </a:lstStyle>
          <a:p>
            <a:pPr lvl="0"/>
            <a:r>
              <a:rPr lang="en-US" dirty="0"/>
              <a:t>Click to edit Master text styles</a:t>
            </a:r>
          </a:p>
        </p:txBody>
      </p:sp>
      <p:sp>
        <p:nvSpPr>
          <p:cNvPr id="11" name="Footer Placeholder 4"/>
          <p:cNvSpPr>
            <a:spLocks noGrp="1"/>
          </p:cNvSpPr>
          <p:nvPr>
            <p:ph type="ftr" sz="quarter" idx="16"/>
          </p:nvPr>
        </p:nvSpPr>
        <p:spPr/>
        <p:txBody>
          <a:bodyPr/>
          <a:lstStyle>
            <a:lvl1pPr>
              <a:defRPr/>
            </a:lvl1pPr>
          </a:lstStyle>
          <a:p>
            <a:pPr>
              <a:defRPr/>
            </a:pPr>
            <a:r>
              <a:rPr lang="fr-FR"/>
              <a:t>Journée d'information régionale - Amiens - 30.05.2017</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5" name="Rectangle 9"/>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10" descr="logo_ce-eac-neg-en"/>
          <p:cNvPicPr>
            <a:picLocks noChangeAspect="1" noChangeArrowheads="1"/>
          </p:cNvPicPr>
          <p:nvPr/>
        </p:nvPicPr>
        <p:blipFill>
          <a:blip r:embed="rId2" cstate="print"/>
          <a:srcRect/>
          <a:stretch>
            <a:fillRect/>
          </a:stretch>
        </p:blipFill>
        <p:spPr bwMode="auto">
          <a:xfrm>
            <a:off x="3707904" y="347241"/>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algn="ctr">
              <a:defRPr/>
            </a:pPr>
            <a:endParaRPr lang="en-GB" sz="1800">
              <a:solidFill>
                <a:srgbClr val="FFFFFF"/>
              </a:solidFill>
              <a:ea typeface="ＭＳ Ｐゴシック" pitchFamily="64" charset="-128"/>
            </a:endParaRPr>
          </a:p>
        </p:txBody>
      </p:sp>
      <p:sp>
        <p:nvSpPr>
          <p:cNvPr id="6"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7" name="Rectangle 11"/>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noAutofit/>
          </a:bodyPr>
          <a:lstStyle>
            <a:lvl1pPr algn="l">
              <a:defRPr sz="7600" b="1" cap="all" baseline="0">
                <a:solidFill>
                  <a:srgbClr val="FFD624"/>
                </a:solidFill>
                <a:latin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000" b="1" i="0" baseline="0">
                <a:solidFill>
                  <a:srgbClr val="0F5494"/>
                </a:solidFill>
                <a:latin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5EC40579-F199-47DE-A495-938527621E64}" type="datetime1">
              <a:rPr lang="fr-FR" smtClean="0"/>
              <a:pPr>
                <a:defRPr/>
              </a:pPr>
              <a:t>24/10/2017</a:t>
            </a:fld>
            <a:endParaRPr lang="en-US"/>
          </a:p>
        </p:txBody>
      </p:sp>
      <p:sp>
        <p:nvSpPr>
          <p:cNvPr id="11" name="Footer Placeholder 4"/>
          <p:cNvSpPr>
            <a:spLocks noGrp="1"/>
          </p:cNvSpPr>
          <p:nvPr>
            <p:ph type="ftr" sz="quarter" idx="17"/>
          </p:nvPr>
        </p:nvSpPr>
        <p:spPr/>
        <p:txBody>
          <a:bodyPr/>
          <a:lstStyle>
            <a:lvl1pPr>
              <a:defRPr/>
            </a:lvl1pPr>
          </a:lstStyle>
          <a:p>
            <a:pPr>
              <a:defRPr/>
            </a:pPr>
            <a:r>
              <a:rPr lang="fr-FR"/>
              <a:t>Journée d'information régionale - Amiens - 30.05.2017</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8" name="Rectangle 13"/>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9" name="Picture 10" descr="logo_ce-eac-neg-en"/>
          <p:cNvPicPr>
            <a:picLocks noChangeAspect="1" noChangeArrowheads="1"/>
          </p:cNvPicPr>
          <p:nvPr/>
        </p:nvPicPr>
        <p:blipFill>
          <a:blip r:embed="rId2" cstate="print"/>
          <a:srcRect/>
          <a:stretch>
            <a:fillRect/>
          </a:stretch>
        </p:blipFill>
        <p:spPr bwMode="auto">
          <a:xfrm>
            <a:off x="3727450" y="347663"/>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57606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sz="half" idx="1"/>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5" name="Content Placeholder 2"/>
          <p:cNvSpPr>
            <a:spLocks noGrp="1"/>
          </p:cNvSpPr>
          <p:nvPr>
            <p:ph sz="half" idx="13"/>
          </p:nvPr>
        </p:nvSpPr>
        <p:spPr>
          <a:xfrm>
            <a:off x="5004048"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0"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1" name="Date Placeholder 4"/>
          <p:cNvSpPr>
            <a:spLocks noGrp="1"/>
          </p:cNvSpPr>
          <p:nvPr>
            <p:ph type="dt" sz="half" idx="16"/>
          </p:nvPr>
        </p:nvSpPr>
        <p:spPr/>
        <p:txBody>
          <a:bodyPr/>
          <a:lstStyle>
            <a:lvl1pPr>
              <a:defRPr/>
            </a:lvl1pPr>
          </a:lstStyle>
          <a:p>
            <a:pPr>
              <a:defRPr/>
            </a:pPr>
            <a:fld id="{7021755E-F46A-457D-976C-F5B2D7111CCC}" type="datetime1">
              <a:rPr lang="fr-FR" smtClean="0"/>
              <a:pPr>
                <a:defRPr/>
              </a:pPr>
              <a:t>24/10/2017</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Text">
    <p:spTree>
      <p:nvGrpSpPr>
        <p:cNvPr id="1" name=""/>
        <p:cNvGrpSpPr/>
        <p:nvPr/>
      </p:nvGrpSpPr>
      <p:grpSpPr>
        <a:xfrm>
          <a:off x="0" y="0"/>
          <a:ext cx="0" cy="0"/>
          <a:chOff x="0" y="0"/>
          <a:chExt cx="0" cy="0"/>
        </a:xfrm>
      </p:grpSpPr>
      <p:sp>
        <p:nvSpPr>
          <p:cNvPr id="8"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9" name="Rectangle 14"/>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3" name="Text Placeholder 2"/>
          <p:cNvSpPr>
            <a:spLocks noGrp="1"/>
          </p:cNvSpPr>
          <p:nvPr>
            <p:ph type="body" idx="1"/>
          </p:nvPr>
        </p:nvSpPr>
        <p:spPr>
          <a:xfrm>
            <a:off x="457200" y="1772816"/>
            <a:ext cx="3682752" cy="57606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2"/>
          <p:cNvSpPr>
            <a:spLocks noGrp="1"/>
          </p:cNvSpPr>
          <p:nvPr>
            <p:ph sz="half" idx="12"/>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sz="half" idx="13"/>
          </p:nvPr>
        </p:nvSpPr>
        <p:spPr>
          <a:xfrm>
            <a:off x="5004048" y="2348880"/>
            <a:ext cx="3678560"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0" name="Text Placeholder 2"/>
          <p:cNvSpPr>
            <a:spLocks noGrp="1"/>
          </p:cNvSpPr>
          <p:nvPr>
            <p:ph type="body" idx="14"/>
          </p:nvPr>
        </p:nvSpPr>
        <p:spPr>
          <a:xfrm>
            <a:off x="5004048" y="1772816"/>
            <a:ext cx="3680148" cy="56775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2" name="Date Placeholder 6"/>
          <p:cNvSpPr>
            <a:spLocks noGrp="1"/>
          </p:cNvSpPr>
          <p:nvPr>
            <p:ph type="dt" sz="half" idx="16"/>
          </p:nvPr>
        </p:nvSpPr>
        <p:spPr/>
        <p:txBody>
          <a:bodyPr/>
          <a:lstStyle>
            <a:lvl1pPr>
              <a:defRPr/>
            </a:lvl1pPr>
          </a:lstStyle>
          <a:p>
            <a:pPr>
              <a:defRPr/>
            </a:pPr>
            <a:fld id="{B4FDAE44-D886-44BC-91AB-8A0EDBA83DD6}" type="datetime1">
              <a:rPr lang="fr-FR" smtClean="0"/>
              <a:pPr>
                <a:defRPr/>
              </a:pPr>
              <a:t>24/10/2017</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6" name="Rectangle 10"/>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925960"/>
            <a:ext cx="8229600" cy="1143000"/>
          </a:xfrm>
        </p:spPr>
        <p:txBody>
          <a:bodyPr>
            <a:normAutofit/>
          </a:bodyPr>
          <a:lstStyle>
            <a:lvl1pPr>
              <a:defRPr sz="3000" b="1" i="0" baseline="0">
                <a:solidFill>
                  <a:srgbClr val="0F5494"/>
                </a:solidFill>
                <a:latin typeface="Verdana" pitchFamily="34" charset="0"/>
              </a:defRPr>
            </a:lvl1pPr>
          </a:lstStyle>
          <a:p>
            <a:r>
              <a:rPr lang="en-US" dirty="0"/>
              <a:t>Click to edit Master title style</a:t>
            </a:r>
          </a:p>
        </p:txBody>
      </p:sp>
      <p:sp>
        <p:nvSpPr>
          <p:cNvPr id="8"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9" name="Date Placeholder 2"/>
          <p:cNvSpPr>
            <a:spLocks noGrp="1"/>
          </p:cNvSpPr>
          <p:nvPr>
            <p:ph type="dt" sz="half" idx="16"/>
          </p:nvPr>
        </p:nvSpPr>
        <p:spPr/>
        <p:txBody>
          <a:bodyPr/>
          <a:lstStyle>
            <a:lvl1pPr>
              <a:defRPr/>
            </a:lvl1pPr>
          </a:lstStyle>
          <a:p>
            <a:pPr>
              <a:defRPr/>
            </a:pPr>
            <a:fld id="{46003401-5801-4059-A480-2664F4E8D67F}" type="datetime1">
              <a:rPr lang="fr-FR" smtClean="0"/>
              <a:pPr>
                <a:defRPr/>
              </a:pPr>
              <a:t>24/10/2017</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5" name="Rectangle 4"/>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7"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8" name="Date Placeholder 1"/>
          <p:cNvSpPr>
            <a:spLocks noGrp="1"/>
          </p:cNvSpPr>
          <p:nvPr>
            <p:ph type="dt" sz="half" idx="16"/>
          </p:nvPr>
        </p:nvSpPr>
        <p:spPr/>
        <p:txBody>
          <a:bodyPr/>
          <a:lstStyle>
            <a:lvl1pPr>
              <a:defRPr/>
            </a:lvl1pPr>
          </a:lstStyle>
          <a:p>
            <a:pPr>
              <a:defRPr/>
            </a:pPr>
            <a:fld id="{6BAA8F28-C13E-4BE8-96D1-02AD717049DF}" type="datetime1">
              <a:rPr lang="fr-FR" smtClean="0"/>
              <a:pPr>
                <a:defRPr/>
              </a:pPr>
              <a:t>24/10/2017</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00271F6-A481-4EE5-8772-659BE4FF09F8}" type="datetime1">
              <a:rPr lang="fr-FR" smtClean="0"/>
              <a:pPr>
                <a:defRPr/>
              </a:pPr>
              <a:t>24/10/2017</a:t>
            </a:fld>
            <a:endParaRPr lang="en-GB"/>
          </a:p>
        </p:txBody>
      </p:sp>
      <p:sp>
        <p:nvSpPr>
          <p:cNvPr id="5"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6" name="Slide Number Placeholder 5"/>
          <p:cNvSpPr>
            <a:spLocks noGrp="1"/>
          </p:cNvSpPr>
          <p:nvPr>
            <p:ph type="sldNum" sz="quarter" idx="12"/>
          </p:nvPr>
        </p:nvSpPr>
        <p:spPr/>
        <p:txBody>
          <a:bodyPr/>
          <a:lstStyle>
            <a:lvl1pPr>
              <a:defRPr/>
            </a:lvl1pPr>
          </a:lstStyle>
          <a:p>
            <a:pPr>
              <a:defRPr/>
            </a:pPr>
            <a:fld id="{A3D1EADD-FDDB-4F77-9D7D-9AA08708E0FD}" type="slidenum">
              <a:rPr lang="en-GB"/>
              <a:pPr>
                <a:defRPr/>
              </a:pPr>
              <a:t>‹N°›</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6"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7" name="Rectangle 9"/>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Vertical Title 1"/>
          <p:cNvSpPr>
            <a:spLocks noGrp="1"/>
          </p:cNvSpPr>
          <p:nvPr>
            <p:ph type="title" orient="vert"/>
          </p:nvPr>
        </p:nvSpPr>
        <p:spPr>
          <a:xfrm>
            <a:off x="6629400" y="1772816"/>
            <a:ext cx="2057400" cy="4353347"/>
          </a:xfrm>
        </p:spPr>
        <p:txBody>
          <a:bodyPr vert="eaVert">
            <a:normAutofit/>
          </a:bodyPr>
          <a:lstStyle>
            <a:lvl1pPr algn="l">
              <a:defRPr sz="3000">
                <a:solidFill>
                  <a:srgbClr val="0F5494"/>
                </a:solidFill>
              </a:defRPr>
            </a:lvl1pPr>
          </a:lstStyle>
          <a:p>
            <a:pPr lvl="0"/>
            <a:r>
              <a:rPr lang="en-US" dirty="0"/>
              <a:t>Click to edit Master title style</a:t>
            </a:r>
          </a:p>
        </p:txBody>
      </p:sp>
      <p:sp>
        <p:nvSpPr>
          <p:cNvPr id="13" name="Content Placeholder 2"/>
          <p:cNvSpPr>
            <a:spLocks noGrp="1"/>
          </p:cNvSpPr>
          <p:nvPr>
            <p:ph sz="half" idx="12"/>
          </p:nvPr>
        </p:nvSpPr>
        <p:spPr>
          <a:xfrm rot="5400000">
            <a:off x="1277634" y="926722"/>
            <a:ext cx="4392488" cy="6084676"/>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7C715E90-C220-418D-8A75-46DE621F32CF}" type="datetime1">
              <a:rPr lang="fr-FR" smtClean="0"/>
              <a:pPr>
                <a:defRPr/>
              </a:pPr>
              <a:t>24/10/2017</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n-US" sz="1800">
              <a:solidFill>
                <a:srgbClr val="FFFFFF"/>
              </a:solidFill>
              <a:latin typeface="Verdana" pitchFamily="34" charset="0"/>
            </a:endParaRPr>
          </a:p>
        </p:txBody>
      </p:sp>
      <p:pic>
        <p:nvPicPr>
          <p:cNvPr id="5" name="Picture 56" descr="logo_bot2"/>
          <p:cNvPicPr>
            <a:picLocks noChangeAspect="1" noChangeArrowheads="1"/>
          </p:cNvPicPr>
          <p:nvPr userDrawn="1"/>
        </p:nvPicPr>
        <p:blipFill>
          <a:blip r:embed="rId2" cstate="print"/>
          <a:srcRect/>
          <a:stretch>
            <a:fillRect/>
          </a:stretch>
        </p:blipFill>
        <p:spPr bwMode="auto">
          <a:xfrm>
            <a:off x="4257675" y="6440488"/>
            <a:ext cx="625475" cy="427037"/>
          </a:xfrm>
          <a:prstGeom prst="rect">
            <a:avLst/>
          </a:prstGeom>
          <a:noFill/>
          <a:ln w="9525">
            <a:noFill/>
            <a:miter lim="800000"/>
            <a:headEnd/>
            <a:tailEnd/>
          </a:ln>
        </p:spPr>
      </p:pic>
      <p:pic>
        <p:nvPicPr>
          <p:cNvPr id="6" name="Picture 61" descr="logo_top"/>
          <p:cNvPicPr>
            <a:picLocks noChangeAspect="1" noChangeArrowheads="1"/>
          </p:cNvPicPr>
          <p:nvPr userDrawn="1"/>
        </p:nvPicPr>
        <p:blipFill>
          <a:blip r:embed="rId3" cstate="print"/>
          <a:srcRect/>
          <a:stretch>
            <a:fillRect/>
          </a:stretch>
        </p:blipFill>
        <p:spPr bwMode="auto">
          <a:xfrm>
            <a:off x="3948113" y="252413"/>
            <a:ext cx="1460500" cy="1012825"/>
          </a:xfrm>
          <a:prstGeom prst="rect">
            <a:avLst/>
          </a:prstGeom>
          <a:noFill/>
          <a:ln w="9525">
            <a:noFill/>
            <a:miter lim="800000"/>
            <a:headEnd/>
            <a:tailEnd/>
          </a:ln>
        </p:spPr>
      </p:pic>
      <p:sp>
        <p:nvSpPr>
          <p:cNvPr id="3076" name="Rectangle 4"/>
          <p:cNvSpPr>
            <a:spLocks noGrp="1" noChangeArrowheads="1"/>
          </p:cNvSpPr>
          <p:nvPr>
            <p:ph type="ctrTitle"/>
          </p:nvPr>
        </p:nvSpPr>
        <p:spPr>
          <a:xfrm>
            <a:off x="4395788" y="2603500"/>
            <a:ext cx="3306762"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4411663" y="3716338"/>
            <a:ext cx="4113212" cy="1728787"/>
          </a:xfrm>
        </p:spPr>
        <p:txBody>
          <a:bodyPr/>
          <a:lstStyle>
            <a:lvl1pPr marL="0" indent="118110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a:xfrm>
            <a:off x="7486650" y="6388100"/>
            <a:ext cx="1495425" cy="257175"/>
          </a:xfrm>
        </p:spPr>
        <p:txBody>
          <a:bodyPr/>
          <a:lstStyle>
            <a:lvl1pPr>
              <a:defRPr sz="1200" b="1">
                <a:solidFill>
                  <a:schemeClr val="bg1"/>
                </a:solidFill>
                <a:latin typeface="+mn-lt"/>
              </a:defRPr>
            </a:lvl1pPr>
          </a:lstStyle>
          <a:p>
            <a:pPr>
              <a:defRPr/>
            </a:pPr>
            <a:fld id="{C1FDD672-DE36-40AD-AF9C-7A6A63CBFE7F}" type="datetime1">
              <a:rPr lang="fr-FR" smtClean="0">
                <a:solidFill>
                  <a:srgbClr val="FFFFFF"/>
                </a:solidFill>
              </a:rPr>
              <a:pPr>
                <a:defRPr/>
              </a:pPr>
              <a:t>24/10/2017</a:t>
            </a:fld>
            <a:endParaRPr lang="en-GB">
              <a:solidFill>
                <a:srgbClr val="FFFFFF"/>
              </a:solidFill>
            </a:endParaRPr>
          </a:p>
        </p:txBody>
      </p:sp>
    </p:spTree>
    <p:extLst>
      <p:ext uri="{BB962C8B-B14F-4D97-AF65-F5344CB8AC3E}">
        <p14:creationId xmlns:p14="http://schemas.microsoft.com/office/powerpoint/2010/main" val="2804841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F13E3DB-7126-40F6-AF5C-F8480173AFFA}" type="datetime1">
              <a:rPr lang="fr-FR" smtClean="0">
                <a:solidFill>
                  <a:srgbClr val="000000"/>
                </a:solidFill>
              </a:rPr>
              <a:pPr>
                <a:defRPr/>
              </a:pPr>
              <a:t>24/10/2017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9894B8-1009-4859-8293-DE22A0C46F78}"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887232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576771E-AE75-4014-9DF1-567959A05D20}" type="datetime1">
              <a:rPr lang="fr-FR" smtClean="0">
                <a:solidFill>
                  <a:srgbClr val="000000"/>
                </a:solidFill>
              </a:rPr>
              <a:pPr>
                <a:defRPr/>
              </a:pPr>
              <a:t>24/10/2017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8E8989-8F82-4033-926A-7BBDAFCEEF5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674987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0050" y="2492375"/>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2492375"/>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A6FCE9A-D0EB-47E6-8731-7D532AE7045A}" type="datetime1">
              <a:rPr lang="fr-FR" smtClean="0">
                <a:solidFill>
                  <a:srgbClr val="000000"/>
                </a:solidFill>
              </a:rPr>
              <a:pPr>
                <a:defRPr/>
              </a:pPr>
              <a:t>24/10/2017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DA462-86E2-4FCA-B5BD-31C154499B33}"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35022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9AF64373-C3C9-4A39-90D0-8D9554A7E56F}" type="datetime1">
              <a:rPr lang="fr-FR" smtClean="0">
                <a:solidFill>
                  <a:srgbClr val="000000"/>
                </a:solidFill>
              </a:rPr>
              <a:pPr>
                <a:defRPr/>
              </a:pPr>
              <a:t>24/10/2017</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56BE72-3C19-4BBB-BBF6-CEE6100ABD0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245016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DA14ED76-78EB-4900-846B-1B0996F88EFE}" type="datetime1">
              <a:rPr lang="fr-FR" smtClean="0">
                <a:solidFill>
                  <a:srgbClr val="000000"/>
                </a:solidFill>
              </a:rPr>
              <a:pPr>
                <a:defRPr/>
              </a:pPr>
              <a:t>24/10/2017</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6FAF23-4E15-4BB5-BD12-B81521CF222F}"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60902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5C143EC-A9FD-4FCF-8C28-092A3E834EFC}" type="datetime1">
              <a:rPr lang="fr-FR" smtClean="0">
                <a:solidFill>
                  <a:srgbClr val="000000"/>
                </a:solidFill>
              </a:rPr>
              <a:pPr>
                <a:defRPr/>
              </a:pPr>
              <a:t>24/10/2017</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74DCB5-7239-4670-8D6F-BEF2A03AC930}"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697045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FF5ED1-FE0B-413E-BBC1-B6CB64AB6D5D}" type="datetime1">
              <a:rPr lang="fr-FR" smtClean="0">
                <a:solidFill>
                  <a:srgbClr val="000000"/>
                </a:solidFill>
              </a:rPr>
              <a:pPr>
                <a:defRPr/>
              </a:pPr>
              <a:t>24/10/2017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3549D1-DD48-46BC-83C9-92CB80BDCD9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459154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94A9DA-4D2F-42A5-873C-F98E4F8A13F3}" type="datetime1">
              <a:rPr lang="fr-FR" smtClean="0">
                <a:solidFill>
                  <a:srgbClr val="000000"/>
                </a:solidFill>
              </a:rPr>
              <a:pPr>
                <a:defRPr/>
              </a:pPr>
              <a:t>24/10/2017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12CE4E-5561-4F69-8B9C-0E06A85D38B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55977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A35E5CE-DB5C-48A3-830D-0CFBDF229444}" type="datetime1">
              <a:rPr lang="fr-FR" smtClean="0"/>
              <a:pPr>
                <a:defRPr/>
              </a:pPr>
              <a:t>24/10/2017</a:t>
            </a:fld>
            <a:endParaRPr lang="en-GB"/>
          </a:p>
        </p:txBody>
      </p:sp>
      <p:sp>
        <p:nvSpPr>
          <p:cNvPr id="5"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6" name="Slide Number Placeholder 5"/>
          <p:cNvSpPr>
            <a:spLocks noGrp="1"/>
          </p:cNvSpPr>
          <p:nvPr>
            <p:ph type="sldNum" sz="quarter" idx="12"/>
          </p:nvPr>
        </p:nvSpPr>
        <p:spPr/>
        <p:txBody>
          <a:bodyPr/>
          <a:lstStyle>
            <a:lvl1pPr>
              <a:defRPr/>
            </a:lvl1pPr>
          </a:lstStyle>
          <a:p>
            <a:pPr>
              <a:defRPr/>
            </a:pPr>
            <a:fld id="{DAFC767E-4B4F-45F7-A28D-2BD9A01862F3}" type="slidenum">
              <a:rPr lang="en-GB"/>
              <a:pPr>
                <a:defRPr/>
              </a:pPr>
              <a:t>‹N°›</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C4D44A5-61D9-418C-960B-F33934FE4494}" type="datetime1">
              <a:rPr lang="fr-FR" smtClean="0">
                <a:solidFill>
                  <a:srgbClr val="000000"/>
                </a:solidFill>
              </a:rPr>
              <a:pPr>
                <a:defRPr/>
              </a:pPr>
              <a:t>24/10/2017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851A5E-2FC4-43B8-AB3D-F8BD17F4509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884683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1339850"/>
            <a:ext cx="2106613"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170612"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B0936E2-AFB9-44B2-B882-146B259EB5F2}" type="datetime1">
              <a:rPr lang="fr-FR" smtClean="0">
                <a:solidFill>
                  <a:srgbClr val="000000"/>
                </a:solidFill>
              </a:rPr>
              <a:pPr>
                <a:defRPr/>
              </a:pPr>
              <a:t>24/10/2017</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F6A0A-2A8D-485F-B2C0-AE176A7D372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952594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429625" cy="936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00050" y="2492375"/>
            <a:ext cx="413385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2492375"/>
            <a:ext cx="413385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E45A337-8B95-4086-B9D9-1943A94AA6A8}" type="datetime1">
              <a:rPr lang="fr-FR" smtClean="0">
                <a:solidFill>
                  <a:srgbClr val="000000"/>
                </a:solidFill>
              </a:rPr>
              <a:pPr>
                <a:defRPr/>
              </a:pPr>
              <a:t>24/10/2017</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9553E6-CC93-44EA-8ED0-4EDA6952AECF}"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459739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tabLst/>
              <a:defRPr/>
            </a:lvl1pPr>
            <a:lvl2pPr>
              <a:buClr>
                <a:srgbClr val="941333"/>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94CA84E7-2BDD-41A3-9931-49902768E2EC}" type="datetime1">
              <a:rPr lang="fr-FR" smtClean="0"/>
              <a:pPr>
                <a:defRPr/>
              </a:pPr>
              <a:t>24/10/2017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6" name="Rectangle 6"/>
          <p:cNvSpPr>
            <a:spLocks noGrp="1" noChangeArrowheads="1"/>
          </p:cNvSpPr>
          <p:nvPr>
            <p:ph type="sldNum" sz="quarter" idx="12"/>
          </p:nvPr>
        </p:nvSpPr>
        <p:spPr>
          <a:ln/>
        </p:spPr>
        <p:txBody>
          <a:bodyPr/>
          <a:lstStyle>
            <a:lvl1pPr>
              <a:defRPr/>
            </a:lvl1pPr>
          </a:lstStyle>
          <a:p>
            <a:fld id="{AF6A9ADF-6F7C-4090-99A2-8FDC1F12A64E}" type="slidenum">
              <a:rPr lang="en-GB" altLang="fr-FR"/>
              <a:pPr/>
              <a:t>‹N°›</a:t>
            </a:fld>
            <a:endParaRPr lang="en-GB" altLang="fr-FR"/>
          </a:p>
        </p:txBody>
      </p:sp>
    </p:spTree>
    <p:extLst>
      <p:ext uri="{BB962C8B-B14F-4D97-AF65-F5344CB8AC3E}">
        <p14:creationId xmlns:p14="http://schemas.microsoft.com/office/powerpoint/2010/main" val="2419280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4879FD5-915B-446C-83BC-00CAA943F426}" type="datetime1">
              <a:rPr lang="fr-FR" smtClean="0"/>
              <a:pPr>
                <a:defRPr/>
              </a:pPr>
              <a:t>24/10/2017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6" name="Rectangle 6"/>
          <p:cNvSpPr>
            <a:spLocks noGrp="1" noChangeArrowheads="1"/>
          </p:cNvSpPr>
          <p:nvPr>
            <p:ph type="sldNum" sz="quarter" idx="12"/>
          </p:nvPr>
        </p:nvSpPr>
        <p:spPr>
          <a:ln/>
        </p:spPr>
        <p:txBody>
          <a:bodyPr/>
          <a:lstStyle>
            <a:lvl1pPr>
              <a:defRPr/>
            </a:lvl1pPr>
          </a:lstStyle>
          <a:p>
            <a:fld id="{EE2A890B-E6D2-4730-9444-F28801520D30}" type="slidenum">
              <a:rPr lang="en-GB" altLang="fr-FR"/>
              <a:pPr/>
              <a:t>‹N°›</a:t>
            </a:fld>
            <a:endParaRPr lang="en-GB" altLang="fr-FR"/>
          </a:p>
        </p:txBody>
      </p:sp>
    </p:spTree>
    <p:extLst>
      <p:ext uri="{BB962C8B-B14F-4D97-AF65-F5344CB8AC3E}">
        <p14:creationId xmlns:p14="http://schemas.microsoft.com/office/powerpoint/2010/main" val="3919509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0050" y="2492375"/>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2492375"/>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2D8464F-93C6-41EC-A80F-23475B771B8A}" type="datetime1">
              <a:rPr lang="fr-FR" smtClean="0"/>
              <a:pPr>
                <a:defRPr/>
              </a:pPr>
              <a:t>24/10/2017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7" name="Rectangle 6"/>
          <p:cNvSpPr>
            <a:spLocks noGrp="1" noChangeArrowheads="1"/>
          </p:cNvSpPr>
          <p:nvPr>
            <p:ph type="sldNum" sz="quarter" idx="12"/>
          </p:nvPr>
        </p:nvSpPr>
        <p:spPr>
          <a:ln/>
        </p:spPr>
        <p:txBody>
          <a:bodyPr/>
          <a:lstStyle>
            <a:lvl1pPr>
              <a:defRPr/>
            </a:lvl1pPr>
          </a:lstStyle>
          <a:p>
            <a:fld id="{3A3E4EAE-7EC1-4DFE-BF72-A348D5FCFB81}" type="slidenum">
              <a:rPr lang="en-GB" altLang="fr-FR"/>
              <a:pPr/>
              <a:t>‹N°›</a:t>
            </a:fld>
            <a:endParaRPr lang="en-GB" altLang="fr-FR"/>
          </a:p>
        </p:txBody>
      </p:sp>
    </p:spTree>
    <p:extLst>
      <p:ext uri="{BB962C8B-B14F-4D97-AF65-F5344CB8AC3E}">
        <p14:creationId xmlns:p14="http://schemas.microsoft.com/office/powerpoint/2010/main" val="2102480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937482E2-6B33-4677-9FAE-90996B112C7C}" type="datetime1">
              <a:rPr lang="fr-FR" smtClean="0"/>
              <a:pPr>
                <a:defRPr/>
              </a:pPr>
              <a:t>24/10/2017</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9" name="Rectangle 6"/>
          <p:cNvSpPr>
            <a:spLocks noGrp="1" noChangeArrowheads="1"/>
          </p:cNvSpPr>
          <p:nvPr>
            <p:ph type="sldNum" sz="quarter" idx="12"/>
          </p:nvPr>
        </p:nvSpPr>
        <p:spPr>
          <a:ln/>
        </p:spPr>
        <p:txBody>
          <a:bodyPr/>
          <a:lstStyle>
            <a:lvl1pPr>
              <a:defRPr/>
            </a:lvl1pPr>
          </a:lstStyle>
          <a:p>
            <a:fld id="{5B3B5A23-8AB6-4686-AE19-47A8ED3A9DB0}" type="slidenum">
              <a:rPr lang="en-GB" altLang="fr-FR"/>
              <a:pPr/>
              <a:t>‹N°›</a:t>
            </a:fld>
            <a:endParaRPr lang="en-GB" altLang="fr-FR"/>
          </a:p>
        </p:txBody>
      </p:sp>
    </p:spTree>
    <p:extLst>
      <p:ext uri="{BB962C8B-B14F-4D97-AF65-F5344CB8AC3E}">
        <p14:creationId xmlns:p14="http://schemas.microsoft.com/office/powerpoint/2010/main" val="3091377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F1601F8-D5EC-44E0-9219-2DE950FAE205}" type="datetime1">
              <a:rPr lang="fr-FR" smtClean="0"/>
              <a:pPr>
                <a:defRPr/>
              </a:pPr>
              <a:t>24/10/2017</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5" name="Rectangle 6"/>
          <p:cNvSpPr>
            <a:spLocks noGrp="1" noChangeArrowheads="1"/>
          </p:cNvSpPr>
          <p:nvPr>
            <p:ph type="sldNum" sz="quarter" idx="12"/>
          </p:nvPr>
        </p:nvSpPr>
        <p:spPr>
          <a:ln/>
        </p:spPr>
        <p:txBody>
          <a:bodyPr/>
          <a:lstStyle>
            <a:lvl1pPr>
              <a:defRPr/>
            </a:lvl1pPr>
          </a:lstStyle>
          <a:p>
            <a:fld id="{CD73DD5A-2A9B-4484-A9BE-6CD82B441B2C}" type="slidenum">
              <a:rPr lang="en-GB" altLang="fr-FR"/>
              <a:pPr/>
              <a:t>‹N°›</a:t>
            </a:fld>
            <a:endParaRPr lang="en-GB" altLang="fr-FR"/>
          </a:p>
        </p:txBody>
      </p:sp>
    </p:spTree>
    <p:extLst>
      <p:ext uri="{BB962C8B-B14F-4D97-AF65-F5344CB8AC3E}">
        <p14:creationId xmlns:p14="http://schemas.microsoft.com/office/powerpoint/2010/main" val="1414147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769B962-7899-4C3D-9902-56F7775997A9}" type="datetime1">
              <a:rPr lang="fr-FR" smtClean="0"/>
              <a:pPr>
                <a:defRPr/>
              </a:pPr>
              <a:t>24/10/2017</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4" name="Rectangle 6"/>
          <p:cNvSpPr>
            <a:spLocks noGrp="1" noChangeArrowheads="1"/>
          </p:cNvSpPr>
          <p:nvPr>
            <p:ph type="sldNum" sz="quarter" idx="12"/>
          </p:nvPr>
        </p:nvSpPr>
        <p:spPr>
          <a:ln/>
        </p:spPr>
        <p:txBody>
          <a:bodyPr/>
          <a:lstStyle>
            <a:lvl1pPr>
              <a:defRPr/>
            </a:lvl1pPr>
          </a:lstStyle>
          <a:p>
            <a:fld id="{2FDFE6B1-9131-4EB7-9ECF-CD9A7D3E8FE1}" type="slidenum">
              <a:rPr lang="en-GB" altLang="fr-FR"/>
              <a:pPr/>
              <a:t>‹N°›</a:t>
            </a:fld>
            <a:endParaRPr lang="en-GB" altLang="fr-FR"/>
          </a:p>
        </p:txBody>
      </p:sp>
    </p:spTree>
    <p:extLst>
      <p:ext uri="{BB962C8B-B14F-4D97-AF65-F5344CB8AC3E}">
        <p14:creationId xmlns:p14="http://schemas.microsoft.com/office/powerpoint/2010/main" val="4239496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60C698A-C4A6-406E-A4E4-7E3C9068B84B}" type="datetime1">
              <a:rPr lang="fr-FR" smtClean="0"/>
              <a:pPr>
                <a:defRPr/>
              </a:pPr>
              <a:t>24/10/2017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7" name="Rectangle 6"/>
          <p:cNvSpPr>
            <a:spLocks noGrp="1" noChangeArrowheads="1"/>
          </p:cNvSpPr>
          <p:nvPr>
            <p:ph type="sldNum" sz="quarter" idx="12"/>
          </p:nvPr>
        </p:nvSpPr>
        <p:spPr>
          <a:ln/>
        </p:spPr>
        <p:txBody>
          <a:bodyPr/>
          <a:lstStyle>
            <a:lvl1pPr>
              <a:defRPr/>
            </a:lvl1pPr>
          </a:lstStyle>
          <a:p>
            <a:fld id="{94B449FA-B270-42D4-A4EC-00843D69C01C}" type="slidenum">
              <a:rPr lang="en-GB" altLang="fr-FR"/>
              <a:pPr/>
              <a:t>‹N°›</a:t>
            </a:fld>
            <a:endParaRPr lang="en-GB" altLang="fr-FR"/>
          </a:p>
        </p:txBody>
      </p:sp>
    </p:spTree>
    <p:extLst>
      <p:ext uri="{BB962C8B-B14F-4D97-AF65-F5344CB8AC3E}">
        <p14:creationId xmlns:p14="http://schemas.microsoft.com/office/powerpoint/2010/main" val="209483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1622E4E-5B3E-4934-BEB6-C1D10E59D90C}" type="datetime1">
              <a:rPr lang="fr-FR" smtClean="0"/>
              <a:pPr>
                <a:defRPr/>
              </a:pPr>
              <a:t>24/10/2017</a:t>
            </a:fld>
            <a:endParaRPr lang="en-GB"/>
          </a:p>
        </p:txBody>
      </p:sp>
      <p:sp>
        <p:nvSpPr>
          <p:cNvPr id="6"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7" name="Slide Number Placeholder 5"/>
          <p:cNvSpPr>
            <a:spLocks noGrp="1"/>
          </p:cNvSpPr>
          <p:nvPr>
            <p:ph type="sldNum" sz="quarter" idx="12"/>
          </p:nvPr>
        </p:nvSpPr>
        <p:spPr/>
        <p:txBody>
          <a:bodyPr/>
          <a:lstStyle>
            <a:lvl1pPr>
              <a:defRPr/>
            </a:lvl1pPr>
          </a:lstStyle>
          <a:p>
            <a:pPr>
              <a:defRPr/>
            </a:pPr>
            <a:fld id="{08A10BD7-C04D-48E7-91EC-88548948DF93}" type="slidenum">
              <a:rPr lang="en-GB"/>
              <a:pPr>
                <a:defRPr/>
              </a:pPr>
              <a:t>‹N°›</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314449"/>
            <a:ext cx="5486400" cy="341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C3D0DDC-D3A3-48B2-A56A-5B81C98F066D}" type="datetime1">
              <a:rPr lang="fr-FR" smtClean="0"/>
              <a:pPr>
                <a:defRPr/>
              </a:pPr>
              <a:t>24/10/2017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7" name="Rectangle 6"/>
          <p:cNvSpPr>
            <a:spLocks noGrp="1" noChangeArrowheads="1"/>
          </p:cNvSpPr>
          <p:nvPr>
            <p:ph type="sldNum" sz="quarter" idx="12"/>
          </p:nvPr>
        </p:nvSpPr>
        <p:spPr>
          <a:ln/>
        </p:spPr>
        <p:txBody>
          <a:bodyPr/>
          <a:lstStyle>
            <a:lvl1pPr>
              <a:defRPr/>
            </a:lvl1pPr>
          </a:lstStyle>
          <a:p>
            <a:fld id="{6037310F-5E43-49E1-83D9-689A54328544}" type="slidenum">
              <a:rPr lang="en-GB" altLang="fr-FR"/>
              <a:pPr/>
              <a:t>‹N°›</a:t>
            </a:fld>
            <a:endParaRPr lang="en-GB" altLang="fr-FR"/>
          </a:p>
        </p:txBody>
      </p:sp>
    </p:spTree>
    <p:extLst>
      <p:ext uri="{BB962C8B-B14F-4D97-AF65-F5344CB8AC3E}">
        <p14:creationId xmlns:p14="http://schemas.microsoft.com/office/powerpoint/2010/main" val="2349186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41AC2616-396E-4037-BBD6-AD9FDD390621}" type="datetime1">
              <a:rPr lang="fr-FR" smtClean="0"/>
              <a:pPr>
                <a:defRPr/>
              </a:pPr>
              <a:t>24/10/2017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6" name="Rectangle 6"/>
          <p:cNvSpPr>
            <a:spLocks noGrp="1" noChangeArrowheads="1"/>
          </p:cNvSpPr>
          <p:nvPr>
            <p:ph type="sldNum" sz="quarter" idx="12"/>
          </p:nvPr>
        </p:nvSpPr>
        <p:spPr>
          <a:ln/>
        </p:spPr>
        <p:txBody>
          <a:bodyPr/>
          <a:lstStyle>
            <a:lvl1pPr>
              <a:defRPr/>
            </a:lvl1pPr>
          </a:lstStyle>
          <a:p>
            <a:fld id="{6FAF6AA1-AE23-43A6-A273-17EB9A57D331}" type="slidenum">
              <a:rPr lang="en-GB" altLang="fr-FR"/>
              <a:pPr/>
              <a:t>‹N°›</a:t>
            </a:fld>
            <a:endParaRPr lang="en-GB" altLang="fr-FR"/>
          </a:p>
        </p:txBody>
      </p:sp>
    </p:spTree>
    <p:extLst>
      <p:ext uri="{BB962C8B-B14F-4D97-AF65-F5344CB8AC3E}">
        <p14:creationId xmlns:p14="http://schemas.microsoft.com/office/powerpoint/2010/main" val="4184420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1339850"/>
            <a:ext cx="2106613"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170612"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1CA0241-2632-4EDE-BFAA-8A05F6C6C5CD}" type="datetime1">
              <a:rPr lang="fr-FR" smtClean="0"/>
              <a:pPr>
                <a:defRPr/>
              </a:pPr>
              <a:t>24/10/2017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6" name="Rectangle 6"/>
          <p:cNvSpPr>
            <a:spLocks noGrp="1" noChangeArrowheads="1"/>
          </p:cNvSpPr>
          <p:nvPr>
            <p:ph type="sldNum" sz="quarter" idx="12"/>
          </p:nvPr>
        </p:nvSpPr>
        <p:spPr>
          <a:ln/>
        </p:spPr>
        <p:txBody>
          <a:bodyPr/>
          <a:lstStyle>
            <a:lvl1pPr>
              <a:defRPr/>
            </a:lvl1pPr>
          </a:lstStyle>
          <a:p>
            <a:fld id="{882B63DE-51B8-42F2-A4C5-CEF3948B0874}" type="slidenum">
              <a:rPr lang="en-GB" altLang="fr-FR"/>
              <a:pPr/>
              <a:t>‹N°›</a:t>
            </a:fld>
            <a:endParaRPr lang="en-GB" altLang="fr-FR"/>
          </a:p>
        </p:txBody>
      </p:sp>
    </p:spTree>
    <p:extLst>
      <p:ext uri="{BB962C8B-B14F-4D97-AF65-F5344CB8AC3E}">
        <p14:creationId xmlns:p14="http://schemas.microsoft.com/office/powerpoint/2010/main" val="2478945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59150" y="122238"/>
            <a:ext cx="5629275" cy="723900"/>
          </a:xfrm>
        </p:spPr>
        <p:txBody>
          <a:bodyPr/>
          <a:lstStyle/>
          <a:p>
            <a:r>
              <a:rPr lang="en-US"/>
              <a:t>Click to edit Master title style</a:t>
            </a:r>
            <a:endParaRPr lang="fr-FR"/>
          </a:p>
        </p:txBody>
      </p:sp>
      <p:sp>
        <p:nvSpPr>
          <p:cNvPr id="3" name="Table Placeholder 2"/>
          <p:cNvSpPr>
            <a:spLocks noGrp="1"/>
          </p:cNvSpPr>
          <p:nvPr>
            <p:ph type="tbl" idx="1"/>
          </p:nvPr>
        </p:nvSpPr>
        <p:spPr>
          <a:xfrm>
            <a:off x="152400" y="1117600"/>
            <a:ext cx="8839200" cy="5305425"/>
          </a:xfrm>
        </p:spPr>
        <p:txBody>
          <a:bodyPr/>
          <a:lstStyle/>
          <a:p>
            <a:pPr lvl="0"/>
            <a:endParaRPr lang="fr-FR" noProof="0"/>
          </a:p>
        </p:txBody>
      </p:sp>
    </p:spTree>
    <p:extLst>
      <p:ext uri="{BB962C8B-B14F-4D97-AF65-F5344CB8AC3E}">
        <p14:creationId xmlns:p14="http://schemas.microsoft.com/office/powerpoint/2010/main" val="2631199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fr-FR" sz="1800">
              <a:solidFill>
                <a:srgbClr val="FFFFFF"/>
              </a:solidFill>
              <a:ea typeface="+mn-ea"/>
            </a:endParaRPr>
          </a:p>
        </p:txBody>
      </p:sp>
      <p:pic>
        <p:nvPicPr>
          <p:cNvPr id="5" name="Picture 56" descr="logo_bo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48113" y="252413"/>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4" y="1435100"/>
            <a:ext cx="4510525" cy="936625"/>
          </a:xfrm>
        </p:spPr>
        <p:txBody>
          <a:bodyPr/>
          <a:lstStyle/>
          <a:p>
            <a:endParaRPr lang="en-GB"/>
          </a:p>
        </p:txBody>
      </p:sp>
      <p:sp>
        <p:nvSpPr>
          <p:cNvPr id="10" name="Content Placeholder 6"/>
          <p:cNvSpPr>
            <a:spLocks noGrp="1"/>
          </p:cNvSpPr>
          <p:nvPr>
            <p:ph idx="1"/>
          </p:nvPr>
        </p:nvSpPr>
        <p:spPr>
          <a:xfrm>
            <a:off x="4457700" y="2492375"/>
            <a:ext cx="4495800" cy="3784600"/>
          </a:xfrm>
        </p:spPr>
        <p:txBody>
          <a:bodyPr/>
          <a:lstStyle/>
          <a:p>
            <a:endParaRPr lang="en-GB" dirty="0"/>
          </a:p>
        </p:txBody>
      </p:sp>
      <p:sp>
        <p:nvSpPr>
          <p:cNvPr id="7" name="Rectangle 6"/>
          <p:cNvSpPr>
            <a:spLocks noGrp="1" noChangeArrowheads="1"/>
          </p:cNvSpPr>
          <p:nvPr>
            <p:ph type="dt" sz="half" idx="10"/>
          </p:nvPr>
        </p:nvSpPr>
        <p:spPr>
          <a:xfrm>
            <a:off x="7486650" y="6388100"/>
            <a:ext cx="1495425" cy="257175"/>
          </a:xfrm>
        </p:spPr>
        <p:txBody>
          <a:bodyPr/>
          <a:lstStyle>
            <a:lvl1pPr>
              <a:defRPr sz="1200" b="1" baseline="0">
                <a:solidFill>
                  <a:srgbClr val="0F5494"/>
                </a:solidFill>
                <a:latin typeface="+mn-lt"/>
              </a:defRPr>
            </a:lvl1pPr>
          </a:lstStyle>
          <a:p>
            <a:pPr>
              <a:defRPr/>
            </a:pPr>
            <a:fld id="{DF96C017-A9E4-4E47-B685-7C01E88E4250}" type="datetime1">
              <a:rPr lang="fr-FR" smtClean="0"/>
              <a:pPr>
                <a:defRPr/>
              </a:pPr>
              <a:t>24/10/2017</a:t>
            </a:fld>
            <a:endParaRPr lang="en-GB"/>
          </a:p>
        </p:txBody>
      </p:sp>
    </p:spTree>
    <p:extLst>
      <p:ext uri="{BB962C8B-B14F-4D97-AF65-F5344CB8AC3E}">
        <p14:creationId xmlns:p14="http://schemas.microsoft.com/office/powerpoint/2010/main" val="2375282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D3C3AB99-A05F-429B-96D1-84BE53534E3A}" type="datetime1">
              <a:rPr lang="fr-FR" smtClean="0"/>
              <a:pPr>
                <a:defRPr/>
              </a:pPr>
              <a:t>24/10/2017</a:t>
            </a:fld>
            <a:endParaRPr lang="en-US"/>
          </a:p>
        </p:txBody>
      </p:sp>
    </p:spTree>
    <p:extLst>
      <p:ext uri="{BB962C8B-B14F-4D97-AF65-F5344CB8AC3E}">
        <p14:creationId xmlns:p14="http://schemas.microsoft.com/office/powerpoint/2010/main" val="3322799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8"/>
          <p:cNvPicPr>
            <a:picLocks noChangeAspect="1" noChangeArrowheads="1"/>
          </p:cNvPicPr>
          <p:nvPr userDrawn="1"/>
        </p:nvPicPr>
        <p:blipFill>
          <a:blip r:embed="rId2" cstate="print">
            <a:lum contrast="-12000"/>
          </a:blip>
          <a:srcRect/>
          <a:stretch>
            <a:fillRect/>
          </a:stretch>
        </p:blipFill>
        <p:spPr bwMode="auto">
          <a:xfrm>
            <a:off x="0" y="0"/>
            <a:ext cx="9144000" cy="6869113"/>
          </a:xfrm>
          <a:prstGeom prst="rect">
            <a:avLst/>
          </a:prstGeom>
          <a:noFill/>
          <a:ln w="9525">
            <a:noFill/>
            <a:miter lim="800000"/>
            <a:headEnd/>
            <a:tailEnd/>
          </a:ln>
        </p:spPr>
      </p:pic>
      <p:sp>
        <p:nvSpPr>
          <p:cNvPr id="5" name="AutoShape 31"/>
          <p:cNvSpPr>
            <a:spLocks noChangeArrowheads="1"/>
          </p:cNvSpPr>
          <p:nvPr userDrawn="1"/>
        </p:nvSpPr>
        <p:spPr bwMode="auto">
          <a:xfrm>
            <a:off x="0" y="-458788"/>
            <a:ext cx="9144000" cy="1511301"/>
          </a:xfrm>
          <a:prstGeom prst="wave">
            <a:avLst>
              <a:gd name="adj1" fmla="val 9560"/>
              <a:gd name="adj2" fmla="val 0"/>
            </a:avLst>
          </a:prstGeom>
          <a:solidFill>
            <a:schemeClr val="bg1"/>
          </a:solidFill>
          <a:ln w="9525" algn="ctr">
            <a:solidFill>
              <a:srgbClr val="2D5EC1"/>
            </a:solidFill>
            <a:round/>
            <a:headEnd/>
            <a:tailEnd/>
          </a:ln>
          <a:effectLst/>
          <a:extLst/>
        </p:spPr>
        <p:txBody>
          <a:bodyPr wrap="none" anchor="ctr"/>
          <a:lstStyle/>
          <a:p>
            <a:pPr algn="ctr" eaLnBrk="0" hangingPunct="0">
              <a:defRPr/>
            </a:pPr>
            <a:endParaRPr lang="en-GB">
              <a:ea typeface="ＭＳ Ｐゴシック" pitchFamily="64" charset="-128"/>
            </a:endParaRPr>
          </a:p>
        </p:txBody>
      </p:sp>
      <p:pic>
        <p:nvPicPr>
          <p:cNvPr id="6" name="Picture 6" descr="LOGO CE-EN-quadri.eps"/>
          <p:cNvPicPr>
            <a:picLocks noChangeAspect="1"/>
          </p:cNvPicPr>
          <p:nvPr userDrawn="1"/>
        </p:nvPicPr>
        <p:blipFill>
          <a:blip r:embed="rId3" cstate="print"/>
          <a:srcRect/>
          <a:stretch>
            <a:fillRect/>
          </a:stretch>
        </p:blipFill>
        <p:spPr bwMode="auto">
          <a:xfrm>
            <a:off x="1258888" y="50800"/>
            <a:ext cx="1436687" cy="998538"/>
          </a:xfrm>
          <a:prstGeom prst="rect">
            <a:avLst/>
          </a:prstGeom>
          <a:noFill/>
          <a:ln w="9525">
            <a:noFill/>
            <a:miter lim="800000"/>
            <a:headEnd/>
            <a:tailEnd/>
          </a:ln>
        </p:spPr>
      </p:pic>
      <p:pic>
        <p:nvPicPr>
          <p:cNvPr id="7" name="Picture 33" descr="eu2020_en"/>
          <p:cNvPicPr>
            <a:picLocks noChangeAspect="1" noChangeArrowheads="1"/>
          </p:cNvPicPr>
          <p:nvPr userDrawn="1"/>
        </p:nvPicPr>
        <p:blipFill>
          <a:blip r:embed="rId4" cstate="print"/>
          <a:srcRect/>
          <a:stretch>
            <a:fillRect/>
          </a:stretch>
        </p:blipFill>
        <p:spPr bwMode="auto">
          <a:xfrm>
            <a:off x="6804025" y="188913"/>
            <a:ext cx="1008063" cy="685800"/>
          </a:xfrm>
          <a:prstGeom prst="rect">
            <a:avLst/>
          </a:prstGeom>
          <a:noFill/>
          <a:ln w="9525">
            <a:noFill/>
            <a:miter lim="800000"/>
            <a:headEnd/>
            <a:tailEnd/>
          </a:ln>
        </p:spPr>
      </p:pic>
      <p:sp>
        <p:nvSpPr>
          <p:cNvPr id="3076" name="Rectangle 4"/>
          <p:cNvSpPr>
            <a:spLocks noGrp="1" noChangeArrowheads="1"/>
          </p:cNvSpPr>
          <p:nvPr>
            <p:ph type="ctrTitle"/>
          </p:nvPr>
        </p:nvSpPr>
        <p:spPr>
          <a:xfrm>
            <a:off x="2124075" y="1916113"/>
            <a:ext cx="5040313" cy="1728787"/>
          </a:xfrm>
        </p:spPr>
        <p:txBody>
          <a:bodyPr/>
          <a:lstStyle>
            <a:lvl1pPr marL="3175">
              <a:defRPr sz="7200">
                <a:solidFill>
                  <a:srgbClr val="EEC100"/>
                </a:solidFill>
                <a:effectLst/>
              </a:defRPr>
            </a:lvl1pPr>
          </a:lstStyle>
          <a:p>
            <a:pPr lvl="0"/>
            <a:r>
              <a:rPr lang="en-GB" noProof="0"/>
              <a:t>Title</a:t>
            </a:r>
          </a:p>
        </p:txBody>
      </p:sp>
      <p:sp>
        <p:nvSpPr>
          <p:cNvPr id="3077" name="Rectangle 5"/>
          <p:cNvSpPr>
            <a:spLocks noGrp="1" noChangeArrowheads="1"/>
          </p:cNvSpPr>
          <p:nvPr>
            <p:ph type="subTitle" idx="1"/>
          </p:nvPr>
        </p:nvSpPr>
        <p:spPr>
          <a:xfrm>
            <a:off x="2124075" y="3716338"/>
            <a:ext cx="5113338" cy="1081087"/>
          </a:xfrm>
        </p:spPr>
        <p:txBody>
          <a:bodyPr/>
          <a:lstStyle>
            <a:lvl1pPr marL="0" indent="0">
              <a:buFontTx/>
              <a:buNone/>
              <a:defRPr sz="3400" b="0">
                <a:solidFill>
                  <a:schemeClr val="bg1"/>
                </a:solidFill>
                <a:latin typeface="Consolas" pitchFamily="49" charset="0"/>
              </a:defRPr>
            </a:lvl1pPr>
          </a:lstStyle>
          <a:p>
            <a:pPr lvl="0"/>
            <a:r>
              <a:rPr lang="en-GB" noProof="0"/>
              <a:t>Subtitle</a:t>
            </a:r>
          </a:p>
        </p:txBody>
      </p:sp>
    </p:spTree>
    <p:extLst>
      <p:ext uri="{BB962C8B-B14F-4D97-AF65-F5344CB8AC3E}">
        <p14:creationId xmlns:p14="http://schemas.microsoft.com/office/powerpoint/2010/main" val="419136872"/>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_alternative">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4140200" y="6597650"/>
            <a:ext cx="863600" cy="26035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8" name="Rectangle 14"/>
          <p:cNvSpPr/>
          <p:nvPr/>
        </p:nvSpPr>
        <p:spPr>
          <a:xfrm>
            <a:off x="0" y="1341438"/>
            <a:ext cx="9144000" cy="551656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11"/>
          <p:cNvSpPr>
            <a:spLocks noChangeArrowheads="1"/>
          </p:cNvSpPr>
          <p:nvPr/>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algn="ctr">
              <a:defRPr/>
            </a:pPr>
            <a:endParaRPr lang="en-GB" sz="1800">
              <a:solidFill>
                <a:srgbClr val="FFFFFF"/>
              </a:solidFill>
              <a:ea typeface="ＭＳ Ｐゴシック" pitchFamily="64" charset="-128"/>
            </a:endParaRPr>
          </a:p>
        </p:txBody>
      </p:sp>
      <p:pic>
        <p:nvPicPr>
          <p:cNvPr id="10" name="Picture 10" descr="logo_ce-eac_en"/>
          <p:cNvPicPr>
            <a:picLocks noChangeAspect="1" noChangeArrowheads="1"/>
          </p:cNvPicPr>
          <p:nvPr/>
        </p:nvPicPr>
        <p:blipFill>
          <a:blip r:embed="rId2" cstate="print"/>
          <a:srcRect/>
          <a:stretch>
            <a:fillRect/>
          </a:stretch>
        </p:blipFill>
        <p:spPr bwMode="auto">
          <a:xfrm>
            <a:off x="3713163" y="330200"/>
            <a:ext cx="2054225" cy="1420813"/>
          </a:xfrm>
          <a:prstGeom prst="rect">
            <a:avLst/>
          </a:prstGeom>
          <a:noFill/>
          <a:ln w="9525">
            <a:noFill/>
            <a:miter lim="800000"/>
            <a:headEnd/>
            <a:tailEnd/>
          </a:ln>
        </p:spPr>
      </p:pic>
      <p:sp>
        <p:nvSpPr>
          <p:cNvPr id="2" name="Title 1"/>
          <p:cNvSpPr>
            <a:spLocks noGrp="1"/>
          </p:cNvSpPr>
          <p:nvPr>
            <p:ph type="ctrTitle"/>
          </p:nvPr>
        </p:nvSpPr>
        <p:spPr>
          <a:xfrm>
            <a:off x="4032448" y="2420888"/>
            <a:ext cx="4932040" cy="1470025"/>
          </a:xfrm>
        </p:spPr>
        <p:txBody>
          <a:bodyPr>
            <a:normAutofit/>
          </a:bodyPr>
          <a:lstStyle>
            <a:lvl1pPr algn="l">
              <a:defRPr sz="30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55576" y="4005064"/>
            <a:ext cx="8208912" cy="1224136"/>
          </a:xfrm>
        </p:spPr>
        <p:txBody>
          <a:bodyPr>
            <a:noAutofit/>
          </a:bodyPr>
          <a:lstStyle>
            <a:lvl1pPr marL="0" indent="0" algn="l">
              <a:buNone/>
              <a:defRPr sz="7600" baseline="0">
                <a:solidFill>
                  <a:srgbClr val="FFD6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3" name="Text Placeholder 22"/>
          <p:cNvSpPr>
            <a:spLocks noGrp="1"/>
          </p:cNvSpPr>
          <p:nvPr>
            <p:ph type="body" sz="quarter" idx="15"/>
          </p:nvPr>
        </p:nvSpPr>
        <p:spPr>
          <a:xfrm>
            <a:off x="7308304" y="6381328"/>
            <a:ext cx="1692275" cy="260350"/>
          </a:xfrm>
        </p:spPr>
        <p:txBody>
          <a:bodyPr>
            <a:noAutofit/>
          </a:bodyPr>
          <a:lstStyle>
            <a:lvl1pPr>
              <a:buNone/>
              <a:defRPr sz="1200">
                <a:solidFill>
                  <a:schemeClr val="bg1"/>
                </a:solidFill>
              </a:defRPr>
            </a:lvl1pPr>
          </a:lstStyle>
          <a:p>
            <a:pPr lvl="0"/>
            <a:r>
              <a:rPr lang="en-US" dirty="0"/>
              <a:t>Click to edit Master text styles</a:t>
            </a:r>
          </a:p>
        </p:txBody>
      </p:sp>
      <p:sp>
        <p:nvSpPr>
          <p:cNvPr id="14" name="Text Placeholder 15"/>
          <p:cNvSpPr>
            <a:spLocks noGrp="1"/>
          </p:cNvSpPr>
          <p:nvPr>
            <p:ph type="body" sz="quarter" idx="12"/>
          </p:nvPr>
        </p:nvSpPr>
        <p:spPr>
          <a:xfrm>
            <a:off x="4032200" y="5301208"/>
            <a:ext cx="4932288" cy="864096"/>
          </a:xfrm>
        </p:spPr>
        <p:txBody>
          <a:bodyPr>
            <a:noAutofit/>
          </a:bodyPr>
          <a:lstStyle>
            <a:lvl1pPr marL="0">
              <a:buNone/>
              <a:defRPr sz="2400" b="0" i="1" baseline="0">
                <a:solidFill>
                  <a:schemeClr val="bg1"/>
                </a:solidFill>
                <a:latin typeface="Verdana" pitchFamily="34" charset="0"/>
              </a:defRPr>
            </a:lvl1pPr>
          </a:lstStyle>
          <a:p>
            <a:pPr lvl="0"/>
            <a:r>
              <a:rPr lang="en-US" dirty="0"/>
              <a:t>Click to edit Master text styles</a:t>
            </a:r>
          </a:p>
        </p:txBody>
      </p:sp>
      <p:sp>
        <p:nvSpPr>
          <p:cNvPr id="11" name="Footer Placeholder 4"/>
          <p:cNvSpPr>
            <a:spLocks noGrp="1"/>
          </p:cNvSpPr>
          <p:nvPr>
            <p:ph type="ftr" sz="quarter" idx="16"/>
          </p:nvPr>
        </p:nvSpPr>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Tree>
    <p:extLst>
      <p:ext uri="{BB962C8B-B14F-4D97-AF65-F5344CB8AC3E}">
        <p14:creationId xmlns:p14="http://schemas.microsoft.com/office/powerpoint/2010/main" val="19162423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5" name="Rectangle 9"/>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07904" y="347241"/>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92141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algn="ctr">
              <a:defRPr/>
            </a:pPr>
            <a:endParaRPr lang="en-GB" sz="1800">
              <a:solidFill>
                <a:srgbClr val="FFFFFF"/>
              </a:solidFill>
              <a:ea typeface="ＭＳ Ｐゴシック" pitchFamily="64" charset="-128"/>
            </a:endParaRPr>
          </a:p>
        </p:txBody>
      </p:sp>
      <p:sp>
        <p:nvSpPr>
          <p:cNvPr id="6"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7" name="Rectangle 11"/>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8"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noAutofit/>
          </a:bodyPr>
          <a:lstStyle>
            <a:lvl1pPr algn="l">
              <a:defRPr sz="7600" b="1" cap="all" baseline="0">
                <a:solidFill>
                  <a:srgbClr val="FFD624"/>
                </a:solidFill>
                <a:latin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000" b="1" i="0" baseline="0">
                <a:solidFill>
                  <a:srgbClr val="0F5494"/>
                </a:solidFill>
                <a:latin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8E1CD848-F7FF-4A4A-A619-5F9A78D4AF9D}" type="datetime1">
              <a:rPr lang="fr-FR" smtClean="0">
                <a:solidFill>
                  <a:prstClr val="black">
                    <a:tint val="75000"/>
                  </a:prstClr>
                </a:solidFill>
              </a:rPr>
              <a:pPr>
                <a:defRPr/>
              </a:pPr>
              <a:t>24/10/2017</a:t>
            </a:fld>
            <a:endParaRPr lang="en-US">
              <a:solidFill>
                <a:prstClr val="black">
                  <a:tint val="75000"/>
                </a:prstClr>
              </a:solidFill>
            </a:endParaRPr>
          </a:p>
        </p:txBody>
      </p:sp>
      <p:sp>
        <p:nvSpPr>
          <p:cNvPr id="11" name="Footer Placeholder 4"/>
          <p:cNvSpPr>
            <a:spLocks noGrp="1"/>
          </p:cNvSpPr>
          <p:nvPr>
            <p:ph type="ftr" sz="quarter" idx="17"/>
          </p:nvPr>
        </p:nvSpPr>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Tree>
    <p:extLst>
      <p:ext uri="{BB962C8B-B14F-4D97-AF65-F5344CB8AC3E}">
        <p14:creationId xmlns:p14="http://schemas.microsoft.com/office/powerpoint/2010/main" val="263385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CA0542A-DAD8-4C62-930F-84126C7E196E}" type="datetime1">
              <a:rPr lang="fr-FR" smtClean="0"/>
              <a:pPr>
                <a:defRPr/>
              </a:pPr>
              <a:t>24/10/2017</a:t>
            </a:fld>
            <a:endParaRPr lang="en-GB"/>
          </a:p>
        </p:txBody>
      </p:sp>
      <p:sp>
        <p:nvSpPr>
          <p:cNvPr id="8"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9" name="Slide Number Placeholder 5"/>
          <p:cNvSpPr>
            <a:spLocks noGrp="1"/>
          </p:cNvSpPr>
          <p:nvPr>
            <p:ph type="sldNum" sz="quarter" idx="12"/>
          </p:nvPr>
        </p:nvSpPr>
        <p:spPr/>
        <p:txBody>
          <a:bodyPr/>
          <a:lstStyle>
            <a:lvl1pPr>
              <a:defRPr/>
            </a:lvl1pPr>
          </a:lstStyle>
          <a:p>
            <a:pPr>
              <a:defRPr/>
            </a:pPr>
            <a:fld id="{399A97CC-909F-4962-8719-0520137CC538}" type="slidenum">
              <a:rPr lang="en-GB"/>
              <a:pPr>
                <a:defRPr/>
              </a:pPr>
              <a:t>‹N°›</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8" name="Rectangle 13"/>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9" name="Picture 10" descr="logo_ce-eac-neg-en"/>
          <p:cNvPicPr>
            <a:picLocks noChangeAspect="1" noChangeArrowheads="1"/>
          </p:cNvPicPr>
          <p:nvPr/>
        </p:nvPicPr>
        <p:blipFill>
          <a:blip r:embed="rId2" cstate="print"/>
          <a:srcRect/>
          <a:stretch>
            <a:fillRect/>
          </a:stretch>
        </p:blipFill>
        <p:spPr bwMode="auto">
          <a:xfrm>
            <a:off x="3727450" y="347663"/>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57606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sz="half" idx="1"/>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5" name="Content Placeholder 2"/>
          <p:cNvSpPr>
            <a:spLocks noGrp="1"/>
          </p:cNvSpPr>
          <p:nvPr>
            <p:ph sz="half" idx="13"/>
          </p:nvPr>
        </p:nvSpPr>
        <p:spPr>
          <a:xfrm>
            <a:off x="5004048"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0"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1" name="Date Placeholder 4"/>
          <p:cNvSpPr>
            <a:spLocks noGrp="1"/>
          </p:cNvSpPr>
          <p:nvPr>
            <p:ph type="dt" sz="half" idx="16"/>
          </p:nvPr>
        </p:nvSpPr>
        <p:spPr/>
        <p:txBody>
          <a:bodyPr/>
          <a:lstStyle>
            <a:lvl1pPr>
              <a:defRPr/>
            </a:lvl1pPr>
          </a:lstStyle>
          <a:p>
            <a:pPr>
              <a:defRPr/>
            </a:pPr>
            <a:fld id="{94671075-A511-4323-A76A-988B3EC499F2}" type="datetime1">
              <a:rPr lang="fr-FR" smtClean="0">
                <a:solidFill>
                  <a:prstClr val="black">
                    <a:tint val="75000"/>
                  </a:prstClr>
                </a:solidFill>
              </a:rPr>
              <a:pPr>
                <a:defRPr/>
              </a:pPr>
              <a:t>24/10/2017</a:t>
            </a:fld>
            <a:endParaRPr lang="en-US">
              <a:solidFill>
                <a:prstClr val="black">
                  <a:tint val="75000"/>
                </a:prstClr>
              </a:solidFill>
            </a:endParaRPr>
          </a:p>
        </p:txBody>
      </p:sp>
    </p:spTree>
    <p:extLst>
      <p:ext uri="{BB962C8B-B14F-4D97-AF65-F5344CB8AC3E}">
        <p14:creationId xmlns:p14="http://schemas.microsoft.com/office/powerpoint/2010/main" val="2989676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Text">
    <p:spTree>
      <p:nvGrpSpPr>
        <p:cNvPr id="1" name=""/>
        <p:cNvGrpSpPr/>
        <p:nvPr/>
      </p:nvGrpSpPr>
      <p:grpSpPr>
        <a:xfrm>
          <a:off x="0" y="0"/>
          <a:ext cx="0" cy="0"/>
          <a:chOff x="0" y="0"/>
          <a:chExt cx="0" cy="0"/>
        </a:xfrm>
      </p:grpSpPr>
      <p:sp>
        <p:nvSpPr>
          <p:cNvPr id="8"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9" name="Rectangle 14"/>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10"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3" name="Text Placeholder 2"/>
          <p:cNvSpPr>
            <a:spLocks noGrp="1"/>
          </p:cNvSpPr>
          <p:nvPr>
            <p:ph type="body" idx="1"/>
          </p:nvPr>
        </p:nvSpPr>
        <p:spPr>
          <a:xfrm>
            <a:off x="457200" y="1772816"/>
            <a:ext cx="3682752" cy="57606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2"/>
          <p:cNvSpPr>
            <a:spLocks noGrp="1"/>
          </p:cNvSpPr>
          <p:nvPr>
            <p:ph sz="half" idx="12"/>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sz="half" idx="13"/>
          </p:nvPr>
        </p:nvSpPr>
        <p:spPr>
          <a:xfrm>
            <a:off x="5004048" y="2348880"/>
            <a:ext cx="3678560"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0" name="Text Placeholder 2"/>
          <p:cNvSpPr>
            <a:spLocks noGrp="1"/>
          </p:cNvSpPr>
          <p:nvPr>
            <p:ph type="body" idx="14"/>
          </p:nvPr>
        </p:nvSpPr>
        <p:spPr>
          <a:xfrm>
            <a:off x="5004048" y="1772816"/>
            <a:ext cx="3680148" cy="56775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2" name="Date Placeholder 6"/>
          <p:cNvSpPr>
            <a:spLocks noGrp="1"/>
          </p:cNvSpPr>
          <p:nvPr>
            <p:ph type="dt" sz="half" idx="16"/>
          </p:nvPr>
        </p:nvSpPr>
        <p:spPr/>
        <p:txBody>
          <a:bodyPr/>
          <a:lstStyle>
            <a:lvl1pPr>
              <a:defRPr/>
            </a:lvl1pPr>
          </a:lstStyle>
          <a:p>
            <a:pPr>
              <a:defRPr/>
            </a:pPr>
            <a:fld id="{B07C7910-245D-4BCA-BA8A-375746DD1384}" type="datetime1">
              <a:rPr lang="fr-FR" smtClean="0">
                <a:solidFill>
                  <a:prstClr val="black">
                    <a:tint val="75000"/>
                  </a:prstClr>
                </a:solidFill>
              </a:rPr>
              <a:pPr>
                <a:defRPr/>
              </a:pPr>
              <a:t>24/10/2017</a:t>
            </a:fld>
            <a:endParaRPr lang="en-US">
              <a:solidFill>
                <a:prstClr val="black">
                  <a:tint val="75000"/>
                </a:prstClr>
              </a:solidFill>
            </a:endParaRPr>
          </a:p>
        </p:txBody>
      </p:sp>
    </p:spTree>
    <p:extLst>
      <p:ext uri="{BB962C8B-B14F-4D97-AF65-F5344CB8AC3E}">
        <p14:creationId xmlns:p14="http://schemas.microsoft.com/office/powerpoint/2010/main" val="2469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6" name="Rectangle 10"/>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7"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925960"/>
            <a:ext cx="8229600" cy="1143000"/>
          </a:xfrm>
        </p:spPr>
        <p:txBody>
          <a:bodyPr>
            <a:normAutofit/>
          </a:bodyPr>
          <a:lstStyle>
            <a:lvl1pPr>
              <a:defRPr sz="3000" b="1" i="0" baseline="0">
                <a:solidFill>
                  <a:srgbClr val="0F5494"/>
                </a:solidFill>
                <a:latin typeface="Verdana" pitchFamily="34" charset="0"/>
              </a:defRPr>
            </a:lvl1pPr>
          </a:lstStyle>
          <a:p>
            <a:r>
              <a:rPr lang="en-US" dirty="0"/>
              <a:t>Click to edit Master title style</a:t>
            </a:r>
          </a:p>
        </p:txBody>
      </p:sp>
      <p:sp>
        <p:nvSpPr>
          <p:cNvPr id="8"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9" name="Date Placeholder 2"/>
          <p:cNvSpPr>
            <a:spLocks noGrp="1"/>
          </p:cNvSpPr>
          <p:nvPr>
            <p:ph type="dt" sz="half" idx="16"/>
          </p:nvPr>
        </p:nvSpPr>
        <p:spPr/>
        <p:txBody>
          <a:bodyPr/>
          <a:lstStyle>
            <a:lvl1pPr>
              <a:defRPr/>
            </a:lvl1pPr>
          </a:lstStyle>
          <a:p>
            <a:pPr>
              <a:defRPr/>
            </a:pPr>
            <a:fld id="{C4E54FA1-2659-434E-A0DD-4D5AC3351106}" type="datetime1">
              <a:rPr lang="fr-FR" smtClean="0">
                <a:solidFill>
                  <a:prstClr val="black">
                    <a:tint val="75000"/>
                  </a:prstClr>
                </a:solidFill>
              </a:rPr>
              <a:pPr>
                <a:defRPr/>
              </a:pPr>
              <a:t>24/10/2017</a:t>
            </a:fld>
            <a:endParaRPr lang="en-US">
              <a:solidFill>
                <a:prstClr val="black">
                  <a:tint val="75000"/>
                </a:prstClr>
              </a:solidFill>
            </a:endParaRPr>
          </a:p>
        </p:txBody>
      </p:sp>
    </p:spTree>
    <p:extLst>
      <p:ext uri="{BB962C8B-B14F-4D97-AF65-F5344CB8AC3E}">
        <p14:creationId xmlns:p14="http://schemas.microsoft.com/office/powerpoint/2010/main" val="863986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5" name="Rectangle 4"/>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6"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7"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8" name="Date Placeholder 1"/>
          <p:cNvSpPr>
            <a:spLocks noGrp="1"/>
          </p:cNvSpPr>
          <p:nvPr>
            <p:ph type="dt" sz="half" idx="16"/>
          </p:nvPr>
        </p:nvSpPr>
        <p:spPr/>
        <p:txBody>
          <a:bodyPr/>
          <a:lstStyle>
            <a:lvl1pPr>
              <a:defRPr/>
            </a:lvl1pPr>
          </a:lstStyle>
          <a:p>
            <a:pPr>
              <a:defRPr/>
            </a:pPr>
            <a:fld id="{C32309E5-F209-48F6-B4DD-A8C0616B724A}" type="datetime1">
              <a:rPr lang="fr-FR" smtClean="0">
                <a:solidFill>
                  <a:prstClr val="black">
                    <a:tint val="75000"/>
                  </a:prstClr>
                </a:solidFill>
              </a:rPr>
              <a:pPr>
                <a:defRPr/>
              </a:pPr>
              <a:t>24/10/2017</a:t>
            </a:fld>
            <a:endParaRPr lang="en-US">
              <a:solidFill>
                <a:prstClr val="black">
                  <a:tint val="75000"/>
                </a:prstClr>
              </a:solidFill>
            </a:endParaRPr>
          </a:p>
        </p:txBody>
      </p:sp>
    </p:spTree>
    <p:extLst>
      <p:ext uri="{BB962C8B-B14F-4D97-AF65-F5344CB8AC3E}">
        <p14:creationId xmlns:p14="http://schemas.microsoft.com/office/powerpoint/2010/main" val="4061943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7" name="Rectangle 9"/>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8"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Vertical Title 1"/>
          <p:cNvSpPr>
            <a:spLocks noGrp="1"/>
          </p:cNvSpPr>
          <p:nvPr>
            <p:ph type="title" orient="vert"/>
          </p:nvPr>
        </p:nvSpPr>
        <p:spPr>
          <a:xfrm>
            <a:off x="6629400" y="1772816"/>
            <a:ext cx="2057400" cy="4353347"/>
          </a:xfrm>
        </p:spPr>
        <p:txBody>
          <a:bodyPr vert="eaVert">
            <a:normAutofit/>
          </a:bodyPr>
          <a:lstStyle>
            <a:lvl1pPr algn="l">
              <a:defRPr sz="3000">
                <a:solidFill>
                  <a:srgbClr val="0F5494"/>
                </a:solidFill>
              </a:defRPr>
            </a:lvl1pPr>
          </a:lstStyle>
          <a:p>
            <a:pPr lvl="0"/>
            <a:r>
              <a:rPr lang="en-US" dirty="0"/>
              <a:t>Click to edit Master title style</a:t>
            </a:r>
          </a:p>
        </p:txBody>
      </p:sp>
      <p:sp>
        <p:nvSpPr>
          <p:cNvPr id="13" name="Content Placeholder 2"/>
          <p:cNvSpPr>
            <a:spLocks noGrp="1"/>
          </p:cNvSpPr>
          <p:nvPr>
            <p:ph sz="half" idx="12"/>
          </p:nvPr>
        </p:nvSpPr>
        <p:spPr>
          <a:xfrm rot="5400000">
            <a:off x="1277634" y="926722"/>
            <a:ext cx="4392488" cy="6084676"/>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4AD90838-F192-4A3F-804A-253F8DED049D}" type="datetime1">
              <a:rPr lang="fr-FR" smtClean="0">
                <a:solidFill>
                  <a:prstClr val="black">
                    <a:tint val="75000"/>
                  </a:prstClr>
                </a:solidFill>
              </a:rPr>
              <a:pPr>
                <a:defRPr/>
              </a:pPr>
              <a:t>24/10/2017</a:t>
            </a:fld>
            <a:endParaRPr lang="en-US">
              <a:solidFill>
                <a:prstClr val="black">
                  <a:tint val="75000"/>
                </a:prstClr>
              </a:solidFill>
            </a:endParaRPr>
          </a:p>
        </p:txBody>
      </p:sp>
    </p:spTree>
    <p:extLst>
      <p:ext uri="{BB962C8B-B14F-4D97-AF65-F5344CB8AC3E}">
        <p14:creationId xmlns:p14="http://schemas.microsoft.com/office/powerpoint/2010/main" val="2882368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44204D7-C552-4305-B7C1-A30679BE03DB}" type="datetime1">
              <a:rPr lang="fr-FR" smtClean="0">
                <a:solidFill>
                  <a:prstClr val="black">
                    <a:tint val="75000"/>
                  </a:prstClr>
                </a:solidFill>
              </a:rPr>
              <a:pPr>
                <a:defRPr/>
              </a:pPr>
              <a:t>24/10/2017</a:t>
            </a:fld>
            <a:endParaRPr lang="en-GB">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467C285-78F2-4724-81D3-934A5CC206A9}" type="slidenum">
              <a:rPr lang="en-GB"/>
              <a:pPr>
                <a:defRPr/>
              </a:pPr>
              <a:t>‹N°›</a:t>
            </a:fld>
            <a:endParaRPr lang="en-GB"/>
          </a:p>
        </p:txBody>
      </p:sp>
      <p:sp>
        <p:nvSpPr>
          <p:cNvPr id="5"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spTree>
    <p:extLst>
      <p:ext uri="{BB962C8B-B14F-4D97-AF65-F5344CB8AC3E}">
        <p14:creationId xmlns:p14="http://schemas.microsoft.com/office/powerpoint/2010/main" val="4293154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59150" y="122238"/>
            <a:ext cx="5629275" cy="723900"/>
          </a:xfrm>
        </p:spPr>
        <p:txBody>
          <a:bodyPr/>
          <a:lstStyle/>
          <a:p>
            <a:r>
              <a:rPr lang="en-US"/>
              <a:t>Click to edit Master title style</a:t>
            </a:r>
            <a:endParaRPr lang="fr-FR"/>
          </a:p>
        </p:txBody>
      </p:sp>
      <p:sp>
        <p:nvSpPr>
          <p:cNvPr id="3" name="Table Placeholder 2"/>
          <p:cNvSpPr>
            <a:spLocks noGrp="1"/>
          </p:cNvSpPr>
          <p:nvPr>
            <p:ph type="tbl" idx="1"/>
          </p:nvPr>
        </p:nvSpPr>
        <p:spPr>
          <a:xfrm>
            <a:off x="152400" y="1117600"/>
            <a:ext cx="8839200" cy="5305425"/>
          </a:xfrm>
        </p:spPr>
        <p:txBody>
          <a:bodyPr/>
          <a:lstStyle/>
          <a:p>
            <a:pPr lvl="0"/>
            <a:endParaRPr lang="fr-FR" noProof="0"/>
          </a:p>
        </p:txBody>
      </p:sp>
      <p:sp>
        <p:nvSpPr>
          <p:cNvPr id="4"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spTree>
    <p:extLst>
      <p:ext uri="{BB962C8B-B14F-4D97-AF65-F5344CB8AC3E}">
        <p14:creationId xmlns:p14="http://schemas.microsoft.com/office/powerpoint/2010/main" val="1174086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a:defRPr/>
            </a:pPr>
            <a:fld id="{14CD0DF2-68A8-4E94-A9E8-748DB069B05D}" type="datetime1">
              <a:rPr lang="fr-FR" smtClean="0">
                <a:solidFill>
                  <a:srgbClr val="000000"/>
                </a:solidFill>
              </a:rPr>
              <a:pPr>
                <a:defRPr/>
              </a:pPr>
              <a:t>24/10/2017</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D4985A4A-1EE4-490B-9556-3ED25E56AF1F}" type="datetime1">
              <a:rPr lang="fr-FR" smtClean="0">
                <a:solidFill>
                  <a:srgbClr val="000000"/>
                </a:solidFill>
              </a:rPr>
              <a:pPr>
                <a:defRPr/>
              </a:pPr>
              <a:t>24/10/2017</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a:defRPr/>
            </a:pPr>
            <a:fld id="{01F9D478-BD41-43D3-AF3B-0457CF51DF3D}" type="datetime1">
              <a:rPr lang="fr-FR" smtClean="0">
                <a:solidFill>
                  <a:srgbClr val="000000"/>
                </a:solidFill>
              </a:rPr>
              <a:pPr>
                <a:defRPr/>
              </a:pPr>
              <a:t>24/10/2017</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727D903-3D6E-4CF3-BCB0-BC9162B1A458}" type="datetime1">
              <a:rPr lang="fr-FR" smtClean="0"/>
              <a:pPr>
                <a:defRPr/>
              </a:pPr>
              <a:t>24/10/2017</a:t>
            </a:fld>
            <a:endParaRPr lang="en-GB"/>
          </a:p>
        </p:txBody>
      </p:sp>
      <p:sp>
        <p:nvSpPr>
          <p:cNvPr id="4"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5" name="Slide Number Placeholder 5"/>
          <p:cNvSpPr>
            <a:spLocks noGrp="1"/>
          </p:cNvSpPr>
          <p:nvPr>
            <p:ph type="sldNum" sz="quarter" idx="12"/>
          </p:nvPr>
        </p:nvSpPr>
        <p:spPr/>
        <p:txBody>
          <a:bodyPr/>
          <a:lstStyle>
            <a:lvl1pPr>
              <a:defRPr/>
            </a:lvl1pPr>
          </a:lstStyle>
          <a:p>
            <a:pPr>
              <a:defRPr/>
            </a:pPr>
            <a:fld id="{EC5EFCCB-C030-4EAC-B06D-5F223007A86F}" type="slidenum">
              <a:rPr lang="en-GB"/>
              <a:pPr>
                <a:defRPr/>
              </a:pPr>
              <a:t>‹N°›</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fld id="{FD8F8D8D-2AB6-49E2-A321-1A62FB7F21C1}" type="datetime1">
              <a:rPr lang="fr-FR" smtClean="0">
                <a:solidFill>
                  <a:srgbClr val="000000"/>
                </a:solidFill>
              </a:rPr>
              <a:pPr>
                <a:defRPr/>
              </a:pPr>
              <a:t>24/10/2017</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fld id="{A21F88EF-6205-406C-ACAF-656884EB1E2C}" type="datetime1">
              <a:rPr lang="fr-FR" smtClean="0">
                <a:solidFill>
                  <a:srgbClr val="000000"/>
                </a:solidFill>
              </a:rPr>
              <a:pPr>
                <a:defRPr/>
              </a:pPr>
              <a:t>24/10/2017</a:t>
            </a:fld>
            <a:endParaRPr lang="en-US">
              <a:solidFill>
                <a:srgbClr val="000000"/>
              </a:solidFill>
            </a:endParaRPr>
          </a:p>
        </p:txBody>
      </p:sp>
      <p:sp>
        <p:nvSpPr>
          <p:cNvPr id="8" name="Espace réservé du pied de page 7"/>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9" name="Espace réservé du numéro de diapositive 8"/>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pPr>
              <a:defRPr/>
            </a:pPr>
            <a:fld id="{23304194-4881-4EFD-AA58-F724E3788B76}" type="datetime1">
              <a:rPr lang="fr-FR" smtClean="0">
                <a:solidFill>
                  <a:srgbClr val="000000"/>
                </a:solidFill>
              </a:rPr>
              <a:pPr>
                <a:defRPr/>
              </a:pPr>
              <a:t>24/10/2017</a:t>
            </a:fld>
            <a:endParaRPr lang="en-US">
              <a:solidFill>
                <a:srgbClr val="000000"/>
              </a:solidFill>
            </a:endParaRPr>
          </a:p>
        </p:txBody>
      </p:sp>
      <p:sp>
        <p:nvSpPr>
          <p:cNvPr id="4" name="Espace réservé du pied de page 3"/>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5" name="Espace réservé du numéro de diapositive 4"/>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FEC8062F-C9CC-4F42-92C7-48029159B7DE}" type="datetime1">
              <a:rPr lang="fr-FR" smtClean="0">
                <a:solidFill>
                  <a:srgbClr val="000000"/>
                </a:solidFill>
              </a:rPr>
              <a:pPr>
                <a:defRPr/>
              </a:pPr>
              <a:t>24/10/2017</a:t>
            </a:fld>
            <a:endParaRPr lang="en-US">
              <a:solidFill>
                <a:srgbClr val="000000"/>
              </a:solidFill>
            </a:endParaRPr>
          </a:p>
        </p:txBody>
      </p:sp>
      <p:sp>
        <p:nvSpPr>
          <p:cNvPr id="3" name="Espace réservé du pied de page 2"/>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4" name="Espace réservé du numéro de diapositive 3"/>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B5FED378-DD8E-41D3-BED9-B1B45F9DEA15}" type="datetime1">
              <a:rPr lang="fr-FR" smtClean="0">
                <a:solidFill>
                  <a:srgbClr val="000000"/>
                </a:solidFill>
              </a:rPr>
              <a:pPr>
                <a:defRPr/>
              </a:pPr>
              <a:t>24/10/2017</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4AA30C98-C36A-489B-9E12-323085CE4848}" type="datetime1">
              <a:rPr lang="fr-FR" smtClean="0">
                <a:solidFill>
                  <a:srgbClr val="000000"/>
                </a:solidFill>
              </a:rPr>
              <a:pPr>
                <a:defRPr/>
              </a:pPr>
              <a:t>24/10/2017</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0C991098-9FA4-4C92-B3CD-A81FBEB58EFA}" type="datetime1">
              <a:rPr lang="fr-FR" smtClean="0">
                <a:solidFill>
                  <a:srgbClr val="000000"/>
                </a:solidFill>
              </a:rPr>
              <a:pPr>
                <a:defRPr/>
              </a:pPr>
              <a:t>24/10/2017</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799F20BF-A654-4B40-96EC-C7413742F560}" type="datetime1">
              <a:rPr lang="fr-FR" smtClean="0">
                <a:solidFill>
                  <a:srgbClr val="000000"/>
                </a:solidFill>
              </a:rPr>
              <a:pPr>
                <a:defRPr/>
              </a:pPr>
              <a:t>24/10/2017</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E94F4AFE-B5A0-4DC0-A2B9-208DB18B930F}" type="datetime1">
              <a:rPr lang="fr-FR" smtClean="0"/>
              <a:pPr>
                <a:defRPr/>
              </a:pPr>
              <a:t>24/10/2017</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9144000" cy="944404"/>
          </a:xfrm>
          <a:prstGeom prst="rect">
            <a:avLst/>
          </a:prstGeom>
          <a:ln/>
        </p:spPr>
        <p:txBody>
          <a:bodyPr anchor="ctr"/>
          <a:lstStyle>
            <a:lvl1pPr marL="0" indent="0">
              <a:defRPr sz="2800">
                <a:solidFill>
                  <a:srgbClr val="F7C943"/>
                </a:solidFill>
                <a:latin typeface="Calibri" panose="020F0502020204030204" pitchFamily="34" charset="0"/>
                <a:cs typeface="Calibri" panose="020F0502020204030204" pitchFamily="34" charse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61673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8AF4B2-6157-481C-A7A9-F44737E1A05A}" type="datetime1">
              <a:rPr lang="fr-FR" smtClean="0"/>
              <a:pPr>
                <a:defRPr/>
              </a:pPr>
              <a:t>24/10/2017</a:t>
            </a:fld>
            <a:endParaRPr lang="en-GB"/>
          </a:p>
        </p:txBody>
      </p:sp>
      <p:sp>
        <p:nvSpPr>
          <p:cNvPr id="3"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4" name="Slide Number Placeholder 5"/>
          <p:cNvSpPr>
            <a:spLocks noGrp="1"/>
          </p:cNvSpPr>
          <p:nvPr>
            <p:ph type="sldNum" sz="quarter" idx="12"/>
          </p:nvPr>
        </p:nvSpPr>
        <p:spPr/>
        <p:txBody>
          <a:bodyPr/>
          <a:lstStyle>
            <a:lvl1pPr>
              <a:defRPr/>
            </a:lvl1pPr>
          </a:lstStyle>
          <a:p>
            <a:pPr>
              <a:defRPr/>
            </a:pPr>
            <a:fld id="{E25F5B7C-B79E-469C-93A9-9B866D0F9CBF}" type="slidenum">
              <a:rPr lang="en-GB"/>
              <a:pPr>
                <a:defRPr/>
              </a:pPr>
              <a:t>‹N°›</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fr-FR" sz="1800">
              <a:solidFill>
                <a:srgbClr val="FFFFFF"/>
              </a:solidFill>
              <a:ea typeface="+mn-ea"/>
            </a:endParaRPr>
          </a:p>
        </p:txBody>
      </p:sp>
      <p:pic>
        <p:nvPicPr>
          <p:cNvPr id="5" name="Picture 56" descr="logo_bo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48113" y="252413"/>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4" y="1435100"/>
            <a:ext cx="4510525" cy="936625"/>
          </a:xfrm>
        </p:spPr>
        <p:txBody>
          <a:bodyPr/>
          <a:lstStyle/>
          <a:p>
            <a:endParaRPr lang="en-GB"/>
          </a:p>
        </p:txBody>
      </p:sp>
      <p:sp>
        <p:nvSpPr>
          <p:cNvPr id="10" name="Content Placeholder 6"/>
          <p:cNvSpPr>
            <a:spLocks noGrp="1"/>
          </p:cNvSpPr>
          <p:nvPr>
            <p:ph idx="1"/>
          </p:nvPr>
        </p:nvSpPr>
        <p:spPr>
          <a:xfrm>
            <a:off x="4457700" y="2492375"/>
            <a:ext cx="4495800" cy="3784600"/>
          </a:xfrm>
        </p:spPr>
        <p:txBody>
          <a:bodyPr/>
          <a:lstStyle/>
          <a:p>
            <a:endParaRPr lang="en-GB" dirty="0"/>
          </a:p>
        </p:txBody>
      </p:sp>
      <p:sp>
        <p:nvSpPr>
          <p:cNvPr id="7" name="Rectangle 6"/>
          <p:cNvSpPr>
            <a:spLocks noGrp="1" noChangeArrowheads="1"/>
          </p:cNvSpPr>
          <p:nvPr>
            <p:ph type="dt" sz="half" idx="10"/>
          </p:nvPr>
        </p:nvSpPr>
        <p:spPr>
          <a:xfrm>
            <a:off x="7486650" y="6388100"/>
            <a:ext cx="1495425" cy="257175"/>
          </a:xfrm>
        </p:spPr>
        <p:txBody>
          <a:bodyPr/>
          <a:lstStyle>
            <a:lvl1pPr>
              <a:defRPr sz="1200" b="1" baseline="0">
                <a:solidFill>
                  <a:srgbClr val="0F5494"/>
                </a:solidFill>
                <a:latin typeface="+mn-lt"/>
              </a:defRPr>
            </a:lvl1pPr>
          </a:lstStyle>
          <a:p>
            <a:pPr>
              <a:defRPr/>
            </a:pPr>
            <a:fld id="{568794A7-88F1-425E-9059-179A3DD3F8A5}" type="datetime1">
              <a:rPr lang="fr-FR" smtClean="0"/>
              <a:pPr>
                <a:defRPr/>
              </a:pPr>
              <a:t>24/10/2017</a:t>
            </a:fld>
            <a:endParaRPr lang="en-GB"/>
          </a:p>
        </p:txBody>
      </p:sp>
    </p:spTree>
    <p:extLst>
      <p:ext uri="{BB962C8B-B14F-4D97-AF65-F5344CB8AC3E}">
        <p14:creationId xmlns:p14="http://schemas.microsoft.com/office/powerpoint/2010/main" val="26288871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8901112" cy="944404"/>
          </a:xfrm>
          <a:prstGeom prst="rect">
            <a:avLst/>
          </a:prstGeom>
          <a:ln/>
        </p:spPr>
        <p:txBody>
          <a:bodyPr/>
          <a:lstStyle>
            <a:lvl1pPr marL="0" inden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340075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en-GB" noProof="0" dirty="0"/>
              <a:t>Click to edit Master title style</a:t>
            </a:r>
          </a:p>
        </p:txBody>
      </p:sp>
      <p:sp>
        <p:nvSpPr>
          <p:cNvPr id="3" name="Content Placeholder 2"/>
          <p:cNvSpPr>
            <a:spLocks noGrp="1"/>
          </p:cNvSpPr>
          <p:nvPr>
            <p:ph idx="1"/>
          </p:nvPr>
        </p:nvSpPr>
        <p:spPr/>
        <p:txBody>
          <a:bodyPr/>
          <a:lstStyle>
            <a:lvl1pPr marL="0" indent="0">
              <a:tabLst/>
              <a:defRPr/>
            </a:lvl1pPr>
            <a:lvl2pPr>
              <a:buClr>
                <a:srgbClr val="941333"/>
              </a:buClr>
              <a:defRPr/>
            </a:lvl2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6C3290-585E-4E75-895A-3735D8848899}" type="datetime1">
              <a:rPr lang="fr-FR" smtClean="0">
                <a:solidFill>
                  <a:srgbClr val="000000"/>
                </a:solidFill>
              </a:rPr>
              <a:pPr>
                <a:defRPr/>
              </a:pPr>
              <a:t>24/10/2017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8D35D11-45D3-48CB-ACBF-D61A48EEC1DF}" type="slidenum">
              <a:rPr lang="en-GB" altLang="fr-FR">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6666664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0B4A54F-ED5F-48C3-A97B-CCAA86C466B7}" type="datetime1">
              <a:rPr lang="fr-FR" smtClean="0">
                <a:solidFill>
                  <a:srgbClr val="000000"/>
                </a:solidFill>
              </a:rPr>
              <a:pPr>
                <a:defRPr/>
              </a:pPr>
              <a:t>24/10/2017</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FBFCDE1-CD73-4777-B6E2-31A798EE1829}" type="slidenum">
              <a:rPr lang="en-GB" altLang="fr-FR">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3200513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C33CEF-9A82-4C87-9CD0-8BEC0E889C2D}" type="datetime1">
              <a:rPr lang="fr-FR" smtClean="0">
                <a:solidFill>
                  <a:srgbClr val="000000"/>
                </a:solidFill>
              </a:rPr>
              <a:pPr>
                <a:defRPr/>
              </a:pPr>
              <a:t>24/10/2017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53E3C9F-FDC7-4EFF-B5AC-D3737F8CA82A}" type="slidenum">
              <a:rPr lang="en-GB" altLang="fr-FR">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0073583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961053"/>
          </a:xfrm>
        </p:spPr>
        <p:txBody>
          <a:bodyPr anchor="ctr"/>
          <a:lstStyle>
            <a:lvl1pPr algn="ctr">
              <a:defRPr sz="2800" b="1">
                <a:solidFill>
                  <a:srgbClr val="F7C943"/>
                </a:solidFill>
                <a:latin typeface="Calibri" panose="020F0502020204030204" pitchFamily="34" charset="0"/>
                <a:cs typeface="Calibri" panose="020F0502020204030204" pitchFamily="34" charset="0"/>
              </a:defRPr>
            </a:lvl1pPr>
          </a:lstStyle>
          <a:p>
            <a:r>
              <a:rPr lang="en-GB" noProof="0" dirty="0"/>
              <a:t>Click to edit Master title style</a:t>
            </a:r>
          </a:p>
        </p:txBody>
      </p:sp>
      <p:sp>
        <p:nvSpPr>
          <p:cNvPr id="5" name="Rectangle 4"/>
          <p:cNvSpPr>
            <a:spLocks noGrp="1" noChangeArrowheads="1"/>
          </p:cNvSpPr>
          <p:nvPr>
            <p:ph type="dt" sz="half" idx="10"/>
          </p:nvPr>
        </p:nvSpPr>
        <p:spPr>
          <a:ln/>
        </p:spPr>
        <p:txBody>
          <a:bodyPr/>
          <a:lstStyle>
            <a:lvl1pPr>
              <a:defRPr/>
            </a:lvl1pPr>
          </a:lstStyle>
          <a:p>
            <a:pPr>
              <a:defRPr/>
            </a:pPr>
            <a:fld id="{9050AEF6-D8D7-4894-8FAD-347E4D76CBCE}" type="datetime1">
              <a:rPr lang="fr-FR" smtClean="0">
                <a:solidFill>
                  <a:srgbClr val="000000"/>
                </a:solidFill>
              </a:rPr>
              <a:pPr>
                <a:defRPr/>
              </a:pPr>
              <a:t>24/10/2017</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C4D50F5-3D7D-4397-8E31-6920327D3484}" type="slidenum">
              <a:rPr lang="en-GB" altLang="fr-FR">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0532932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3965510" cy="944404"/>
          </a:xfrm>
          <a:prstGeom prst="rect">
            <a:avLst/>
          </a:prstGeom>
          <a:ln/>
        </p:spPr>
        <p:txBody>
          <a:bodyPr anchor="ctr"/>
          <a:lstStyle>
            <a:lvl1pPr marL="0" indent="0" algn="ctr">
              <a:defRPr sz="2800">
                <a:solidFill>
                  <a:srgbClr val="F7C943"/>
                </a:solidFill>
                <a:latin typeface="Calibri" panose="020F0502020204030204" pitchFamily="34" charset="0"/>
                <a:cs typeface="Calibri" panose="020F0502020204030204" pitchFamily="34" charset="0"/>
              </a:defRPr>
            </a:lvl1pPr>
          </a:lstStyle>
          <a:p>
            <a:endParaRPr lang="en-GB" noProof="0" dirty="0"/>
          </a:p>
        </p:txBody>
      </p:sp>
      <p:sp>
        <p:nvSpPr>
          <p:cNvPr id="6" name="Rectangle 12"/>
          <p:cNvSpPr>
            <a:spLocks noGrp="1" noChangeArrowheads="1"/>
          </p:cNvSpPr>
          <p:nvPr>
            <p:ph type="body" idx="1"/>
          </p:nvPr>
        </p:nvSpPr>
        <p:spPr>
          <a:xfrm>
            <a:off x="114300" y="1238251"/>
            <a:ext cx="8908402" cy="4953000"/>
          </a:xfrm>
          <a:prstGeom prst="rect">
            <a:avLst/>
          </a:prstGeom>
          <a:ln/>
        </p:spPr>
        <p:txBody>
          <a:bodyPr/>
          <a:lstStyle>
            <a:lvl1pPr marL="0" indent="0">
              <a:defRPr/>
            </a:lvl1pPr>
          </a:lstStyle>
          <a:p>
            <a:endParaRPr lang="en-GB" noProof="0" dirty="0"/>
          </a:p>
        </p:txBody>
      </p:sp>
      <p:sp>
        <p:nvSpPr>
          <p:cNvPr id="2" name="Espace réservé de la date 1"/>
          <p:cNvSpPr>
            <a:spLocks noGrp="1"/>
          </p:cNvSpPr>
          <p:nvPr>
            <p:ph type="dt" sz="half" idx="10"/>
          </p:nvPr>
        </p:nvSpPr>
        <p:spPr/>
        <p:txBody>
          <a:bodyPr/>
          <a:lstStyle/>
          <a:p>
            <a:pPr>
              <a:defRPr/>
            </a:pPr>
            <a:fld id="{C886AED5-2CFC-40D0-A33B-1136B70A6582}" type="datetime1">
              <a:rPr lang="fr-FR" smtClean="0">
                <a:solidFill>
                  <a:srgbClr val="000000"/>
                </a:solidFill>
              </a:rPr>
              <a:pPr>
                <a:defRPr/>
              </a:pPr>
              <a:t>24/10/2017</a:t>
            </a:fld>
            <a:endParaRPr lang="en-US">
              <a:solidFill>
                <a:srgbClr val="000000"/>
              </a:solidFill>
            </a:endParaRPr>
          </a:p>
        </p:txBody>
      </p:sp>
      <p:sp>
        <p:nvSpPr>
          <p:cNvPr id="3" name="Espace réservé du pied de page 2"/>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4" name="Espace réservé du numéro de diapositive 3"/>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502362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9144000" cy="944404"/>
          </a:xfrm>
          <a:prstGeom prst="rect">
            <a:avLst/>
          </a:prstGeom>
          <a:ln/>
        </p:spPr>
        <p:txBody>
          <a:bodyPr anchor="ctr"/>
          <a:lstStyle>
            <a:lvl1pPr marL="0" indent="0">
              <a:defRPr sz="2800">
                <a:solidFill>
                  <a:srgbClr val="F7C943"/>
                </a:solidFill>
                <a:latin typeface="Calibri" panose="020F0502020204030204" pitchFamily="34" charset="0"/>
                <a:cs typeface="Calibri" panose="020F0502020204030204" pitchFamily="34" charse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23675570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a:defRPr/>
            </a:pPr>
            <a:fld id="{14CD0DF2-68A8-4E94-A9E8-748DB069B05D}" type="datetime1">
              <a:rPr lang="fr-FR" smtClean="0">
                <a:solidFill>
                  <a:srgbClr val="000000"/>
                </a:solidFill>
              </a:rPr>
              <a:pPr>
                <a:defRPr/>
              </a:pPr>
              <a:t>24/10/2017</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9844891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D4985A4A-1EE4-490B-9556-3ED25E56AF1F}" type="datetime1">
              <a:rPr lang="fr-FR" smtClean="0">
                <a:solidFill>
                  <a:srgbClr val="000000"/>
                </a:solidFill>
              </a:rPr>
              <a:pPr>
                <a:defRPr/>
              </a:pPr>
              <a:t>24/10/2017</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78739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84308B-2B56-49A7-ACEE-7F8B468D0A31}" type="datetime1">
              <a:rPr lang="fr-FR" smtClean="0"/>
              <a:pPr>
                <a:defRPr/>
              </a:pPr>
              <a:t>24/10/2017</a:t>
            </a:fld>
            <a:endParaRPr lang="en-GB"/>
          </a:p>
        </p:txBody>
      </p:sp>
      <p:sp>
        <p:nvSpPr>
          <p:cNvPr id="6"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7" name="Slide Number Placeholder 5"/>
          <p:cNvSpPr>
            <a:spLocks noGrp="1"/>
          </p:cNvSpPr>
          <p:nvPr>
            <p:ph type="sldNum" sz="quarter" idx="12"/>
          </p:nvPr>
        </p:nvSpPr>
        <p:spPr/>
        <p:txBody>
          <a:bodyPr/>
          <a:lstStyle>
            <a:lvl1pPr>
              <a:defRPr/>
            </a:lvl1pPr>
          </a:lstStyle>
          <a:p>
            <a:pPr>
              <a:defRPr/>
            </a:pPr>
            <a:fld id="{31FC5896-50C1-4A47-9ADB-82B267331B38}" type="slidenum">
              <a:rPr lang="en-GB"/>
              <a:pPr>
                <a:defRPr/>
              </a:pPr>
              <a:t>‹N°›</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a:defRPr/>
            </a:pPr>
            <a:fld id="{01F9D478-BD41-43D3-AF3B-0457CF51DF3D}" type="datetime1">
              <a:rPr lang="fr-FR" smtClean="0">
                <a:solidFill>
                  <a:srgbClr val="000000"/>
                </a:solidFill>
              </a:rPr>
              <a:pPr>
                <a:defRPr/>
              </a:pPr>
              <a:t>24/10/2017</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6653582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fld id="{FD8F8D8D-2AB6-49E2-A321-1A62FB7F21C1}" type="datetime1">
              <a:rPr lang="fr-FR" smtClean="0">
                <a:solidFill>
                  <a:srgbClr val="000000"/>
                </a:solidFill>
              </a:rPr>
              <a:pPr>
                <a:defRPr/>
              </a:pPr>
              <a:t>24/10/2017</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9735070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fld id="{A21F88EF-6205-406C-ACAF-656884EB1E2C}" type="datetime1">
              <a:rPr lang="fr-FR" smtClean="0">
                <a:solidFill>
                  <a:srgbClr val="000000"/>
                </a:solidFill>
              </a:rPr>
              <a:pPr>
                <a:defRPr/>
              </a:pPr>
              <a:t>24/10/2017</a:t>
            </a:fld>
            <a:endParaRPr lang="en-US">
              <a:solidFill>
                <a:srgbClr val="000000"/>
              </a:solidFill>
            </a:endParaRPr>
          </a:p>
        </p:txBody>
      </p:sp>
      <p:sp>
        <p:nvSpPr>
          <p:cNvPr id="8" name="Espace réservé du pied de page 7"/>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9" name="Espace réservé du numéro de diapositive 8"/>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49678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pPr>
              <a:defRPr/>
            </a:pPr>
            <a:fld id="{23304194-4881-4EFD-AA58-F724E3788B76}" type="datetime1">
              <a:rPr lang="fr-FR" smtClean="0">
                <a:solidFill>
                  <a:srgbClr val="000000"/>
                </a:solidFill>
              </a:rPr>
              <a:pPr>
                <a:defRPr/>
              </a:pPr>
              <a:t>24/10/2017</a:t>
            </a:fld>
            <a:endParaRPr lang="en-US">
              <a:solidFill>
                <a:srgbClr val="000000"/>
              </a:solidFill>
            </a:endParaRPr>
          </a:p>
        </p:txBody>
      </p:sp>
      <p:sp>
        <p:nvSpPr>
          <p:cNvPr id="4" name="Espace réservé du pied de page 3"/>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5" name="Espace réservé du numéro de diapositive 4"/>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9806308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FEC8062F-C9CC-4F42-92C7-48029159B7DE}" type="datetime1">
              <a:rPr lang="fr-FR" smtClean="0">
                <a:solidFill>
                  <a:srgbClr val="000000"/>
                </a:solidFill>
              </a:rPr>
              <a:pPr>
                <a:defRPr/>
              </a:pPr>
              <a:t>24/10/2017</a:t>
            </a:fld>
            <a:endParaRPr lang="en-US">
              <a:solidFill>
                <a:srgbClr val="000000"/>
              </a:solidFill>
            </a:endParaRPr>
          </a:p>
        </p:txBody>
      </p:sp>
      <p:sp>
        <p:nvSpPr>
          <p:cNvPr id="3" name="Espace réservé du pied de page 2"/>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4" name="Espace réservé du numéro de diapositive 3"/>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492753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B5FED378-DD8E-41D3-BED9-B1B45F9DEA15}" type="datetime1">
              <a:rPr lang="fr-FR" smtClean="0">
                <a:solidFill>
                  <a:srgbClr val="000000"/>
                </a:solidFill>
              </a:rPr>
              <a:pPr>
                <a:defRPr/>
              </a:pPr>
              <a:t>24/10/2017</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378254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4AA30C98-C36A-489B-9E12-323085CE4848}" type="datetime1">
              <a:rPr lang="fr-FR" smtClean="0">
                <a:solidFill>
                  <a:srgbClr val="000000"/>
                </a:solidFill>
              </a:rPr>
              <a:pPr>
                <a:defRPr/>
              </a:pPr>
              <a:t>24/10/2017</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984448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0C991098-9FA4-4C92-B3CD-A81FBEB58EFA}" type="datetime1">
              <a:rPr lang="fr-FR" smtClean="0">
                <a:solidFill>
                  <a:srgbClr val="000000"/>
                </a:solidFill>
              </a:rPr>
              <a:pPr>
                <a:defRPr/>
              </a:pPr>
              <a:t>24/10/2017</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6958074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799F20BF-A654-4B40-96EC-C7413742F560}" type="datetime1">
              <a:rPr lang="fr-FR" smtClean="0">
                <a:solidFill>
                  <a:srgbClr val="000000"/>
                </a:solidFill>
              </a:rPr>
              <a:pPr>
                <a:defRPr/>
              </a:pPr>
              <a:t>24/10/2017</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3097084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E94F4AFE-B5A0-4DC0-A2B9-208DB18B930F}" type="datetime1">
              <a:rPr lang="fr-FR" smtClean="0"/>
              <a:pPr>
                <a:defRPr/>
              </a:pPr>
              <a:t>24/10/2017</a:t>
            </a:fld>
            <a:endParaRPr lang="en-US"/>
          </a:p>
        </p:txBody>
      </p:sp>
    </p:spTree>
    <p:extLst>
      <p:ext uri="{BB962C8B-B14F-4D97-AF65-F5344CB8AC3E}">
        <p14:creationId xmlns:p14="http://schemas.microsoft.com/office/powerpoint/2010/main" val="350690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F8C905-13CE-4D56-B5DF-FCB56F557B4E}" type="datetime1">
              <a:rPr lang="fr-FR" smtClean="0"/>
              <a:pPr>
                <a:defRPr/>
              </a:pPr>
              <a:t>24/10/2017</a:t>
            </a:fld>
            <a:endParaRPr lang="en-GB"/>
          </a:p>
        </p:txBody>
      </p:sp>
      <p:sp>
        <p:nvSpPr>
          <p:cNvPr id="6"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7" name="Slide Number Placeholder 5"/>
          <p:cNvSpPr>
            <a:spLocks noGrp="1"/>
          </p:cNvSpPr>
          <p:nvPr>
            <p:ph type="sldNum" sz="quarter" idx="12"/>
          </p:nvPr>
        </p:nvSpPr>
        <p:spPr/>
        <p:txBody>
          <a:bodyPr/>
          <a:lstStyle>
            <a:lvl1pPr>
              <a:defRPr/>
            </a:lvl1pPr>
          </a:lstStyle>
          <a:p>
            <a:pPr>
              <a:defRPr/>
            </a:pPr>
            <a:fld id="{87E03195-1299-42E1-ADD6-FE4753E46A06}" type="slidenum">
              <a:rPr lang="en-GB"/>
              <a:pPr>
                <a:defRPr/>
              </a:pPr>
              <a:t>‹N°›</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3965510" cy="944404"/>
          </a:xfrm>
          <a:prstGeom prst="rect">
            <a:avLst/>
          </a:prstGeom>
          <a:ln/>
        </p:spPr>
        <p:txBody>
          <a:bodyPr anchor="ctr"/>
          <a:lstStyle>
            <a:lvl1pPr marL="0" indent="0" algn="ctr">
              <a:defRPr sz="2800">
                <a:solidFill>
                  <a:srgbClr val="F7C943"/>
                </a:solidFill>
                <a:latin typeface="Calibri" panose="020F0502020204030204" pitchFamily="34" charset="0"/>
                <a:cs typeface="Calibri" panose="020F0502020204030204" pitchFamily="34" charset="0"/>
              </a:defRPr>
            </a:lvl1pPr>
          </a:lstStyle>
          <a:p>
            <a:endParaRPr lang="en-GB" noProof="0" dirty="0"/>
          </a:p>
        </p:txBody>
      </p:sp>
      <p:sp>
        <p:nvSpPr>
          <p:cNvPr id="6" name="Rectangle 12"/>
          <p:cNvSpPr>
            <a:spLocks noGrp="1" noChangeArrowheads="1"/>
          </p:cNvSpPr>
          <p:nvPr>
            <p:ph type="body" idx="1"/>
          </p:nvPr>
        </p:nvSpPr>
        <p:spPr>
          <a:xfrm>
            <a:off x="114300" y="1238251"/>
            <a:ext cx="8908402" cy="4953000"/>
          </a:xfrm>
          <a:prstGeom prst="rect">
            <a:avLst/>
          </a:prstGeom>
          <a:ln/>
        </p:spPr>
        <p:txBody>
          <a:bodyPr/>
          <a:lstStyle>
            <a:lvl1pPr marL="0" indent="0">
              <a:defRPr/>
            </a:lvl1pPr>
          </a:lstStyle>
          <a:p>
            <a:endParaRPr lang="en-GB" noProof="0" dirty="0"/>
          </a:p>
        </p:txBody>
      </p:sp>
    </p:spTree>
    <p:extLst>
      <p:ext uri="{BB962C8B-B14F-4D97-AF65-F5344CB8AC3E}">
        <p14:creationId xmlns:p14="http://schemas.microsoft.com/office/powerpoint/2010/main" val="16199972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9144000" cy="944404"/>
          </a:xfrm>
          <a:prstGeom prst="rect">
            <a:avLst/>
          </a:prstGeom>
          <a:ln/>
        </p:spPr>
        <p:txBody>
          <a:bodyPr anchor="ctr"/>
          <a:lstStyle>
            <a:lvl1pPr marL="0" indent="0">
              <a:defRPr sz="2800">
                <a:solidFill>
                  <a:srgbClr val="F7C943"/>
                </a:solidFill>
                <a:latin typeface="Calibri" panose="020F0502020204030204" pitchFamily="34" charset="0"/>
                <a:cs typeface="Calibri" panose="020F0502020204030204" pitchFamily="34" charse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232621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fr-FR" sz="1800">
              <a:solidFill>
                <a:srgbClr val="FFFFFF"/>
              </a:solidFill>
              <a:ea typeface="+mn-ea"/>
            </a:endParaRPr>
          </a:p>
        </p:txBody>
      </p:sp>
      <p:pic>
        <p:nvPicPr>
          <p:cNvPr id="5" name="Picture 56" descr="logo_bo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48113" y="252413"/>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4" y="1435100"/>
            <a:ext cx="4510525" cy="936625"/>
          </a:xfrm>
        </p:spPr>
        <p:txBody>
          <a:bodyPr/>
          <a:lstStyle/>
          <a:p>
            <a:endParaRPr lang="en-GB"/>
          </a:p>
        </p:txBody>
      </p:sp>
      <p:sp>
        <p:nvSpPr>
          <p:cNvPr id="10" name="Content Placeholder 6"/>
          <p:cNvSpPr>
            <a:spLocks noGrp="1"/>
          </p:cNvSpPr>
          <p:nvPr>
            <p:ph idx="1"/>
          </p:nvPr>
        </p:nvSpPr>
        <p:spPr>
          <a:xfrm>
            <a:off x="4457700" y="2492375"/>
            <a:ext cx="4495800" cy="3784600"/>
          </a:xfrm>
        </p:spPr>
        <p:txBody>
          <a:bodyPr/>
          <a:lstStyle/>
          <a:p>
            <a:endParaRPr lang="en-GB" dirty="0"/>
          </a:p>
        </p:txBody>
      </p:sp>
      <p:sp>
        <p:nvSpPr>
          <p:cNvPr id="7" name="Rectangle 6"/>
          <p:cNvSpPr>
            <a:spLocks noGrp="1" noChangeArrowheads="1"/>
          </p:cNvSpPr>
          <p:nvPr>
            <p:ph type="dt" sz="half" idx="10"/>
          </p:nvPr>
        </p:nvSpPr>
        <p:spPr>
          <a:xfrm>
            <a:off x="7486650" y="6388100"/>
            <a:ext cx="1495425" cy="257175"/>
          </a:xfrm>
        </p:spPr>
        <p:txBody>
          <a:bodyPr/>
          <a:lstStyle>
            <a:lvl1pPr>
              <a:defRPr sz="1200" b="1" baseline="0">
                <a:solidFill>
                  <a:srgbClr val="0F5494"/>
                </a:solidFill>
                <a:latin typeface="+mn-lt"/>
              </a:defRPr>
            </a:lvl1pPr>
          </a:lstStyle>
          <a:p>
            <a:pPr>
              <a:defRPr/>
            </a:pPr>
            <a:fld id="{568794A7-88F1-425E-9059-179A3DD3F8A5}" type="datetime1">
              <a:rPr lang="fr-FR" smtClean="0"/>
              <a:pPr>
                <a:defRPr/>
              </a:pPr>
              <a:t>24/10/2017</a:t>
            </a:fld>
            <a:endParaRPr lang="en-GB"/>
          </a:p>
        </p:txBody>
      </p:sp>
    </p:spTree>
    <p:extLst>
      <p:ext uri="{BB962C8B-B14F-4D97-AF65-F5344CB8AC3E}">
        <p14:creationId xmlns:p14="http://schemas.microsoft.com/office/powerpoint/2010/main" val="42122231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8901112" cy="944404"/>
          </a:xfrm>
          <a:prstGeom prst="rect">
            <a:avLst/>
          </a:prstGeom>
          <a:ln/>
        </p:spPr>
        <p:txBody>
          <a:bodyPr/>
          <a:lstStyle>
            <a:lvl1pPr marL="0" inden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15647114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8"/>
          <p:cNvPicPr>
            <a:picLocks noChangeAspect="1" noChangeArrowheads="1"/>
          </p:cNvPicPr>
          <p:nvPr userDrawn="1"/>
        </p:nvPicPr>
        <p:blipFill>
          <a:blip r:embed="rId2" cstate="print">
            <a:lum contrast="-12000"/>
          </a:blip>
          <a:srcRect/>
          <a:stretch>
            <a:fillRect/>
          </a:stretch>
        </p:blipFill>
        <p:spPr bwMode="auto">
          <a:xfrm>
            <a:off x="0" y="0"/>
            <a:ext cx="9144000" cy="6869113"/>
          </a:xfrm>
          <a:prstGeom prst="rect">
            <a:avLst/>
          </a:prstGeom>
          <a:noFill/>
          <a:ln w="9525">
            <a:noFill/>
            <a:miter lim="800000"/>
            <a:headEnd/>
            <a:tailEnd/>
          </a:ln>
        </p:spPr>
      </p:pic>
      <p:sp>
        <p:nvSpPr>
          <p:cNvPr id="5" name="AutoShape 31"/>
          <p:cNvSpPr>
            <a:spLocks noChangeArrowheads="1"/>
          </p:cNvSpPr>
          <p:nvPr userDrawn="1"/>
        </p:nvSpPr>
        <p:spPr bwMode="auto">
          <a:xfrm>
            <a:off x="0" y="-458788"/>
            <a:ext cx="9144000" cy="1511301"/>
          </a:xfrm>
          <a:prstGeom prst="wave">
            <a:avLst>
              <a:gd name="adj1" fmla="val 9560"/>
              <a:gd name="adj2" fmla="val 0"/>
            </a:avLst>
          </a:prstGeom>
          <a:solidFill>
            <a:schemeClr val="bg1"/>
          </a:solidFill>
          <a:ln w="9525" algn="ctr">
            <a:solidFill>
              <a:srgbClr val="2D5EC1"/>
            </a:solidFill>
            <a:round/>
            <a:headEnd/>
            <a:tailEnd/>
          </a:ln>
          <a:effectLst/>
          <a:extLst/>
        </p:spPr>
        <p:txBody>
          <a:bodyPr wrap="none" anchor="ctr"/>
          <a:lstStyle/>
          <a:p>
            <a:pPr algn="ctr" eaLnBrk="0" hangingPunct="0">
              <a:defRPr/>
            </a:pPr>
            <a:endParaRPr lang="en-GB">
              <a:ea typeface="ＭＳ Ｐゴシック" pitchFamily="64" charset="-128"/>
            </a:endParaRPr>
          </a:p>
        </p:txBody>
      </p:sp>
      <p:pic>
        <p:nvPicPr>
          <p:cNvPr id="6" name="Picture 6" descr="LOGO CE-EN-quadri.eps"/>
          <p:cNvPicPr>
            <a:picLocks noChangeAspect="1"/>
          </p:cNvPicPr>
          <p:nvPr userDrawn="1"/>
        </p:nvPicPr>
        <p:blipFill>
          <a:blip r:embed="rId3" cstate="print"/>
          <a:srcRect/>
          <a:stretch>
            <a:fillRect/>
          </a:stretch>
        </p:blipFill>
        <p:spPr bwMode="auto">
          <a:xfrm>
            <a:off x="1258888" y="50800"/>
            <a:ext cx="1436687" cy="998538"/>
          </a:xfrm>
          <a:prstGeom prst="rect">
            <a:avLst/>
          </a:prstGeom>
          <a:noFill/>
          <a:ln w="9525">
            <a:noFill/>
            <a:miter lim="800000"/>
            <a:headEnd/>
            <a:tailEnd/>
          </a:ln>
        </p:spPr>
      </p:pic>
      <p:pic>
        <p:nvPicPr>
          <p:cNvPr id="7" name="Picture 33" descr="eu2020_en"/>
          <p:cNvPicPr>
            <a:picLocks noChangeAspect="1" noChangeArrowheads="1"/>
          </p:cNvPicPr>
          <p:nvPr userDrawn="1"/>
        </p:nvPicPr>
        <p:blipFill>
          <a:blip r:embed="rId4" cstate="print"/>
          <a:srcRect/>
          <a:stretch>
            <a:fillRect/>
          </a:stretch>
        </p:blipFill>
        <p:spPr bwMode="auto">
          <a:xfrm>
            <a:off x="6804025" y="188913"/>
            <a:ext cx="1008063" cy="685800"/>
          </a:xfrm>
          <a:prstGeom prst="rect">
            <a:avLst/>
          </a:prstGeom>
          <a:noFill/>
          <a:ln w="9525">
            <a:noFill/>
            <a:miter lim="800000"/>
            <a:headEnd/>
            <a:tailEnd/>
          </a:ln>
        </p:spPr>
      </p:pic>
      <p:sp>
        <p:nvSpPr>
          <p:cNvPr id="3076" name="Rectangle 4"/>
          <p:cNvSpPr>
            <a:spLocks noGrp="1" noChangeArrowheads="1"/>
          </p:cNvSpPr>
          <p:nvPr>
            <p:ph type="ctrTitle"/>
          </p:nvPr>
        </p:nvSpPr>
        <p:spPr>
          <a:xfrm>
            <a:off x="2124075" y="1916113"/>
            <a:ext cx="5040313" cy="1728787"/>
          </a:xfrm>
        </p:spPr>
        <p:txBody>
          <a:bodyPr/>
          <a:lstStyle>
            <a:lvl1pPr marL="3175">
              <a:defRPr sz="7200">
                <a:solidFill>
                  <a:srgbClr val="EEC100"/>
                </a:solidFill>
                <a:effectLst/>
              </a:defRPr>
            </a:lvl1pPr>
          </a:lstStyle>
          <a:p>
            <a:pPr lvl="0"/>
            <a:r>
              <a:rPr lang="en-GB" noProof="0"/>
              <a:t>Title</a:t>
            </a:r>
          </a:p>
        </p:txBody>
      </p:sp>
      <p:sp>
        <p:nvSpPr>
          <p:cNvPr id="3077" name="Rectangle 5"/>
          <p:cNvSpPr>
            <a:spLocks noGrp="1" noChangeArrowheads="1"/>
          </p:cNvSpPr>
          <p:nvPr>
            <p:ph type="subTitle" idx="1"/>
          </p:nvPr>
        </p:nvSpPr>
        <p:spPr>
          <a:xfrm>
            <a:off x="2124075" y="3716338"/>
            <a:ext cx="5113338" cy="1081087"/>
          </a:xfrm>
        </p:spPr>
        <p:txBody>
          <a:bodyPr/>
          <a:lstStyle>
            <a:lvl1pPr marL="0" indent="0">
              <a:buFontTx/>
              <a:buNone/>
              <a:defRPr sz="3400" b="0">
                <a:solidFill>
                  <a:schemeClr val="bg1"/>
                </a:solidFill>
                <a:latin typeface="Consolas" pitchFamily="49" charset="0"/>
              </a:defRPr>
            </a:lvl1pPr>
          </a:lstStyle>
          <a:p>
            <a:pPr lvl="0"/>
            <a:r>
              <a:rPr lang="en-GB" noProof="0"/>
              <a:t>Subtitle</a:t>
            </a:r>
          </a:p>
        </p:txBody>
      </p:sp>
    </p:spTree>
    <p:extLst>
      <p:ext uri="{BB962C8B-B14F-4D97-AF65-F5344CB8AC3E}">
        <p14:creationId xmlns:p14="http://schemas.microsoft.com/office/powerpoint/2010/main" val="898169515"/>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_alternative">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4140200" y="6597650"/>
            <a:ext cx="863600" cy="26035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8" name="Rectangle 14"/>
          <p:cNvSpPr/>
          <p:nvPr/>
        </p:nvSpPr>
        <p:spPr>
          <a:xfrm>
            <a:off x="0" y="1341438"/>
            <a:ext cx="9144000" cy="551656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11"/>
          <p:cNvSpPr>
            <a:spLocks noChangeArrowheads="1"/>
          </p:cNvSpPr>
          <p:nvPr/>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algn="ctr">
              <a:defRPr/>
            </a:pPr>
            <a:endParaRPr lang="en-GB" sz="1800">
              <a:solidFill>
                <a:srgbClr val="FFFFFF"/>
              </a:solidFill>
              <a:ea typeface="ＭＳ Ｐゴシック" pitchFamily="64" charset="-128"/>
            </a:endParaRPr>
          </a:p>
        </p:txBody>
      </p:sp>
      <p:pic>
        <p:nvPicPr>
          <p:cNvPr id="10" name="Picture 10" descr="logo_ce-eac_en"/>
          <p:cNvPicPr>
            <a:picLocks noChangeAspect="1" noChangeArrowheads="1"/>
          </p:cNvPicPr>
          <p:nvPr/>
        </p:nvPicPr>
        <p:blipFill>
          <a:blip r:embed="rId2" cstate="print"/>
          <a:srcRect/>
          <a:stretch>
            <a:fillRect/>
          </a:stretch>
        </p:blipFill>
        <p:spPr bwMode="auto">
          <a:xfrm>
            <a:off x="3713163" y="330200"/>
            <a:ext cx="2054225" cy="1420813"/>
          </a:xfrm>
          <a:prstGeom prst="rect">
            <a:avLst/>
          </a:prstGeom>
          <a:noFill/>
          <a:ln w="9525">
            <a:noFill/>
            <a:miter lim="800000"/>
            <a:headEnd/>
            <a:tailEnd/>
          </a:ln>
        </p:spPr>
      </p:pic>
      <p:sp>
        <p:nvSpPr>
          <p:cNvPr id="2" name="Title 1"/>
          <p:cNvSpPr>
            <a:spLocks noGrp="1"/>
          </p:cNvSpPr>
          <p:nvPr>
            <p:ph type="ctrTitle"/>
          </p:nvPr>
        </p:nvSpPr>
        <p:spPr>
          <a:xfrm>
            <a:off x="4032448" y="2420888"/>
            <a:ext cx="4932040" cy="1470025"/>
          </a:xfrm>
        </p:spPr>
        <p:txBody>
          <a:bodyPr>
            <a:normAutofit/>
          </a:bodyPr>
          <a:lstStyle>
            <a:lvl1pPr algn="l">
              <a:defRPr sz="30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55576" y="4005064"/>
            <a:ext cx="8208912" cy="1224136"/>
          </a:xfrm>
        </p:spPr>
        <p:txBody>
          <a:bodyPr>
            <a:noAutofit/>
          </a:bodyPr>
          <a:lstStyle>
            <a:lvl1pPr marL="0" indent="0" algn="l">
              <a:buNone/>
              <a:defRPr sz="7600" baseline="0">
                <a:solidFill>
                  <a:srgbClr val="FFD6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3" name="Text Placeholder 22"/>
          <p:cNvSpPr>
            <a:spLocks noGrp="1"/>
          </p:cNvSpPr>
          <p:nvPr>
            <p:ph type="body" sz="quarter" idx="15"/>
          </p:nvPr>
        </p:nvSpPr>
        <p:spPr>
          <a:xfrm>
            <a:off x="7308304" y="6381328"/>
            <a:ext cx="1692275" cy="260350"/>
          </a:xfrm>
        </p:spPr>
        <p:txBody>
          <a:bodyPr>
            <a:noAutofit/>
          </a:bodyPr>
          <a:lstStyle>
            <a:lvl1pPr>
              <a:buNone/>
              <a:defRPr sz="1200">
                <a:solidFill>
                  <a:schemeClr val="bg1"/>
                </a:solidFill>
              </a:defRPr>
            </a:lvl1pPr>
          </a:lstStyle>
          <a:p>
            <a:pPr lvl="0"/>
            <a:r>
              <a:rPr lang="en-US" dirty="0"/>
              <a:t>Click to edit Master text styles</a:t>
            </a:r>
          </a:p>
        </p:txBody>
      </p:sp>
      <p:sp>
        <p:nvSpPr>
          <p:cNvPr id="14" name="Text Placeholder 15"/>
          <p:cNvSpPr>
            <a:spLocks noGrp="1"/>
          </p:cNvSpPr>
          <p:nvPr>
            <p:ph type="body" sz="quarter" idx="12"/>
          </p:nvPr>
        </p:nvSpPr>
        <p:spPr>
          <a:xfrm>
            <a:off x="4032200" y="5301208"/>
            <a:ext cx="4932288" cy="864096"/>
          </a:xfrm>
        </p:spPr>
        <p:txBody>
          <a:bodyPr>
            <a:noAutofit/>
          </a:bodyPr>
          <a:lstStyle>
            <a:lvl1pPr marL="0">
              <a:buNone/>
              <a:defRPr sz="2400" b="0" i="1" baseline="0">
                <a:solidFill>
                  <a:schemeClr val="bg1"/>
                </a:solidFill>
                <a:latin typeface="Verdana" pitchFamily="34" charset="0"/>
              </a:defRPr>
            </a:lvl1pPr>
          </a:lstStyle>
          <a:p>
            <a:pPr lvl="0"/>
            <a:r>
              <a:rPr lang="en-US" dirty="0"/>
              <a:t>Click to edit Master text styles</a:t>
            </a:r>
          </a:p>
        </p:txBody>
      </p:sp>
      <p:sp>
        <p:nvSpPr>
          <p:cNvPr id="11" name="Footer Placeholder 4"/>
          <p:cNvSpPr>
            <a:spLocks noGrp="1"/>
          </p:cNvSpPr>
          <p:nvPr>
            <p:ph type="ftr" sz="quarter" idx="16"/>
          </p:nvPr>
        </p:nvSpPr>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Tree>
    <p:extLst>
      <p:ext uri="{BB962C8B-B14F-4D97-AF65-F5344CB8AC3E}">
        <p14:creationId xmlns:p14="http://schemas.microsoft.com/office/powerpoint/2010/main" val="21916418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5" name="Rectangle 9"/>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07904" y="347241"/>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678616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algn="ctr">
              <a:defRPr/>
            </a:pPr>
            <a:endParaRPr lang="en-GB" sz="1800">
              <a:solidFill>
                <a:srgbClr val="FFFFFF"/>
              </a:solidFill>
              <a:ea typeface="ＭＳ Ｐゴシック" pitchFamily="64" charset="-128"/>
            </a:endParaRPr>
          </a:p>
        </p:txBody>
      </p:sp>
      <p:sp>
        <p:nvSpPr>
          <p:cNvPr id="6"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7" name="Rectangle 11"/>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8"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noAutofit/>
          </a:bodyPr>
          <a:lstStyle>
            <a:lvl1pPr algn="l">
              <a:defRPr sz="7600" b="1" cap="all" baseline="0">
                <a:solidFill>
                  <a:srgbClr val="FFD624"/>
                </a:solidFill>
                <a:latin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000" b="1" i="0" baseline="0">
                <a:solidFill>
                  <a:srgbClr val="0F5494"/>
                </a:solidFill>
                <a:latin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8E1CD848-F7FF-4A4A-A619-5F9A78D4AF9D}" type="datetime1">
              <a:rPr lang="fr-FR" smtClean="0">
                <a:solidFill>
                  <a:prstClr val="black">
                    <a:tint val="75000"/>
                  </a:prstClr>
                </a:solidFill>
              </a:rPr>
              <a:pPr>
                <a:defRPr/>
              </a:pPr>
              <a:t>24/10/2017</a:t>
            </a:fld>
            <a:endParaRPr lang="en-US">
              <a:solidFill>
                <a:prstClr val="black">
                  <a:tint val="75000"/>
                </a:prstClr>
              </a:solidFill>
            </a:endParaRPr>
          </a:p>
        </p:txBody>
      </p:sp>
      <p:sp>
        <p:nvSpPr>
          <p:cNvPr id="11" name="Footer Placeholder 4"/>
          <p:cNvSpPr>
            <a:spLocks noGrp="1"/>
          </p:cNvSpPr>
          <p:nvPr>
            <p:ph type="ftr" sz="quarter" idx="17"/>
          </p:nvPr>
        </p:nvSpPr>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Tree>
    <p:extLst>
      <p:ext uri="{BB962C8B-B14F-4D97-AF65-F5344CB8AC3E}">
        <p14:creationId xmlns:p14="http://schemas.microsoft.com/office/powerpoint/2010/main" val="23068457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8" name="Rectangle 13"/>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9" name="Picture 10" descr="logo_ce-eac-neg-en"/>
          <p:cNvPicPr>
            <a:picLocks noChangeAspect="1" noChangeArrowheads="1"/>
          </p:cNvPicPr>
          <p:nvPr/>
        </p:nvPicPr>
        <p:blipFill>
          <a:blip r:embed="rId2" cstate="print"/>
          <a:srcRect/>
          <a:stretch>
            <a:fillRect/>
          </a:stretch>
        </p:blipFill>
        <p:spPr bwMode="auto">
          <a:xfrm>
            <a:off x="3727450" y="347663"/>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57606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sz="half" idx="1"/>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5" name="Content Placeholder 2"/>
          <p:cNvSpPr>
            <a:spLocks noGrp="1"/>
          </p:cNvSpPr>
          <p:nvPr>
            <p:ph sz="half" idx="13"/>
          </p:nvPr>
        </p:nvSpPr>
        <p:spPr>
          <a:xfrm>
            <a:off x="5004048"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0"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1" name="Date Placeholder 4"/>
          <p:cNvSpPr>
            <a:spLocks noGrp="1"/>
          </p:cNvSpPr>
          <p:nvPr>
            <p:ph type="dt" sz="half" idx="16"/>
          </p:nvPr>
        </p:nvSpPr>
        <p:spPr/>
        <p:txBody>
          <a:bodyPr/>
          <a:lstStyle>
            <a:lvl1pPr>
              <a:defRPr/>
            </a:lvl1pPr>
          </a:lstStyle>
          <a:p>
            <a:pPr>
              <a:defRPr/>
            </a:pPr>
            <a:fld id="{94671075-A511-4323-A76A-988B3EC499F2}" type="datetime1">
              <a:rPr lang="fr-FR" smtClean="0">
                <a:solidFill>
                  <a:prstClr val="black">
                    <a:tint val="75000"/>
                  </a:prstClr>
                </a:solidFill>
              </a:rPr>
              <a:pPr>
                <a:defRPr/>
              </a:pPr>
              <a:t>24/10/2017</a:t>
            </a:fld>
            <a:endParaRPr lang="en-US">
              <a:solidFill>
                <a:prstClr val="black">
                  <a:tint val="75000"/>
                </a:prstClr>
              </a:solidFill>
            </a:endParaRPr>
          </a:p>
        </p:txBody>
      </p:sp>
    </p:spTree>
    <p:extLst>
      <p:ext uri="{BB962C8B-B14F-4D97-AF65-F5344CB8AC3E}">
        <p14:creationId xmlns:p14="http://schemas.microsoft.com/office/powerpoint/2010/main" val="41545111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mparison Text">
    <p:spTree>
      <p:nvGrpSpPr>
        <p:cNvPr id="1" name=""/>
        <p:cNvGrpSpPr/>
        <p:nvPr/>
      </p:nvGrpSpPr>
      <p:grpSpPr>
        <a:xfrm>
          <a:off x="0" y="0"/>
          <a:ext cx="0" cy="0"/>
          <a:chOff x="0" y="0"/>
          <a:chExt cx="0" cy="0"/>
        </a:xfrm>
      </p:grpSpPr>
      <p:sp>
        <p:nvSpPr>
          <p:cNvPr id="8"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9" name="Rectangle 14"/>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10"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3" name="Text Placeholder 2"/>
          <p:cNvSpPr>
            <a:spLocks noGrp="1"/>
          </p:cNvSpPr>
          <p:nvPr>
            <p:ph type="body" idx="1"/>
          </p:nvPr>
        </p:nvSpPr>
        <p:spPr>
          <a:xfrm>
            <a:off x="457200" y="1772816"/>
            <a:ext cx="3682752" cy="57606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2"/>
          <p:cNvSpPr>
            <a:spLocks noGrp="1"/>
          </p:cNvSpPr>
          <p:nvPr>
            <p:ph sz="half" idx="12"/>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sz="half" idx="13"/>
          </p:nvPr>
        </p:nvSpPr>
        <p:spPr>
          <a:xfrm>
            <a:off x="5004048" y="2348880"/>
            <a:ext cx="3678560"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0" name="Text Placeholder 2"/>
          <p:cNvSpPr>
            <a:spLocks noGrp="1"/>
          </p:cNvSpPr>
          <p:nvPr>
            <p:ph type="body" idx="14"/>
          </p:nvPr>
        </p:nvSpPr>
        <p:spPr>
          <a:xfrm>
            <a:off x="5004048" y="1772816"/>
            <a:ext cx="3680148" cy="56775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2" name="Date Placeholder 6"/>
          <p:cNvSpPr>
            <a:spLocks noGrp="1"/>
          </p:cNvSpPr>
          <p:nvPr>
            <p:ph type="dt" sz="half" idx="16"/>
          </p:nvPr>
        </p:nvSpPr>
        <p:spPr/>
        <p:txBody>
          <a:bodyPr/>
          <a:lstStyle>
            <a:lvl1pPr>
              <a:defRPr/>
            </a:lvl1pPr>
          </a:lstStyle>
          <a:p>
            <a:pPr>
              <a:defRPr/>
            </a:pPr>
            <a:fld id="{B07C7910-245D-4BCA-BA8A-375746DD1384}" type="datetime1">
              <a:rPr lang="fr-FR" smtClean="0">
                <a:solidFill>
                  <a:prstClr val="black">
                    <a:tint val="75000"/>
                  </a:prstClr>
                </a:solidFill>
              </a:rPr>
              <a:pPr>
                <a:defRPr/>
              </a:pPr>
              <a:t>24/10/2017</a:t>
            </a:fld>
            <a:endParaRPr lang="en-US">
              <a:solidFill>
                <a:prstClr val="black">
                  <a:tint val="75000"/>
                </a:prstClr>
              </a:solidFill>
            </a:endParaRPr>
          </a:p>
        </p:txBody>
      </p:sp>
    </p:spTree>
    <p:extLst>
      <p:ext uri="{BB962C8B-B14F-4D97-AF65-F5344CB8AC3E}">
        <p14:creationId xmlns:p14="http://schemas.microsoft.com/office/powerpoint/2010/main" val="21323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image" Target="../media/image5.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jpe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9.png"/><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4.xml"/><Relationship Id="rId7"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9.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7.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5.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8.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ea typeface="ＭＳ Ｐゴシック" pitchFamily="-109" charset="-128"/>
              </a:defRPr>
            </a:lvl1pPr>
          </a:lstStyle>
          <a:p>
            <a:pPr>
              <a:defRPr/>
            </a:pPr>
            <a:fld id="{33F0BBFE-D388-4891-8126-FC591CAE983F}" type="datetime1">
              <a:rPr lang="fr-FR" smtClean="0"/>
              <a:pPr>
                <a:defRPr/>
              </a:pPr>
              <a:t>24/10/2017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ea typeface="ＭＳ Ｐゴシック" pitchFamily="-109" charset="-128"/>
              </a:defRPr>
            </a:lvl1pPr>
          </a:lstStyle>
          <a:p>
            <a:pPr>
              <a:defRPr/>
            </a:pPr>
            <a:r>
              <a:rPr lang="fr-FR"/>
              <a:t>Journée d'information régionale - Amiens - 30.05.2017</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ea typeface="ＭＳ Ｐゴシック" pitchFamily="-109" charset="-128"/>
              </a:defRPr>
            </a:lvl1pPr>
          </a:lstStyle>
          <a:p>
            <a:pPr>
              <a:defRPr/>
            </a:pPr>
            <a:fld id="{69AE2043-0C98-4DD6-8A11-FB28A306C74D}" type="slidenum">
              <a:rPr lang="en-GB"/>
              <a:pPr>
                <a:defRPr/>
              </a:pPr>
              <a:t>‹N°›</a:t>
            </a:fld>
            <a:endParaRPr lang="en-GB"/>
          </a:p>
        </p:txBody>
      </p:sp>
      <p:sp>
        <p:nvSpPr>
          <p:cNvPr id="7"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8" name="Picture 10" descr="logo_ce-eac-neg-en"/>
          <p:cNvPicPr>
            <a:picLocks noChangeAspect="1" noChangeArrowheads="1"/>
          </p:cNvPicPr>
          <p:nvPr userDrawn="1"/>
        </p:nvPicPr>
        <p:blipFill>
          <a:blip r:embed="rId22" cstate="print"/>
          <a:srcRect/>
          <a:stretch>
            <a:fillRect/>
          </a:stretch>
        </p:blipFill>
        <p:spPr bwMode="auto">
          <a:xfrm>
            <a:off x="3727450" y="339725"/>
            <a:ext cx="2054225" cy="1425575"/>
          </a:xfrm>
          <a:prstGeom prst="rect">
            <a:avLst/>
          </a:prstGeom>
          <a:noFill/>
          <a:ln w="9525">
            <a:noFill/>
            <a:miter lim="800000"/>
            <a:headEnd/>
            <a:tailEnd/>
          </a:ln>
        </p:spPr>
      </p:pic>
      <p:pic>
        <p:nvPicPr>
          <p:cNvPr id="9" name="Picture 56" descr="logo_bot2"/>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975"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429625"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Verdana Bold (30pts)</a:t>
            </a:r>
          </a:p>
        </p:txBody>
      </p:sp>
      <p:sp>
        <p:nvSpPr>
          <p:cNvPr id="1027" name="Rectangle 3"/>
          <p:cNvSpPr>
            <a:spLocks noGrp="1" noChangeArrowheads="1"/>
          </p:cNvSpPr>
          <p:nvPr>
            <p:ph type="body" idx="1"/>
          </p:nvPr>
        </p:nvSpPr>
        <p:spPr bwMode="auto">
          <a:xfrm>
            <a:off x="400050" y="2492375"/>
            <a:ext cx="84201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Verdana Italic (24pts)</a:t>
            </a:r>
            <a:endParaRPr lang="en-GB"/>
          </a:p>
          <a:p>
            <a:pPr lvl="1"/>
            <a:r>
              <a:rPr lang="en-GB"/>
              <a:t>Verdana Bold (20pts)</a:t>
            </a:r>
          </a:p>
          <a:p>
            <a:pPr lvl="2"/>
            <a:r>
              <a:rPr lang="en-GB"/>
              <a:t>- Verdana Regular (14pts)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fld id="{6D115760-A49C-4B57-A82B-0317EB1B25D2}" type="datetime1">
              <a:rPr lang="fr-FR" smtClean="0">
                <a:solidFill>
                  <a:srgbClr val="000000"/>
                </a:solidFill>
              </a:rPr>
              <a:pPr>
                <a:defRPr/>
              </a:pPr>
              <a:t>24/10/2017</a:t>
            </a:fld>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7E861038-AB3E-41B9-A616-13A0D3757904}" type="slidenum">
              <a:rPr lang="en-GB">
                <a:solidFill>
                  <a:srgbClr val="000000"/>
                </a:solidFill>
              </a:rPr>
              <a:pPr>
                <a:defRPr/>
              </a:pPr>
              <a:t>‹N°›</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32" name="Picture 43" descr="logo_bot2"/>
          <p:cNvPicPr>
            <a:picLocks noChangeAspect="1" noChangeArrowheads="1"/>
          </p:cNvPicPr>
          <p:nvPr userDrawn="1"/>
        </p:nvPicPr>
        <p:blipFill>
          <a:blip r:embed="rId14" cstate="print"/>
          <a:srcRect/>
          <a:stretch>
            <a:fillRect/>
          </a:stretch>
        </p:blipFill>
        <p:spPr bwMode="auto">
          <a:xfrm>
            <a:off x="4257675" y="6440488"/>
            <a:ext cx="625475" cy="427037"/>
          </a:xfrm>
          <a:prstGeom prst="rect">
            <a:avLst/>
          </a:prstGeom>
          <a:noFill/>
          <a:ln w="9525">
            <a:noFill/>
            <a:miter lim="800000"/>
            <a:headEnd/>
            <a:tailEnd/>
          </a:ln>
        </p:spPr>
      </p:pic>
      <p:pic>
        <p:nvPicPr>
          <p:cNvPr id="11" name="Picture 10" descr="logo_ce-eac-neg-en"/>
          <p:cNvPicPr>
            <a:picLocks noChangeAspect="1" noChangeArrowheads="1"/>
          </p:cNvPicPr>
          <p:nvPr userDrawn="1"/>
        </p:nvPicPr>
        <p:blipFill>
          <a:blip r:embed="rId15" cstate="print"/>
          <a:srcRect/>
          <a:stretch>
            <a:fillRect/>
          </a:stretch>
        </p:blipFill>
        <p:spPr bwMode="auto">
          <a:xfrm>
            <a:off x="3707904" y="347241"/>
            <a:ext cx="2054225" cy="1425575"/>
          </a:xfrm>
          <a:prstGeom prst="rect">
            <a:avLst/>
          </a:prstGeom>
          <a:noFill/>
          <a:ln w="9525">
            <a:noFill/>
            <a:miter lim="800000"/>
            <a:headEnd/>
            <a:tailEnd/>
          </a:ln>
        </p:spPr>
      </p:pic>
    </p:spTree>
    <p:extLst>
      <p:ext uri="{BB962C8B-B14F-4D97-AF65-F5344CB8AC3E}">
        <p14:creationId xmlns:p14="http://schemas.microsoft.com/office/powerpoint/2010/main" val="357814219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1438275" indent="-257175" algn="l" rtl="0" eaLnBrk="0" fontAlgn="base" hangingPunct="0">
        <a:spcBef>
          <a:spcPct val="20000"/>
        </a:spcBef>
        <a:spcAft>
          <a:spcPct val="0"/>
        </a:spcAft>
        <a:buClr>
          <a:schemeClr val="bg1"/>
        </a:buClr>
        <a:buChar char="•"/>
        <a:tabLst>
          <a:tab pos="1343025" algn="l"/>
        </a:tabLst>
        <a:defRPr sz="2400" i="1">
          <a:solidFill>
            <a:srgbClr val="0F5494"/>
          </a:solidFill>
          <a:latin typeface="+mn-lt"/>
          <a:ea typeface="+mn-ea"/>
          <a:cs typeface="+mn-cs"/>
        </a:defRPr>
      </a:lvl1pPr>
      <a:lvl2pPr marL="2152650" indent="-266700" algn="l" rtl="0" eaLnBrk="0" fontAlgn="base" hangingPunct="0">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eaLnBrk="0" fontAlgn="base" hangingPunct="0">
        <a:spcBef>
          <a:spcPct val="20000"/>
        </a:spcBef>
        <a:spcAft>
          <a:spcPct val="0"/>
        </a:spcAft>
        <a:tabLst>
          <a:tab pos="1343025" algn="l"/>
        </a:tabLst>
        <a:defRPr sz="1400">
          <a:solidFill>
            <a:srgbClr val="0F5494"/>
          </a:solidFill>
          <a:latin typeface="+mn-lt"/>
        </a:defRPr>
      </a:lvl3pPr>
      <a:lvl4pPr marL="3057525" indent="-228600" algn="l" rtl="0" eaLnBrk="0" fontAlgn="base" hangingPunct="0">
        <a:spcBef>
          <a:spcPct val="20000"/>
        </a:spcBef>
        <a:spcAft>
          <a:spcPct val="0"/>
        </a:spcAft>
        <a:buChar char="–"/>
        <a:tabLst>
          <a:tab pos="1343025" algn="l"/>
        </a:tabLst>
        <a:defRPr sz="2000">
          <a:solidFill>
            <a:schemeClr val="tx1"/>
          </a:solidFill>
          <a:latin typeface="Arial" charset="0"/>
        </a:defRPr>
      </a:lvl4pPr>
      <a:lvl5pPr marL="3465513" indent="-228600" algn="l" rtl="0" eaLnBrk="0" fontAlgn="base" hangingPunct="0">
        <a:spcBef>
          <a:spcPct val="20000"/>
        </a:spcBef>
        <a:spcAft>
          <a:spcPct val="0"/>
        </a:spcAft>
        <a:buChar char="»"/>
        <a:tabLst>
          <a:tab pos="1343025" algn="l"/>
        </a:tabLst>
        <a:defRPr sz="2000">
          <a:solidFill>
            <a:schemeClr val="tx1"/>
          </a:solidFill>
          <a:latin typeface="Arial" charset="0"/>
        </a:defRPr>
      </a:lvl5pPr>
      <a:lvl6pPr marL="3922713" indent="-228600" algn="l" rtl="0" fontAlgn="base">
        <a:spcBef>
          <a:spcPct val="20000"/>
        </a:spcBef>
        <a:spcAft>
          <a:spcPct val="0"/>
        </a:spcAft>
        <a:buChar char="»"/>
        <a:tabLst>
          <a:tab pos="1343025" algn="l"/>
        </a:tabLst>
        <a:defRPr sz="2000">
          <a:solidFill>
            <a:schemeClr val="tx1"/>
          </a:solidFill>
          <a:latin typeface="Arial" charset="0"/>
        </a:defRPr>
      </a:lvl6pPr>
      <a:lvl7pPr marL="4379913" indent="-228600" algn="l" rtl="0" fontAlgn="base">
        <a:spcBef>
          <a:spcPct val="20000"/>
        </a:spcBef>
        <a:spcAft>
          <a:spcPct val="0"/>
        </a:spcAft>
        <a:buChar char="»"/>
        <a:tabLst>
          <a:tab pos="1343025" algn="l"/>
        </a:tabLst>
        <a:defRPr sz="2000">
          <a:solidFill>
            <a:schemeClr val="tx1"/>
          </a:solidFill>
          <a:latin typeface="Arial" charset="0"/>
        </a:defRPr>
      </a:lvl7pPr>
      <a:lvl8pPr marL="4837113" indent="-228600" algn="l" rtl="0" fontAlgn="base">
        <a:spcBef>
          <a:spcPct val="20000"/>
        </a:spcBef>
        <a:spcAft>
          <a:spcPct val="0"/>
        </a:spcAft>
        <a:buChar char="»"/>
        <a:tabLst>
          <a:tab pos="1343025" algn="l"/>
        </a:tabLst>
        <a:defRPr sz="2000">
          <a:solidFill>
            <a:schemeClr val="tx1"/>
          </a:solidFill>
          <a:latin typeface="Arial" charset="0"/>
        </a:defRPr>
      </a:lvl8pPr>
      <a:lvl9pPr marL="5294313" indent="-228600" algn="l" rtl="0" fontAlgn="base">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1339850"/>
            <a:ext cx="8429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a:t>Verdana Bold (30pts)</a:t>
            </a:r>
          </a:p>
        </p:txBody>
      </p:sp>
      <p:sp>
        <p:nvSpPr>
          <p:cNvPr id="4099" name="Rectangle 3"/>
          <p:cNvSpPr>
            <a:spLocks noGrp="1" noChangeArrowheads="1"/>
          </p:cNvSpPr>
          <p:nvPr>
            <p:ph type="body" idx="1"/>
          </p:nvPr>
        </p:nvSpPr>
        <p:spPr bwMode="auto">
          <a:xfrm>
            <a:off x="400050" y="2492375"/>
            <a:ext cx="84201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fr-FR"/>
              <a:t>Verdana Italic (24pts)</a:t>
            </a:r>
            <a:endParaRPr lang="en-GB" altLang="fr-FR"/>
          </a:p>
          <a:p>
            <a:pPr lvl="1"/>
            <a:r>
              <a:rPr lang="en-GB" altLang="fr-FR"/>
              <a:t>Verdana Bold (20pts)</a:t>
            </a:r>
          </a:p>
          <a:p>
            <a:pPr lvl="2"/>
            <a:r>
              <a:rPr lang="en-GB" altLang="fr-FR"/>
              <a:t>- Verdana Regular (14pts)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fld id="{3F650B76-E495-45FF-8AB6-0675B04A66DF}" type="datetime1">
              <a:rPr lang="fr-FR" smtClean="0">
                <a:ea typeface="+mn-ea"/>
              </a:rPr>
              <a:pPr>
                <a:defRPr/>
              </a:pPr>
              <a:t>24/10/2017</a:t>
            </a:fld>
            <a:endParaRPr lang="en-GB">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r>
              <a:rPr lang="fr-FR">
                <a:ea typeface="+mn-ea"/>
              </a:rPr>
              <a:t>Journée d'information régionale - Amiens - 30.05.2017</a:t>
            </a:r>
            <a:endParaRPr lang="en-GB">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D2CB626C-6006-41AB-BACD-571CA92DC76A}" type="slidenum">
              <a:rPr lang="en-GB" altLang="fr-FR" smtClean="0">
                <a:ea typeface="+mn-ea"/>
              </a:rPr>
              <a:pPr/>
              <a:t>‹N°›</a:t>
            </a:fld>
            <a:endParaRPr lang="en-GB" altLang="fr-FR">
              <a:ea typeface="+mn-ea"/>
            </a:endParaRPr>
          </a:p>
        </p:txBody>
      </p:sp>
      <p:sp>
        <p:nvSpPr>
          <p:cNvPr id="15" name="Rectangle 14"/>
          <p:cNvSpPr/>
          <p:nvPr/>
        </p:nvSpPr>
        <p:spPr>
          <a:xfrm>
            <a:off x="0" y="0"/>
            <a:ext cx="9144000" cy="957263"/>
          </a:xfrm>
          <a:prstGeom prst="rect">
            <a:avLst/>
          </a:prstGeom>
          <a:solidFill>
            <a:srgbClr val="8409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4104" name="Picture 56" descr="logo_bot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1" name="Picture 10" descr="logo_ce-eac-neg-en"/>
          <p:cNvPicPr>
            <a:picLocks noChangeAspect="1" noChangeArrowheads="1"/>
          </p:cNvPicPr>
          <p:nvPr userDrawn="1"/>
        </p:nvPicPr>
        <p:blipFill>
          <a:blip r:embed="rId17" cstate="print"/>
          <a:srcRect/>
          <a:stretch>
            <a:fillRect/>
          </a:stretch>
        </p:blipFill>
        <p:spPr bwMode="auto">
          <a:xfrm>
            <a:off x="3707904" y="347241"/>
            <a:ext cx="2054225" cy="1425575"/>
          </a:xfrm>
          <a:prstGeom prst="rect">
            <a:avLst/>
          </a:prstGeom>
          <a:noFill/>
          <a:ln w="9525">
            <a:noFill/>
            <a:miter lim="800000"/>
            <a:headEnd/>
            <a:tailEnd/>
          </a:ln>
        </p:spPr>
      </p:pic>
    </p:spTree>
    <p:extLst>
      <p:ext uri="{BB962C8B-B14F-4D97-AF65-F5344CB8AC3E}">
        <p14:creationId xmlns:p14="http://schemas.microsoft.com/office/powerpoint/2010/main" val="3609296775"/>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3" r:id="rId7"/>
    <p:sldLayoutId id="2147483924" r:id="rId8"/>
    <p:sldLayoutId id="2147483925" r:id="rId9"/>
    <p:sldLayoutId id="2147483926" r:id="rId10"/>
    <p:sldLayoutId id="2147483927" r:id="rId11"/>
    <p:sldLayoutId id="2147483928" r:id="rId12"/>
    <p:sldLayoutId id="2147483974" r:id="rId13"/>
  </p:sldLayoutIdLst>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1181100" indent="-1181100" algn="l" rtl="0" eaLnBrk="0" fontAlgn="base" hangingPunct="0">
        <a:spcBef>
          <a:spcPct val="20000"/>
        </a:spcBef>
        <a:spcAft>
          <a:spcPct val="0"/>
        </a:spcAft>
        <a:buClr>
          <a:schemeClr val="bg1"/>
        </a:buClr>
        <a:tabLst>
          <a:tab pos="1343025" algn="l"/>
        </a:tabLst>
        <a:defRPr sz="2400" i="1">
          <a:solidFill>
            <a:srgbClr val="0F5494"/>
          </a:solidFill>
          <a:latin typeface="+mn-lt"/>
          <a:ea typeface="+mn-ea"/>
          <a:cs typeface="+mn-cs"/>
        </a:defRPr>
      </a:lvl1pPr>
      <a:lvl2pPr marL="2152650" indent="-266700" algn="l" rtl="0" eaLnBrk="0" fontAlgn="base" hangingPunct="0">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eaLnBrk="0" fontAlgn="base" hangingPunct="0">
        <a:spcBef>
          <a:spcPct val="20000"/>
        </a:spcBef>
        <a:spcAft>
          <a:spcPct val="0"/>
        </a:spcAft>
        <a:tabLst>
          <a:tab pos="1343025" algn="l"/>
        </a:tabLst>
        <a:defRPr sz="1400">
          <a:solidFill>
            <a:srgbClr val="0F5494"/>
          </a:solidFill>
          <a:latin typeface="+mn-lt"/>
        </a:defRPr>
      </a:lvl3pPr>
      <a:lvl4pPr marL="3057525" indent="-228600" algn="l" rtl="0" eaLnBrk="0" fontAlgn="base" hangingPunct="0">
        <a:spcBef>
          <a:spcPct val="20000"/>
        </a:spcBef>
        <a:spcAft>
          <a:spcPct val="0"/>
        </a:spcAft>
        <a:buChar char="–"/>
        <a:tabLst>
          <a:tab pos="1343025" algn="l"/>
        </a:tabLst>
        <a:defRPr sz="2000">
          <a:solidFill>
            <a:schemeClr val="tx1"/>
          </a:solidFill>
          <a:latin typeface="Arial" charset="0"/>
        </a:defRPr>
      </a:lvl4pPr>
      <a:lvl5pPr marL="3465513" indent="-228600" algn="l" rtl="0" eaLnBrk="0" fontAlgn="base" hangingPunct="0">
        <a:spcBef>
          <a:spcPct val="20000"/>
        </a:spcBef>
        <a:spcAft>
          <a:spcPct val="0"/>
        </a:spcAft>
        <a:buChar char="»"/>
        <a:tabLst>
          <a:tab pos="1343025" algn="l"/>
        </a:tabLst>
        <a:defRPr sz="2000">
          <a:solidFill>
            <a:schemeClr val="tx1"/>
          </a:solidFill>
          <a:latin typeface="Arial" charset="0"/>
        </a:defRPr>
      </a:lvl5pPr>
      <a:lvl6pPr marL="3922713" indent="-228600" algn="l" rtl="0" fontAlgn="base">
        <a:spcBef>
          <a:spcPct val="20000"/>
        </a:spcBef>
        <a:spcAft>
          <a:spcPct val="0"/>
        </a:spcAft>
        <a:buChar char="»"/>
        <a:tabLst>
          <a:tab pos="1343025" algn="l"/>
        </a:tabLst>
        <a:defRPr sz="2000">
          <a:solidFill>
            <a:schemeClr val="tx1"/>
          </a:solidFill>
          <a:latin typeface="Arial" charset="0"/>
        </a:defRPr>
      </a:lvl6pPr>
      <a:lvl7pPr marL="4379913" indent="-228600" algn="l" rtl="0" fontAlgn="base">
        <a:spcBef>
          <a:spcPct val="20000"/>
        </a:spcBef>
        <a:spcAft>
          <a:spcPct val="0"/>
        </a:spcAft>
        <a:buChar char="»"/>
        <a:tabLst>
          <a:tab pos="1343025" algn="l"/>
        </a:tabLst>
        <a:defRPr sz="2000">
          <a:solidFill>
            <a:schemeClr val="tx1"/>
          </a:solidFill>
          <a:latin typeface="Arial" charset="0"/>
        </a:defRPr>
      </a:lvl7pPr>
      <a:lvl8pPr marL="4837113" indent="-228600" algn="l" rtl="0" fontAlgn="base">
        <a:spcBef>
          <a:spcPct val="20000"/>
        </a:spcBef>
        <a:spcAft>
          <a:spcPct val="0"/>
        </a:spcAft>
        <a:buChar char="»"/>
        <a:tabLst>
          <a:tab pos="1343025" algn="l"/>
        </a:tabLst>
        <a:defRPr sz="2000">
          <a:solidFill>
            <a:schemeClr val="tx1"/>
          </a:solidFill>
          <a:latin typeface="Arial" charset="0"/>
        </a:defRPr>
      </a:lvl8pPr>
      <a:lvl9pPr marL="5294313" indent="-228600" algn="l" rtl="0" fontAlgn="base">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989138"/>
            <a:ext cx="8229600" cy="4137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7016E0B-884E-4044-848B-2EB782728348}" type="datetime1">
              <a:rPr lang="fr-FR" smtClean="0">
                <a:solidFill>
                  <a:prstClr val="black">
                    <a:tint val="75000"/>
                  </a:prstClr>
                </a:solidFill>
              </a:rPr>
              <a:pPr>
                <a:defRPr/>
              </a:pPr>
              <a:t>24/10/2017</a:t>
            </a:fld>
            <a:endParaRPr lang="en-US">
              <a:solidFill>
                <a:prstClr val="black">
                  <a:tint val="75000"/>
                </a:prstClr>
              </a:solidFill>
            </a:endParaRPr>
          </a:p>
        </p:txBody>
      </p:sp>
      <p:sp>
        <p:nvSpPr>
          <p:cNvPr id="1028" name="Title Placeholder 1"/>
          <p:cNvSpPr>
            <a:spLocks noGrp="1"/>
          </p:cNvSpPr>
          <p:nvPr>
            <p:ph type="title"/>
          </p:nvPr>
        </p:nvSpPr>
        <p:spPr bwMode="auto">
          <a:xfrm>
            <a:off x="468313" y="5492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 name="Footer Placeholder 4"/>
          <p:cNvSpPr>
            <a:spLocks noGrp="1"/>
          </p:cNvSpPr>
          <p:nvPr>
            <p:ph type="ftr" sz="quarter" idx="3"/>
          </p:nvPr>
        </p:nvSpPr>
        <p:spPr bwMode="auto">
          <a:xfrm>
            <a:off x="4086225" y="6553200"/>
            <a:ext cx="1879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l" eaLnBrk="1" hangingPunct="1">
              <a:defRPr sz="800" b="1" i="1">
                <a:solidFill>
                  <a:schemeClr val="tx1"/>
                </a:solidFill>
                <a:latin typeface="Verdana Bold" pitchFamily="34" charset="0"/>
                <a:ea typeface="ＭＳ Ｐゴシック" pitchFamily="64" charset="-128"/>
              </a:defRPr>
            </a:lvl1pPr>
          </a:lstStyle>
          <a:p>
            <a:pPr>
              <a:defRPr/>
            </a:pPr>
            <a:r>
              <a:rPr lang="fr-FR">
                <a:solidFill>
                  <a:prstClr val="black"/>
                </a:solidFill>
              </a:rPr>
              <a:t>Journée d'information régionale - Amiens - 30.05.2017</a:t>
            </a:r>
            <a:endParaRPr lang="en-GB">
              <a:solidFill>
                <a:prstClr val="black"/>
              </a:solidFill>
            </a:endParaRPr>
          </a:p>
        </p:txBody>
      </p:sp>
      <p:pic>
        <p:nvPicPr>
          <p:cNvPr id="6" name="Picture 56" descr="logo_bot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044050"/>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6" r:id="rId10"/>
    <p:sldLayoutId id="2147483958" r:id="rId11"/>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Verdana Bold" pitchFamily="34" charset="0"/>
        </a:defRPr>
      </a:lvl6pPr>
      <a:lvl7pPr marL="914400" algn="ctr" rtl="0" fontAlgn="base">
        <a:spcBef>
          <a:spcPct val="0"/>
        </a:spcBef>
        <a:spcAft>
          <a:spcPct val="0"/>
        </a:spcAft>
        <a:defRPr sz="4400">
          <a:solidFill>
            <a:schemeClr val="tx1"/>
          </a:solidFill>
          <a:latin typeface="Verdana Bold" pitchFamily="34" charset="0"/>
        </a:defRPr>
      </a:lvl7pPr>
      <a:lvl8pPr marL="1371600" algn="ctr" rtl="0" fontAlgn="base">
        <a:spcBef>
          <a:spcPct val="0"/>
        </a:spcBef>
        <a:spcAft>
          <a:spcPct val="0"/>
        </a:spcAft>
        <a:defRPr sz="4400">
          <a:solidFill>
            <a:schemeClr val="tx1"/>
          </a:solidFill>
          <a:latin typeface="Verdana Bold" pitchFamily="34" charset="0"/>
        </a:defRPr>
      </a:lvl8pPr>
      <a:lvl9pPr marL="1828800" algn="ctr" rtl="0" fontAlgn="base">
        <a:spcBef>
          <a:spcPct val="0"/>
        </a:spcBef>
        <a:spcAft>
          <a:spcPct val="0"/>
        </a:spcAft>
        <a:defRPr sz="4400">
          <a:solidFill>
            <a:schemeClr val="tx1"/>
          </a:solidFill>
          <a:latin typeface="Verdana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9909AB-1394-4EDC-B068-F8D17767C3DB}" type="datetime1">
              <a:rPr lang="fr-FR" smtClean="0"/>
              <a:pPr>
                <a:defRPr/>
              </a:pPr>
              <a:t>24/10/2017</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t>Journée d'information régionale - Amiens - 30.05.2017</a:t>
            </a:r>
            <a:endParaRPr lang="en-GB"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AE2043-0C98-4DD6-8A11-FB28A306C74D}" type="slidenum">
              <a:rPr lang="en-GB" smtClean="0"/>
              <a:pPr>
                <a:defRPr/>
              </a:pPr>
              <a:t>‹N°›</a:t>
            </a:fld>
            <a:endParaRPr lang="en-GB"/>
          </a:p>
        </p:txBody>
      </p:sp>
      <p:pic>
        <p:nvPicPr>
          <p:cNvPr id="7" name="Picture 56" descr="logo_bot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b="15294"/>
          <a:stretch>
            <a:fillRect/>
          </a:stretch>
        </p:blipFill>
        <p:spPr bwMode="auto">
          <a:xfrm>
            <a:off x="4259263" y="6510338"/>
            <a:ext cx="625475" cy="361950"/>
          </a:xfrm>
          <a:prstGeom prst="rect">
            <a:avLst/>
          </a:prstGeom>
          <a:solidFill>
            <a:srgbClr val="9413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42" r:id="rId13"/>
    <p:sldLayoutId id="2147483792" r:id="rId14"/>
    <p:sldLayoutId id="214748379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429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a:t>Verdana Bold (30pts)</a:t>
            </a:r>
          </a:p>
        </p:txBody>
      </p:sp>
      <p:sp>
        <p:nvSpPr>
          <p:cNvPr id="1027" name="Rectangle 3"/>
          <p:cNvSpPr>
            <a:spLocks noGrp="1" noChangeArrowheads="1"/>
          </p:cNvSpPr>
          <p:nvPr>
            <p:ph type="body" idx="1"/>
          </p:nvPr>
        </p:nvSpPr>
        <p:spPr bwMode="auto">
          <a:xfrm>
            <a:off x="400050" y="2492375"/>
            <a:ext cx="84201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fr-FR"/>
              <a:t>Verdana Italic (24pts)</a:t>
            </a:r>
          </a:p>
          <a:p>
            <a:pPr lvl="1"/>
            <a:r>
              <a:rPr lang="en-GB" altLang="fr-FR"/>
              <a:t>Verdana Bold (20pts)</a:t>
            </a:r>
          </a:p>
          <a:p>
            <a:pPr lvl="2"/>
            <a:r>
              <a:rPr lang="en-GB" altLang="fr-FR"/>
              <a:t>- Verdana Regular (14pts)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defRPr>
            </a:lvl1pPr>
          </a:lstStyle>
          <a:p>
            <a:pPr>
              <a:defRPr/>
            </a:pPr>
            <a:fld id="{B5E6E2CE-CFAA-4D13-B593-4982920842D3}" type="datetime1">
              <a:rPr lang="fr-FR" smtClean="0">
                <a:solidFill>
                  <a:srgbClr val="000000"/>
                </a:solidFill>
              </a:rPr>
              <a:pPr>
                <a:defRPr/>
              </a:pPr>
              <a:t>24/10/2017</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defRPr>
            </a:lvl1pPr>
          </a:lstStyle>
          <a:p>
            <a:pPr>
              <a:defRPr/>
            </a:pPr>
            <a:r>
              <a:rPr lang="fr-FR">
                <a:solidFill>
                  <a:srgbClr val="000000"/>
                </a:solidFill>
              </a:rPr>
              <a:t>Journée d'information régionale - Amiens - 30.05.2017</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defRPr>
            </a:lvl1pPr>
          </a:lstStyle>
          <a:p>
            <a:fld id="{8C31F416-0255-4767-A84D-237F45680C3B}" type="slidenum">
              <a:rPr lang="en-GB" altLang="fr-FR" smtClean="0">
                <a:solidFill>
                  <a:srgbClr val="000000"/>
                </a:solidFill>
              </a:rPr>
              <a:pPr/>
              <a:t>‹N°›</a:t>
            </a:fld>
            <a:endParaRPr lang="en-GB" altLang="fr-FR">
              <a:solidFill>
                <a:srgbClr val="000000"/>
              </a:solidFill>
            </a:endParaRPr>
          </a:p>
        </p:txBody>
      </p:sp>
      <p:sp>
        <p:nvSpPr>
          <p:cNvPr id="15" name="Rectangle 14"/>
          <p:cNvSpPr/>
          <p:nvPr/>
        </p:nvSpPr>
        <p:spPr>
          <a:xfrm>
            <a:off x="0" y="0"/>
            <a:ext cx="9144000" cy="957263"/>
          </a:xfrm>
          <a:prstGeom prst="rect">
            <a:avLst/>
          </a:prstGeom>
          <a:solidFill>
            <a:srgbClr val="0F54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pic>
        <p:nvPicPr>
          <p:cNvPr id="1032" name="Picture 56" descr="logo_bot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b="15294"/>
          <a:stretch>
            <a:fillRect/>
          </a:stretch>
        </p:blipFill>
        <p:spPr bwMode="auto">
          <a:xfrm>
            <a:off x="4259263" y="6510338"/>
            <a:ext cx="625475" cy="361950"/>
          </a:xfrm>
          <a:prstGeom prst="rect">
            <a:avLst/>
          </a:prstGeom>
          <a:solidFill>
            <a:srgbClr val="9413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12"/>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918255"/>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Lst>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1181100" indent="-1181100" algn="l" rtl="0" eaLnBrk="0" fontAlgn="base" hangingPunct="0">
        <a:spcBef>
          <a:spcPct val="20000"/>
        </a:spcBef>
        <a:spcAft>
          <a:spcPct val="0"/>
        </a:spcAft>
        <a:buClr>
          <a:schemeClr val="bg1"/>
        </a:buClr>
        <a:tabLst>
          <a:tab pos="1343025" algn="l"/>
        </a:tabLst>
        <a:defRPr sz="2400" i="1">
          <a:solidFill>
            <a:srgbClr val="0F5494"/>
          </a:solidFill>
          <a:latin typeface="+mn-lt"/>
          <a:ea typeface="+mn-ea"/>
          <a:cs typeface="+mn-cs"/>
        </a:defRPr>
      </a:lvl1pPr>
      <a:lvl2pPr marL="2152650" indent="-266700" algn="l" rtl="0" eaLnBrk="0" fontAlgn="base" hangingPunct="0">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eaLnBrk="0" fontAlgn="base" hangingPunct="0">
        <a:spcBef>
          <a:spcPct val="20000"/>
        </a:spcBef>
        <a:spcAft>
          <a:spcPct val="0"/>
        </a:spcAft>
        <a:tabLst>
          <a:tab pos="1343025" algn="l"/>
        </a:tabLst>
        <a:defRPr sz="1400">
          <a:solidFill>
            <a:srgbClr val="0F5494"/>
          </a:solidFill>
          <a:latin typeface="+mn-lt"/>
        </a:defRPr>
      </a:lvl3pPr>
      <a:lvl4pPr marL="3057525" indent="-228600" algn="l" rtl="0" eaLnBrk="0" fontAlgn="base" hangingPunct="0">
        <a:spcBef>
          <a:spcPct val="20000"/>
        </a:spcBef>
        <a:spcAft>
          <a:spcPct val="0"/>
        </a:spcAft>
        <a:buChar char="–"/>
        <a:tabLst>
          <a:tab pos="1343025" algn="l"/>
        </a:tabLst>
        <a:defRPr sz="2000">
          <a:solidFill>
            <a:schemeClr val="tx1"/>
          </a:solidFill>
          <a:latin typeface="Arial" charset="0"/>
        </a:defRPr>
      </a:lvl4pPr>
      <a:lvl5pPr marL="3465513" indent="-228600" algn="l" rtl="0" eaLnBrk="0" fontAlgn="base" hangingPunct="0">
        <a:spcBef>
          <a:spcPct val="20000"/>
        </a:spcBef>
        <a:spcAft>
          <a:spcPct val="0"/>
        </a:spcAft>
        <a:buChar char="»"/>
        <a:tabLst>
          <a:tab pos="1343025" algn="l"/>
        </a:tabLst>
        <a:defRPr sz="2000">
          <a:solidFill>
            <a:schemeClr val="tx1"/>
          </a:solidFill>
          <a:latin typeface="Arial" charset="0"/>
        </a:defRPr>
      </a:lvl5pPr>
      <a:lvl6pPr marL="3922713" indent="-228600" algn="l" rtl="0" fontAlgn="base">
        <a:spcBef>
          <a:spcPct val="20000"/>
        </a:spcBef>
        <a:spcAft>
          <a:spcPct val="0"/>
        </a:spcAft>
        <a:buChar char="»"/>
        <a:tabLst>
          <a:tab pos="1343025" algn="l"/>
        </a:tabLst>
        <a:defRPr sz="2000">
          <a:solidFill>
            <a:schemeClr val="tx1"/>
          </a:solidFill>
          <a:latin typeface="Arial" charset="0"/>
        </a:defRPr>
      </a:lvl6pPr>
      <a:lvl7pPr marL="4379913" indent="-228600" algn="l" rtl="0" fontAlgn="base">
        <a:spcBef>
          <a:spcPct val="20000"/>
        </a:spcBef>
        <a:spcAft>
          <a:spcPct val="0"/>
        </a:spcAft>
        <a:buChar char="»"/>
        <a:tabLst>
          <a:tab pos="1343025" algn="l"/>
        </a:tabLst>
        <a:defRPr sz="2000">
          <a:solidFill>
            <a:schemeClr val="tx1"/>
          </a:solidFill>
          <a:latin typeface="Arial" charset="0"/>
        </a:defRPr>
      </a:lvl7pPr>
      <a:lvl8pPr marL="4837113" indent="-228600" algn="l" rtl="0" fontAlgn="base">
        <a:spcBef>
          <a:spcPct val="20000"/>
        </a:spcBef>
        <a:spcAft>
          <a:spcPct val="0"/>
        </a:spcAft>
        <a:buChar char="»"/>
        <a:tabLst>
          <a:tab pos="1343025" algn="l"/>
        </a:tabLst>
        <a:defRPr sz="2000">
          <a:solidFill>
            <a:schemeClr val="tx1"/>
          </a:solidFill>
          <a:latin typeface="Arial" charset="0"/>
        </a:defRPr>
      </a:lvl8pPr>
      <a:lvl9pPr marL="5294313" indent="-228600" algn="l" rtl="0" fontAlgn="base">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9909AB-1394-4EDC-B068-F8D17767C3DB}" type="datetime1">
              <a:rPr lang="fr-FR" smtClean="0"/>
              <a:pPr>
                <a:defRPr/>
              </a:pPr>
              <a:t>24/10/2017</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t>Journée d'information régionale - Amiens - 30.05.2017</a:t>
            </a:r>
            <a:endParaRPr lang="en-GB"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AE2043-0C98-4DD6-8A11-FB28A306C74D}" type="slidenum">
              <a:rPr lang="en-GB" smtClean="0"/>
              <a:pPr>
                <a:defRPr/>
              </a:pPr>
              <a:t>‹N°›</a:t>
            </a:fld>
            <a:endParaRPr lang="en-GB"/>
          </a:p>
        </p:txBody>
      </p:sp>
      <p:pic>
        <p:nvPicPr>
          <p:cNvPr id="7" name="Picture 56" descr="logo_bot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b="15294"/>
          <a:stretch>
            <a:fillRect/>
          </a:stretch>
        </p:blipFill>
        <p:spPr bwMode="auto">
          <a:xfrm>
            <a:off x="4259263" y="6510338"/>
            <a:ext cx="625475" cy="361950"/>
          </a:xfrm>
          <a:prstGeom prst="rect">
            <a:avLst/>
          </a:prstGeom>
          <a:solidFill>
            <a:srgbClr val="9413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723308"/>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989138"/>
            <a:ext cx="8229600" cy="4137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7016E0B-884E-4044-848B-2EB782728348}" type="datetime1">
              <a:rPr lang="fr-FR" smtClean="0">
                <a:solidFill>
                  <a:prstClr val="black">
                    <a:tint val="75000"/>
                  </a:prstClr>
                </a:solidFill>
              </a:rPr>
              <a:pPr>
                <a:defRPr/>
              </a:pPr>
              <a:t>24/10/2017</a:t>
            </a:fld>
            <a:endParaRPr lang="en-US">
              <a:solidFill>
                <a:prstClr val="black">
                  <a:tint val="75000"/>
                </a:prstClr>
              </a:solidFill>
            </a:endParaRPr>
          </a:p>
        </p:txBody>
      </p:sp>
      <p:sp>
        <p:nvSpPr>
          <p:cNvPr id="1028" name="Title Placeholder 1"/>
          <p:cNvSpPr>
            <a:spLocks noGrp="1"/>
          </p:cNvSpPr>
          <p:nvPr>
            <p:ph type="title"/>
          </p:nvPr>
        </p:nvSpPr>
        <p:spPr bwMode="auto">
          <a:xfrm>
            <a:off x="468313" y="5492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 name="Footer Placeholder 4"/>
          <p:cNvSpPr>
            <a:spLocks noGrp="1"/>
          </p:cNvSpPr>
          <p:nvPr>
            <p:ph type="ftr" sz="quarter" idx="3"/>
          </p:nvPr>
        </p:nvSpPr>
        <p:spPr bwMode="auto">
          <a:xfrm>
            <a:off x="4086225" y="6553200"/>
            <a:ext cx="1879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l" eaLnBrk="1" hangingPunct="1">
              <a:defRPr sz="800" b="1" i="1">
                <a:solidFill>
                  <a:schemeClr val="tx1"/>
                </a:solidFill>
                <a:latin typeface="Verdana Bold" pitchFamily="34" charset="0"/>
                <a:ea typeface="ＭＳ Ｐゴシック" pitchFamily="64" charset="-128"/>
              </a:defRPr>
            </a:lvl1pPr>
          </a:lstStyle>
          <a:p>
            <a:pPr>
              <a:defRPr/>
            </a:pPr>
            <a:r>
              <a:rPr lang="fr-FR">
                <a:solidFill>
                  <a:prstClr val="black"/>
                </a:solidFill>
              </a:rPr>
              <a:t>Journée d'information régionale - Amiens - 30.05.2017</a:t>
            </a:r>
            <a:endParaRPr lang="en-GB">
              <a:solidFill>
                <a:prstClr val="black"/>
              </a:solidFill>
            </a:endParaRPr>
          </a:p>
        </p:txBody>
      </p:sp>
      <p:pic>
        <p:nvPicPr>
          <p:cNvPr id="6" name="Picture 56" descr="logo_bot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59484"/>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Verdana Bold" pitchFamily="34" charset="0"/>
        </a:defRPr>
      </a:lvl6pPr>
      <a:lvl7pPr marL="914400" algn="ctr" rtl="0" fontAlgn="base">
        <a:spcBef>
          <a:spcPct val="0"/>
        </a:spcBef>
        <a:spcAft>
          <a:spcPct val="0"/>
        </a:spcAft>
        <a:defRPr sz="4400">
          <a:solidFill>
            <a:schemeClr val="tx1"/>
          </a:solidFill>
          <a:latin typeface="Verdana Bold" pitchFamily="34" charset="0"/>
        </a:defRPr>
      </a:lvl7pPr>
      <a:lvl8pPr marL="1371600" algn="ctr" rtl="0" fontAlgn="base">
        <a:spcBef>
          <a:spcPct val="0"/>
        </a:spcBef>
        <a:spcAft>
          <a:spcPct val="0"/>
        </a:spcAft>
        <a:defRPr sz="4400">
          <a:solidFill>
            <a:schemeClr val="tx1"/>
          </a:solidFill>
          <a:latin typeface="Verdana Bold" pitchFamily="34" charset="0"/>
        </a:defRPr>
      </a:lvl8pPr>
      <a:lvl9pPr marL="1828800" algn="ctr" rtl="0" fontAlgn="base">
        <a:spcBef>
          <a:spcPct val="0"/>
        </a:spcBef>
        <a:spcAft>
          <a:spcPct val="0"/>
        </a:spcAft>
        <a:defRPr sz="4400">
          <a:solidFill>
            <a:schemeClr val="tx1"/>
          </a:solidFill>
          <a:latin typeface="Verdana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4" Type="http://schemas.openxmlformats.org/officeDocument/2006/relationships/image" Target="../media/image85.png"/></Relationships>
</file>

<file path=ppt/slides/_rels/slide10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5.xml"/></Relationships>
</file>

<file path=ppt/slides/_rels/slide10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10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0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0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0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0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0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0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4" Type="http://schemas.openxmlformats.org/officeDocument/2006/relationships/image" Target="../media/image86.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1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4" Type="http://schemas.openxmlformats.org/officeDocument/2006/relationships/image" Target="../media/image87.png"/></Relationships>
</file>

<file path=ppt/slides/_rels/slide112.xml.rels><?xml version="1.0" encoding="UTF-8" standalone="yes"?>
<Relationships xmlns="http://schemas.openxmlformats.org/package/2006/relationships"><Relationship Id="rId8" Type="http://schemas.openxmlformats.org/officeDocument/2006/relationships/hyperlink" Target="https://www.iprhelpdesk.eu/" TargetMode="External"/><Relationship Id="rId3" Type="http://schemas.openxmlformats.org/officeDocument/2006/relationships/image" Target="../media/image11.jpeg"/><Relationship Id="rId7" Type="http://schemas.openxmlformats.org/officeDocument/2006/relationships/hyperlink" Target="http://cache.media.education.gouv.fr/file/Affaires_juridiques_et_financieres/15/7/European_IPR_Helpdesk_-_Paris_19.05.2016_III._Conseiller_les_porteurs_de_projet_sur_la_PI_581157.pdf" TargetMode="External"/><Relationship Id="rId2" Type="http://schemas.openxmlformats.org/officeDocument/2006/relationships/image" Target="../media/image10.jpeg"/><Relationship Id="rId1" Type="http://schemas.openxmlformats.org/officeDocument/2006/relationships/slideLayout" Target="../slideLayouts/slideLayout56.xml"/><Relationship Id="rId6" Type="http://schemas.openxmlformats.org/officeDocument/2006/relationships/hyperlink" Target="http://cache.media.education.gouv.fr/file/Affaires_juridiques_et_financieres/15/5/European_IPR_Helpdesk_-_Paris_19.05.2016_II._IP_in_Horizon_2020_581155.pdf" TargetMode="External"/><Relationship Id="rId5" Type="http://schemas.openxmlformats.org/officeDocument/2006/relationships/hyperlink" Target="http://cache.media.education.gouv.fr/file/Affaires_juridiques_et_financieres/15/3/European_IPR_Helpdesk_-_Paris_19.05.2016_I.Presentation_des_services_581153.pdf" TargetMode="External"/><Relationship Id="rId4" Type="http://schemas.openxmlformats.org/officeDocument/2006/relationships/image" Target="../media/image88.png"/><Relationship Id="rId9" Type="http://schemas.openxmlformats.org/officeDocument/2006/relationships/hyperlink" Target="https://www.iprhelpdesk.eu/sites/default/files/newsdocuments/Fact-Sheet-IP-Management-in-H2020-MSCAs.pdf"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6" Type="http://schemas.openxmlformats.org/officeDocument/2006/relationships/hyperlink" Target="https://euraxess.ec.europa.eu/jobs/hrs4r#hrs4r-acknowledged-institutions" TargetMode="External"/><Relationship Id="rId5" Type="http://schemas.openxmlformats.org/officeDocument/2006/relationships/image" Target="../media/image90.jpeg"/><Relationship Id="rId4" Type="http://schemas.openxmlformats.org/officeDocument/2006/relationships/image" Target="../media/image89.jpg"/></Relationships>
</file>

<file path=ppt/slides/_rels/slide1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5" Type="http://schemas.openxmlformats.org/officeDocument/2006/relationships/hyperlink" Target="https://euraxess.ec.europa.eu/" TargetMode="External"/><Relationship Id="rId4" Type="http://schemas.openxmlformats.org/officeDocument/2006/relationships/image" Target="../media/image91.png"/></Relationships>
</file>

<file path=ppt/slides/_rels/slide1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2.png"/><Relationship Id="rId1" Type="http://schemas.openxmlformats.org/officeDocument/2006/relationships/slideLayout" Target="../slideLayouts/slideLayout45.xml"/><Relationship Id="rId4" Type="http://schemas.openxmlformats.org/officeDocument/2006/relationships/image" Target="../media/image11.jpeg"/></Relationships>
</file>

<file path=ppt/slides/_rels/slide1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5.xml"/><Relationship Id="rId4" Type="http://schemas.openxmlformats.org/officeDocument/2006/relationships/hyperlink" Target="mailto:pcn.mariescurie@recherche.gouv.fr"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3.jpe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1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1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1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5" Type="http://schemas.openxmlformats.org/officeDocument/2006/relationships/hyperlink" Target="http://cache.media.education.gouv.fr/file/Actions_Marie_Sklodowska-Curie/97/3/TRADUCTION_ARTICLE_32_AGA_juillet_2016_VF_630973.pdf" TargetMode="External"/><Relationship Id="rId4" Type="http://schemas.openxmlformats.org/officeDocument/2006/relationships/image" Target="../media/image94.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5.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8.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8.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9.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43.png"/><Relationship Id="rId11" Type="http://schemas.openxmlformats.org/officeDocument/2006/relationships/image" Target="../media/image11.jpeg"/><Relationship Id="rId5" Type="http://schemas.openxmlformats.org/officeDocument/2006/relationships/image" Target="../media/image42.png"/><Relationship Id="rId10" Type="http://schemas.openxmlformats.org/officeDocument/2006/relationships/image" Target="../media/image10.jpeg"/><Relationship Id="rId4" Type="http://schemas.openxmlformats.org/officeDocument/2006/relationships/image" Target="../media/image41.png"/><Relationship Id="rId9"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11.jpeg"/></Relationships>
</file>

<file path=ppt/slides/_rels/slide4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50.png"/><Relationship Id="rId11" Type="http://schemas.openxmlformats.org/officeDocument/2006/relationships/image" Target="../media/image10.jpeg"/><Relationship Id="rId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48.png"/><Relationship Id="rId9"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11.jpeg"/></Relationships>
</file>

<file path=ppt/slides/_rels/slide4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image" Target="../media/image43.png"/><Relationship Id="rId1" Type="http://schemas.openxmlformats.org/officeDocument/2006/relationships/slideLayout" Target="../slideLayouts/slideLayout34.xml"/><Relationship Id="rId6" Type="http://schemas.openxmlformats.org/officeDocument/2006/relationships/image" Target="../media/image40.png"/><Relationship Id="rId5"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image" Target="../media/image11.jpe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58.xml"/><Relationship Id="rId5" Type="http://schemas.openxmlformats.org/officeDocument/2006/relationships/image" Target="../media/image11.jpeg"/><Relationship Id="rId4" Type="http://schemas.openxmlformats.org/officeDocument/2006/relationships/image" Target="../media/image10.jpeg"/></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8.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0.png"/><Relationship Id="rId1" Type="http://schemas.openxmlformats.org/officeDocument/2006/relationships/slideLayout" Target="../slideLayouts/slideLayout58.xml"/><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8.xml"/><Relationship Id="rId5" Type="http://schemas.openxmlformats.org/officeDocument/2006/relationships/image" Target="../media/image11.jpeg"/><Relationship Id="rId4" Type="http://schemas.openxmlformats.org/officeDocument/2006/relationships/image" Target="../media/image10.jpeg"/></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6.xml"/><Relationship Id="rId4" Type="http://schemas.openxmlformats.org/officeDocument/2006/relationships/image" Target="../media/image11.jpeg"/></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6.xml"/><Relationship Id="rId4" Type="http://schemas.openxmlformats.org/officeDocument/2006/relationships/image" Target="../media/image11.jpeg"/></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6.xml"/><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90.xml"/><Relationship Id="rId4" Type="http://schemas.openxmlformats.org/officeDocument/2006/relationships/image" Target="../media/image11.jpeg"/></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90.xml"/><Relationship Id="rId4" Type="http://schemas.openxmlformats.org/officeDocument/2006/relationships/image" Target="../media/image11.jpeg"/></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90.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90.xml"/><Relationship Id="rId5" Type="http://schemas.openxmlformats.org/officeDocument/2006/relationships/image" Target="../media/image63.png"/><Relationship Id="rId4" Type="http://schemas.openxmlformats.org/officeDocument/2006/relationships/image" Target="../media/image11.jpeg"/></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90.xml"/><Relationship Id="rId4" Type="http://schemas.openxmlformats.org/officeDocument/2006/relationships/image" Target="../media/image11.jpeg"/></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90.xml"/><Relationship Id="rId4" Type="http://schemas.openxmlformats.org/officeDocument/2006/relationships/image" Target="../media/image11.jpeg"/></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90.xml"/><Relationship Id="rId4" Type="http://schemas.openxmlformats.org/officeDocument/2006/relationships/image" Target="../media/image11.jpeg"/></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90.xml"/><Relationship Id="rId4" Type="http://schemas.openxmlformats.org/officeDocument/2006/relationships/image" Target="../media/image11.jpeg"/></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90.xml"/><Relationship Id="rId5" Type="http://schemas.openxmlformats.org/officeDocument/2006/relationships/image" Target="../media/image11.jpeg"/><Relationship Id="rId4" Type="http://schemas.openxmlformats.org/officeDocument/2006/relationships/image" Target="../media/image10.jpeg"/></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6.xml"/><Relationship Id="rId4" Type="http://schemas.openxmlformats.org/officeDocument/2006/relationships/image" Target="../media/image11.jpe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72.xml"/><Relationship Id="rId5" Type="http://schemas.openxmlformats.org/officeDocument/2006/relationships/image" Target="../media/image11.jpeg"/><Relationship Id="rId4" Type="http://schemas.openxmlformats.org/officeDocument/2006/relationships/image" Target="../media/image10.jpeg"/></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72.xml"/><Relationship Id="rId5" Type="http://schemas.openxmlformats.org/officeDocument/2006/relationships/image" Target="../media/image11.jpeg"/><Relationship Id="rId4" Type="http://schemas.openxmlformats.org/officeDocument/2006/relationships/image" Target="../media/image10.jpeg"/></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7.png"/><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image" Target="../media/image10.jpeg"/><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8.png"/><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9.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70.png"/></Relationships>
</file>

<file path=ppt/slides/_rels/slide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71.png"/></Relationships>
</file>

<file path=ppt/slides/_rels/slide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72.png"/></Relationships>
</file>

<file path=ppt/slides/_rels/slide8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5" Type="http://schemas.openxmlformats.org/officeDocument/2006/relationships/image" Target="../media/image74.png"/><Relationship Id="rId4" Type="http://schemas.openxmlformats.org/officeDocument/2006/relationships/image" Target="../media/image73.png"/></Relationships>
</file>

<file path=ppt/slides/_rels/slide8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8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 Id="rId5" Type="http://schemas.openxmlformats.org/officeDocument/2006/relationships/image" Target="../media/image75.png"/><Relationship Id="rId4" Type="http://schemas.openxmlformats.org/officeDocument/2006/relationships/hyperlink" Target="http://ec.europa.eu/research/participants/portal/desktop/en/opportunities/h2020/topics/msca-if-2017.html"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8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 Id="rId4" Type="http://schemas.openxmlformats.org/officeDocument/2006/relationships/image" Target="../media/image76.png"/></Relationships>
</file>

<file path=ppt/slides/_rels/slide8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 Id="rId4" Type="http://schemas.openxmlformats.org/officeDocument/2006/relationships/image" Target="../media/image7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9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 Id="rId4" Type="http://schemas.openxmlformats.org/officeDocument/2006/relationships/image" Target="../media/image78.png"/></Relationships>
</file>

<file path=ppt/slides/_rels/slide9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5" Type="http://schemas.openxmlformats.org/officeDocument/2006/relationships/image" Target="../media/image80.png"/><Relationship Id="rId4" Type="http://schemas.openxmlformats.org/officeDocument/2006/relationships/image" Target="../media/image79.png"/></Relationships>
</file>

<file path=ppt/slides/_rels/slide9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9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5" Type="http://schemas.openxmlformats.org/officeDocument/2006/relationships/image" Target="../media/image82.png"/><Relationship Id="rId4" Type="http://schemas.openxmlformats.org/officeDocument/2006/relationships/image" Target="../media/image81.png"/></Relationships>
</file>

<file path=ppt/slides/_rels/slide9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4" Type="http://schemas.openxmlformats.org/officeDocument/2006/relationships/image" Target="../media/image83.png"/></Relationships>
</file>

<file path=ppt/slides/_rels/slide9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4" Type="http://schemas.openxmlformats.org/officeDocument/2006/relationships/image" Target="../media/image84.png"/></Relationships>
</file>

<file path=ppt/slides/_rels/slide9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3.xml"/></Relationships>
</file>

<file path=ppt/slides/_rels/slide9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5.xml"/></Relationships>
</file>

<file path=ppt/slides/_rels/slide9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5.xml"/></Relationships>
</file>

<file path=ppt/slides/_rels/slide9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5"/>
          <p:cNvSpPr>
            <a:spLocks noGrp="1" noChangeArrowheads="1"/>
          </p:cNvSpPr>
          <p:nvPr>
            <p:ph type="title"/>
          </p:nvPr>
        </p:nvSpPr>
        <p:spPr>
          <a:xfrm>
            <a:off x="395536" y="2276872"/>
            <a:ext cx="8445500" cy="2592388"/>
          </a:xfrm>
        </p:spPr>
        <p:txBody>
          <a:bodyPr/>
          <a:lstStyle/>
          <a:p>
            <a:pPr>
              <a:lnSpc>
                <a:spcPct val="115000"/>
              </a:lnSpc>
              <a:tabLst>
                <a:tab pos="2062163" algn="l"/>
                <a:tab pos="2149475" algn="l"/>
              </a:tabLst>
            </a:pPr>
            <a:r>
              <a:rPr lang="en-GB" sz="3600" b="1" dirty="0">
                <a:solidFill>
                  <a:srgbClr val="0F5494"/>
                </a:solidFill>
                <a:latin typeface="Calibri" pitchFamily="34" charset="0"/>
              </a:rPr>
              <a:t>Horizon 2020</a:t>
            </a:r>
            <a:br>
              <a:rPr lang="en-GB" sz="3600" b="1" dirty="0">
                <a:solidFill>
                  <a:srgbClr val="0F5494"/>
                </a:solidFill>
                <a:latin typeface="Calibri" pitchFamily="34" charset="0"/>
              </a:rPr>
            </a:br>
            <a:r>
              <a:rPr lang="en-GB" sz="3600" i="1" dirty="0">
                <a:solidFill>
                  <a:srgbClr val="C00000"/>
                </a:solidFill>
                <a:latin typeface="Calibri" pitchFamily="34" charset="0"/>
              </a:rPr>
              <a:t/>
            </a:r>
            <a:br>
              <a:rPr lang="en-GB" sz="3600" i="1" dirty="0">
                <a:solidFill>
                  <a:srgbClr val="C00000"/>
                </a:solidFill>
                <a:latin typeface="Calibri" pitchFamily="34" charset="0"/>
              </a:rPr>
            </a:br>
            <a:r>
              <a:rPr lang="en-GB" sz="3600" i="1" dirty="0">
                <a:solidFill>
                  <a:srgbClr val="FFC000"/>
                </a:solidFill>
                <a:latin typeface="Calibri" pitchFamily="34" charset="0"/>
              </a:rPr>
              <a:t>Marie </a:t>
            </a:r>
            <a:r>
              <a:rPr lang="en-GB" sz="3600" i="1" dirty="0" err="1">
                <a:solidFill>
                  <a:srgbClr val="FFC000"/>
                </a:solidFill>
                <a:latin typeface="Calibri" pitchFamily="34" charset="0"/>
              </a:rPr>
              <a:t>Skłodowska</a:t>
            </a:r>
            <a:r>
              <a:rPr lang="en-GB" sz="3600" i="1" dirty="0">
                <a:solidFill>
                  <a:srgbClr val="FFC000"/>
                </a:solidFill>
                <a:latin typeface="Calibri" pitchFamily="34" charset="0"/>
              </a:rPr>
              <a:t>-Curie Actions</a:t>
            </a:r>
            <a:endParaRPr lang="en-GB" sz="3600" dirty="0">
              <a:solidFill>
                <a:srgbClr val="FFC000"/>
              </a:solidFill>
              <a:latin typeface="Calibri" pitchFamily="34" charset="0"/>
            </a:endParaRPr>
          </a:p>
        </p:txBody>
      </p:sp>
      <p:pic>
        <p:nvPicPr>
          <p:cNvPr id="135170"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683568" y="260648"/>
            <a:ext cx="1905000" cy="1323975"/>
          </a:xfrm>
          <a:prstGeom prst="rect">
            <a:avLst/>
          </a:prstGeom>
          <a:noFill/>
        </p:spPr>
      </p:pic>
      <p:pic>
        <p:nvPicPr>
          <p:cNvPr id="135174"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5796136" y="332656"/>
            <a:ext cx="2895600" cy="1524001"/>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771800" y="5157192"/>
            <a:ext cx="4680520" cy="923330"/>
          </a:xfrm>
          <a:prstGeom prst="rect">
            <a:avLst/>
          </a:prstGeom>
          <a:noFill/>
        </p:spPr>
        <p:txBody>
          <a:bodyPr wrap="square" rtlCol="0">
            <a:spAutoFit/>
          </a:bodyPr>
          <a:lstStyle/>
          <a:p>
            <a:pPr algn="ctr"/>
            <a:r>
              <a:rPr lang="fr-FR" sz="1800" dirty="0"/>
              <a:t>Journée </a:t>
            </a:r>
            <a:r>
              <a:rPr lang="fr-FR" sz="1800"/>
              <a:t>d’information </a:t>
            </a:r>
            <a:r>
              <a:rPr lang="fr-FR" sz="1800" smtClean="0"/>
              <a:t>régionale</a:t>
            </a:r>
            <a:endParaRPr lang="fr-FR" sz="1800" dirty="0"/>
          </a:p>
          <a:p>
            <a:pPr algn="ctr"/>
            <a:r>
              <a:rPr lang="fr-FR" sz="1800" dirty="0" smtClean="0"/>
              <a:t>2017</a:t>
            </a:r>
            <a:endParaRPr lang="fr-FR" sz="1800" dirty="0"/>
          </a:p>
          <a:p>
            <a:endParaRPr lang="fr-FR" sz="18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2146" name="Picture 2"/>
          <p:cNvPicPr>
            <a:picLocks noChangeAspect="1" noChangeArrowheads="1"/>
          </p:cNvPicPr>
          <p:nvPr/>
        </p:nvPicPr>
        <p:blipFill>
          <a:blip r:embed="rId2" cstate="print"/>
          <a:srcRect/>
          <a:stretch>
            <a:fillRect/>
          </a:stretch>
        </p:blipFill>
        <p:spPr bwMode="auto">
          <a:xfrm>
            <a:off x="0" y="2132856"/>
            <a:ext cx="8973426" cy="3834486"/>
          </a:xfrm>
          <a:prstGeom prst="rect">
            <a:avLst/>
          </a:prstGeom>
          <a:noFill/>
          <a:ln w="9525">
            <a:noFill/>
            <a:miter lim="800000"/>
            <a:headEnd/>
            <a:tailEnd/>
          </a:ln>
        </p:spPr>
      </p:pic>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ZoneTexte 7"/>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Individual</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735387468"/>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7" name="ZoneTexte 6"/>
          <p:cNvSpPr txBox="1"/>
          <p:nvPr/>
        </p:nvSpPr>
        <p:spPr>
          <a:xfrm>
            <a:off x="1979712" y="548680"/>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Evaluation summary report</a:t>
            </a:r>
          </a:p>
        </p:txBody>
      </p:sp>
      <p:pic>
        <p:nvPicPr>
          <p:cNvPr id="9" name="Picture 2">
            <a:extLst>
              <a:ext uri="{FF2B5EF4-FFF2-40B4-BE49-F238E27FC236}">
                <a16:creationId xmlns:a16="http://schemas.microsoft.com/office/drawing/2014/main" xmlns="" id="{B1BD5304-A311-4AF5-82BD-D81C39F63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295" y="1564464"/>
            <a:ext cx="3295412" cy="420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7116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3"/>
          <p:cNvSpPr>
            <a:spLocks noChangeArrowheads="1"/>
          </p:cNvSpPr>
          <p:nvPr/>
        </p:nvSpPr>
        <p:spPr bwMode="auto">
          <a:xfrm>
            <a:off x="539552" y="2564904"/>
            <a:ext cx="7400925"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3538" lvl="1" indent="-363538" eaLnBrk="0" hangingPunct="0">
              <a:spcBef>
                <a:spcPts val="0"/>
              </a:spcBef>
              <a:spcAft>
                <a:spcPts val="1200"/>
              </a:spcAft>
              <a:buClr>
                <a:srgbClr val="0F5494"/>
              </a:buClr>
              <a:buFont typeface="Wingdings" panose="05000000000000000000" pitchFamily="2" charset="2"/>
              <a:buChar char="ü"/>
              <a:defRPr/>
            </a:pPr>
            <a:r>
              <a:rPr lang="en-GB" sz="1800" dirty="0">
                <a:latin typeface="Calibri" pitchFamily="34" charset="0"/>
                <a:ea typeface="Verdana" pitchFamily="34" charset="0"/>
                <a:cs typeface="Verdana" pitchFamily="34" charset="0"/>
              </a:rPr>
              <a:t>Experts will evaluate proposals as submitted (not on its potential if certain changes were to be made)</a:t>
            </a:r>
          </a:p>
          <a:p>
            <a:pPr marL="363538" lvl="1" indent="-363538" eaLnBrk="0" hangingPunct="0">
              <a:spcBef>
                <a:spcPts val="0"/>
              </a:spcBef>
              <a:spcAft>
                <a:spcPts val="1200"/>
              </a:spcAft>
              <a:buClr>
                <a:srgbClr val="0F5494"/>
              </a:buClr>
              <a:buFont typeface="Wingdings" panose="05000000000000000000" pitchFamily="2" charset="2"/>
              <a:buChar char="ü"/>
              <a:defRPr/>
            </a:pPr>
            <a:r>
              <a:rPr lang="en-GB" sz="1800" dirty="0">
                <a:latin typeface="Calibri" pitchFamily="34" charset="0"/>
                <a:ea typeface="Verdana" pitchFamily="34" charset="0"/>
                <a:cs typeface="Verdana" pitchFamily="34" charset="0"/>
              </a:rPr>
              <a:t>Proposals selected for funding are converted into description of work of the grant agreement. </a:t>
            </a:r>
          </a:p>
          <a:p>
            <a:pPr marL="363538" lvl="1" indent="-363538" eaLnBrk="0" hangingPunct="0">
              <a:spcBef>
                <a:spcPts val="0"/>
              </a:spcBef>
              <a:spcAft>
                <a:spcPts val="1200"/>
              </a:spcAft>
              <a:buClr>
                <a:srgbClr val="0F5494"/>
              </a:buClr>
              <a:buFont typeface="Wingdings" panose="05000000000000000000" pitchFamily="2" charset="2"/>
              <a:buChar char="ü"/>
              <a:defRPr/>
            </a:pPr>
            <a:r>
              <a:rPr lang="fr-BE" sz="1800" dirty="0" err="1">
                <a:latin typeface="Calibri" pitchFamily="34" charset="0"/>
                <a:ea typeface="Verdana" pitchFamily="34" charset="0"/>
                <a:cs typeface="Verdana" pitchFamily="34" charset="0"/>
              </a:rPr>
              <a:t>Commitment</a:t>
            </a:r>
            <a:r>
              <a:rPr lang="fr-BE" sz="1800" dirty="0">
                <a:latin typeface="Calibri" pitchFamily="34" charset="0"/>
                <a:ea typeface="Verdana" pitchFamily="34" charset="0"/>
                <a:cs typeface="Verdana" pitchFamily="34" charset="0"/>
              </a:rPr>
              <a:t> </a:t>
            </a:r>
            <a:r>
              <a:rPr lang="fr-BE" sz="1800" dirty="0" err="1">
                <a:latin typeface="Calibri" pitchFamily="34" charset="0"/>
                <a:ea typeface="Verdana" pitchFamily="34" charset="0"/>
                <a:cs typeface="Verdana" pitchFamily="34" charset="0"/>
              </a:rPr>
              <a:t>Letters</a:t>
            </a:r>
            <a:r>
              <a:rPr lang="fr-BE" sz="1800" dirty="0">
                <a:latin typeface="Calibri" pitchFamily="34" charset="0"/>
                <a:ea typeface="Verdana" pitchFamily="34" charset="0"/>
                <a:cs typeface="Verdana" pitchFamily="34" charset="0"/>
              </a:rPr>
              <a:t> and </a:t>
            </a:r>
            <a:r>
              <a:rPr lang="fr-BE" sz="1800" dirty="0" err="1">
                <a:latin typeface="Calibri" pitchFamily="34" charset="0"/>
                <a:ea typeface="Verdana" pitchFamily="34" charset="0"/>
                <a:cs typeface="Verdana" pitchFamily="34" charset="0"/>
              </a:rPr>
              <a:t>recommendation</a:t>
            </a:r>
            <a:r>
              <a:rPr lang="fr-BE" sz="1800" dirty="0">
                <a:latin typeface="Calibri" pitchFamily="34" charset="0"/>
                <a:ea typeface="Verdana" pitchFamily="34" charset="0"/>
                <a:cs typeface="Verdana" pitchFamily="34" charset="0"/>
              </a:rPr>
              <a:t> </a:t>
            </a:r>
            <a:r>
              <a:rPr lang="fr-BE" sz="1800" dirty="0" err="1">
                <a:latin typeface="Calibri" pitchFamily="34" charset="0"/>
                <a:ea typeface="Verdana" pitchFamily="34" charset="0"/>
                <a:cs typeface="Verdana" pitchFamily="34" charset="0"/>
              </a:rPr>
              <a:t>letters</a:t>
            </a:r>
            <a:endParaRPr lang="fr-BE" sz="1800" dirty="0">
              <a:latin typeface="Calibri" pitchFamily="34" charset="0"/>
              <a:ea typeface="Verdana" pitchFamily="34" charset="0"/>
              <a:cs typeface="Verdana" pitchFamily="34" charset="0"/>
            </a:endParaRPr>
          </a:p>
          <a:p>
            <a:pPr marL="363538" lvl="1" indent="-363538" eaLnBrk="0" hangingPunct="0">
              <a:spcBef>
                <a:spcPts val="0"/>
              </a:spcBef>
              <a:spcAft>
                <a:spcPts val="1200"/>
              </a:spcAft>
              <a:buClr>
                <a:srgbClr val="0F5494"/>
              </a:buClr>
              <a:buFont typeface="Wingdings" panose="05000000000000000000" pitchFamily="2" charset="2"/>
              <a:buChar char="ü"/>
              <a:defRPr/>
            </a:pPr>
            <a:r>
              <a:rPr lang="fr-BE" sz="1800" dirty="0">
                <a:latin typeface="Calibri" pitchFamily="34" charset="0"/>
                <a:ea typeface="Verdana" pitchFamily="34" charset="0"/>
                <a:cs typeface="Verdana" pitchFamily="34" charset="0"/>
              </a:rPr>
              <a:t>No </a:t>
            </a:r>
            <a:r>
              <a:rPr lang="fr-BE" sz="1800" dirty="0" err="1">
                <a:latin typeface="Calibri" pitchFamily="34" charset="0"/>
                <a:ea typeface="Verdana" pitchFamily="34" charset="0"/>
                <a:cs typeface="Verdana" pitchFamily="34" charset="0"/>
              </a:rPr>
              <a:t>reference</a:t>
            </a:r>
            <a:r>
              <a:rPr lang="fr-BE" sz="1800" dirty="0">
                <a:latin typeface="Calibri" pitchFamily="34" charset="0"/>
                <a:ea typeface="Verdana" pitchFamily="34" charset="0"/>
                <a:cs typeface="Verdana" pitchFamily="34" charset="0"/>
              </a:rPr>
              <a:t> to the </a:t>
            </a:r>
            <a:r>
              <a:rPr lang="fr-BE" sz="1800" dirty="0" err="1">
                <a:latin typeface="Calibri" pitchFamily="34" charset="0"/>
                <a:ea typeface="Verdana" pitchFamily="34" charset="0"/>
                <a:cs typeface="Verdana" pitchFamily="34" charset="0"/>
              </a:rPr>
              <a:t>outcome</a:t>
            </a:r>
            <a:r>
              <a:rPr lang="fr-BE" sz="1800" dirty="0">
                <a:latin typeface="Calibri" pitchFamily="34" charset="0"/>
                <a:ea typeface="Verdana" pitchFamily="34" charset="0"/>
                <a:cs typeface="Verdana" pitchFamily="34" charset="0"/>
              </a:rPr>
              <a:t> of </a:t>
            </a:r>
            <a:r>
              <a:rPr lang="fr-BE" sz="1800" dirty="0" err="1">
                <a:latin typeface="Calibri" pitchFamily="34" charset="0"/>
                <a:ea typeface="Verdana" pitchFamily="34" charset="0"/>
                <a:cs typeface="Verdana" pitchFamily="34" charset="0"/>
              </a:rPr>
              <a:t>previous</a:t>
            </a:r>
            <a:r>
              <a:rPr lang="fr-BE" sz="1800" dirty="0">
                <a:latin typeface="Calibri" pitchFamily="34" charset="0"/>
                <a:ea typeface="Verdana" pitchFamily="34" charset="0"/>
                <a:cs typeface="Verdana" pitchFamily="34" charset="0"/>
              </a:rPr>
              <a:t> </a:t>
            </a:r>
            <a:r>
              <a:rPr lang="fr-BE" sz="1800" dirty="0" err="1">
                <a:latin typeface="Calibri" pitchFamily="34" charset="0"/>
                <a:ea typeface="Verdana" pitchFamily="34" charset="0"/>
                <a:cs typeface="Verdana" pitchFamily="34" charset="0"/>
              </a:rPr>
              <a:t>evaluations</a:t>
            </a:r>
            <a:r>
              <a:rPr lang="fr-BE" sz="1800" dirty="0">
                <a:latin typeface="Calibri" pitchFamily="34" charset="0"/>
                <a:ea typeface="Verdana" pitchFamily="34" charset="0"/>
                <a:cs typeface="Verdana" pitchFamily="34" charset="0"/>
              </a:rPr>
              <a:t> in part B</a:t>
            </a:r>
          </a:p>
          <a:p>
            <a:pPr marL="363538" lvl="1" indent="-363538" eaLnBrk="0" hangingPunct="0">
              <a:spcBef>
                <a:spcPts val="0"/>
              </a:spcBef>
              <a:spcAft>
                <a:spcPts val="1200"/>
              </a:spcAft>
              <a:buClr>
                <a:srgbClr val="0F5494"/>
              </a:buClr>
              <a:buFont typeface="Wingdings" panose="05000000000000000000" pitchFamily="2" charset="2"/>
              <a:buChar char="ü"/>
              <a:defRPr/>
            </a:pPr>
            <a:r>
              <a:rPr lang="en-GB" sz="1800" dirty="0">
                <a:latin typeface="Calibri" pitchFamily="34" charset="0"/>
                <a:ea typeface="Verdana" pitchFamily="34" charset="0"/>
                <a:cs typeface="Verdana" pitchFamily="34" charset="0"/>
              </a:rPr>
              <a:t>Ethics (part A and part B)</a:t>
            </a:r>
          </a:p>
        </p:txBody>
      </p:sp>
      <p:sp>
        <p:nvSpPr>
          <p:cNvPr id="3" name="Title 1"/>
          <p:cNvSpPr txBox="1">
            <a:spLocks/>
          </p:cNvSpPr>
          <p:nvPr/>
        </p:nvSpPr>
        <p:spPr>
          <a:xfrm>
            <a:off x="755576" y="1916832"/>
            <a:ext cx="7056784" cy="57467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en-GB" sz="3200" dirty="0">
                <a:cs typeface="Arial" pitchFamily="34" charset="0"/>
              </a:rPr>
              <a:t>Reminders</a:t>
            </a:r>
          </a:p>
        </p:txBody>
      </p:sp>
      <p:pic>
        <p:nvPicPr>
          <p:cNvPr id="6"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18986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bwMode="auto">
          <a:xfrm>
            <a:off x="611560" y="2708920"/>
            <a:ext cx="81534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0" indent="0"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sz="2800" b="1" i="0" u="sng" strike="noStrike" kern="1200" cap="none" spc="0" normalizeH="0" baseline="0" noProof="0" dirty="0" err="1">
                <a:ln>
                  <a:noFill/>
                </a:ln>
                <a:solidFill>
                  <a:srgbClr val="F7C943"/>
                </a:solidFill>
                <a:effectLst/>
                <a:uLnTx/>
                <a:uFillTx/>
                <a:latin typeface="Verdana" pitchFamily="34" charset="0"/>
                <a:ea typeface="MS Gothic" pitchFamily="49" charset="-128"/>
                <a:cs typeface="+mj-cs"/>
              </a:rPr>
              <a:t>Recommendations</a:t>
            </a:r>
            <a:endParaRPr kumimoji="0" lang="fr-BE" sz="6000" b="1" i="0" u="none" strike="noStrike" kern="0" cap="none" spc="0" normalizeH="0" baseline="0" noProof="0" dirty="0">
              <a:ln>
                <a:noFill/>
              </a:ln>
              <a:solidFill>
                <a:srgbClr val="84095B"/>
              </a:solidFill>
              <a:effectLst/>
              <a:uLnTx/>
              <a:uFillTx/>
              <a:latin typeface="Calibri"/>
              <a:ea typeface="+mj-ea"/>
              <a:cs typeface="+mj-cs"/>
            </a:endParaRPr>
          </a:p>
        </p:txBody>
      </p:sp>
      <p:pic>
        <p:nvPicPr>
          <p:cNvPr id="5"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557790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Recommendations : project</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25200" y="1628800"/>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endParaRPr>
          </a:p>
        </p:txBody>
      </p:sp>
      <p:sp>
        <p:nvSpPr>
          <p:cNvPr id="9" name="Rectangle 2">
            <a:extLst>
              <a:ext uri="{FF2B5EF4-FFF2-40B4-BE49-F238E27FC236}">
                <a16:creationId xmlns:a16="http://schemas.microsoft.com/office/drawing/2014/main" xmlns="" id="{D73E661D-A05D-4460-970C-431BCCD89B47}"/>
              </a:ext>
            </a:extLst>
          </p:cNvPr>
          <p:cNvSpPr txBox="1">
            <a:spLocks noChangeArrowheads="1"/>
          </p:cNvSpPr>
          <p:nvPr/>
        </p:nvSpPr>
        <p:spPr>
          <a:xfrm>
            <a:off x="243900" y="1963383"/>
            <a:ext cx="8656200" cy="39373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1 - Choose the right call, the right area, consult NCP (eligibility) </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2 -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Respect conditions </a:t>
            </a: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(participants, full time, budget, etc.)</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3 - Show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European dimension </a:t>
            </a: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(scale, populations, cooperation)</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4 - Develop perspectives (synergies, future…)</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5 - Choose the right duration of your project in line with the objectives</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6 - Have a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strong partnership </a:t>
            </a: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(host/you), complementarity, time</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7 -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Plan research and Training</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8 - Have a work programme : use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Gantt chart</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9 - Mention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interdisciplinarity, </a:t>
            </a:r>
            <a:r>
              <a:rPr kumimoji="0" lang="en-GB" sz="14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intersectorality</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gender</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10 - Describe carefully the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methodology (advantages/difficulties)</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11 -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State of the art </a:t>
            </a: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should be accurate</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12 - Choose a problem-solving approach</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13 - Choose clear and measurable objectives</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14 - Insist on the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innovative</a:t>
            </a: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 part of your project</a:t>
            </a:r>
          </a:p>
        </p:txBody>
      </p:sp>
    </p:spTree>
    <p:extLst>
      <p:ext uri="{BB962C8B-B14F-4D97-AF65-F5344CB8AC3E}">
        <p14:creationId xmlns:p14="http://schemas.microsoft.com/office/powerpoint/2010/main" val="13420661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Recommendations : training</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25200" y="1628800"/>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endParaRPr>
          </a:p>
        </p:txBody>
      </p:sp>
      <p:sp>
        <p:nvSpPr>
          <p:cNvPr id="9" name="Rectangle 2">
            <a:extLst>
              <a:ext uri="{FF2B5EF4-FFF2-40B4-BE49-F238E27FC236}">
                <a16:creationId xmlns:a16="http://schemas.microsoft.com/office/drawing/2014/main" xmlns="" id="{D73E661D-A05D-4460-970C-431BCCD89B47}"/>
              </a:ext>
            </a:extLst>
          </p:cNvPr>
          <p:cNvSpPr txBox="1">
            <a:spLocks noChangeArrowheads="1"/>
          </p:cNvSpPr>
          <p:nvPr/>
        </p:nvSpPr>
        <p:spPr>
          <a:xfrm>
            <a:off x="243900" y="1963383"/>
            <a:ext cx="8656200" cy="39373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Integrate training about equipment, new tools, new software</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Take part in internal seminars, workshops, summer schools, …</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Participate to </a:t>
            </a: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dissemination of scientific culture </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How to answer research calls</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Financial training + management</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Complementarity skills</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(communication, Intellectual property, management…)</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Inter-sectoral (public/private) relation</a:t>
            </a: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 employability</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Launch new collaborations</a:t>
            </a:r>
          </a:p>
        </p:txBody>
      </p:sp>
    </p:spTree>
    <p:extLst>
      <p:ext uri="{BB962C8B-B14F-4D97-AF65-F5344CB8AC3E}">
        <p14:creationId xmlns:p14="http://schemas.microsoft.com/office/powerpoint/2010/main" val="10145639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518457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Recommendations : host institutions</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58204" y="2091956"/>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Choose a </a:t>
            </a: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well known laboratories</a:t>
            </a: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 with a good reputation, and their </a:t>
            </a: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complementarity</a:t>
            </a:r>
          </a:p>
          <a:p>
            <a:pPr marL="342900" marR="0" lvl="0" indent="-342900" algn="just"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Choose a </a:t>
            </a: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well known supervisors</a:t>
            </a:r>
          </a:p>
          <a:p>
            <a:pPr marL="342900" marR="0" lvl="0" indent="-342900" algn="just"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Choose institutions with a high level of quality</a:t>
            </a:r>
          </a:p>
          <a:p>
            <a:pPr marL="342900" marR="0" lvl="0" indent="-342900" algn="just"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Underline the </a:t>
            </a: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main achievement of the institutions : </a:t>
            </a: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patents, publications, number of PhD, contracts, international projects…</a:t>
            </a:r>
          </a:p>
          <a:p>
            <a:pPr marL="342900" marR="0" lvl="0" indent="-342900" algn="just"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carefully the infrastructure/equipment…</a:t>
            </a:r>
          </a:p>
        </p:txBody>
      </p:sp>
      <p:sp>
        <p:nvSpPr>
          <p:cNvPr id="9" name="Rectangle 2">
            <a:extLst>
              <a:ext uri="{FF2B5EF4-FFF2-40B4-BE49-F238E27FC236}">
                <a16:creationId xmlns:a16="http://schemas.microsoft.com/office/drawing/2014/main" xmlns="" id="{D73E661D-A05D-4460-970C-431BCCD89B47}"/>
              </a:ext>
            </a:extLst>
          </p:cNvPr>
          <p:cNvSpPr txBox="1">
            <a:spLocks noChangeArrowheads="1"/>
          </p:cNvSpPr>
          <p:nvPr/>
        </p:nvSpPr>
        <p:spPr>
          <a:xfrm>
            <a:off x="243900" y="1963383"/>
            <a:ext cx="8656200" cy="39373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endPar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3695657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518457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Recommendations : implementation</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58204" y="2091956"/>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responsibilities </a:t>
            </a: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(who do what) </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Anticipate resolution of conflicts, organise communication </a:t>
            </a: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(meetings)</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the risks</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Resources : environment, infrastructures</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host institution (library, equipment…)</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type of contract (justify stipend)</a:t>
            </a:r>
          </a:p>
        </p:txBody>
      </p:sp>
      <p:sp>
        <p:nvSpPr>
          <p:cNvPr id="9" name="Rectangle 2">
            <a:extLst>
              <a:ext uri="{FF2B5EF4-FFF2-40B4-BE49-F238E27FC236}">
                <a16:creationId xmlns:a16="http://schemas.microsoft.com/office/drawing/2014/main" xmlns="" id="{D73E661D-A05D-4460-970C-431BCCD89B47}"/>
              </a:ext>
            </a:extLst>
          </p:cNvPr>
          <p:cNvSpPr txBox="1">
            <a:spLocks noChangeArrowheads="1"/>
          </p:cNvSpPr>
          <p:nvPr/>
        </p:nvSpPr>
        <p:spPr>
          <a:xfrm>
            <a:off x="243900" y="1963383"/>
            <a:ext cx="8656200" cy="39373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endPar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6748890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518457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Recommendations : impact</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76247" y="1986153"/>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Interest of your mobility (IF projects) </a:t>
            </a:r>
            <a:r>
              <a:rPr kumimoji="0" lang="en-US"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for you, for the lab, etc.</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synergies (societal challenges)</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the </a:t>
            </a:r>
            <a:r>
              <a:rPr kumimoji="0" lang="en-US"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European “added value”</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Link your research with European policies : (ex: green papers, recommendations…)</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Propose </a:t>
            </a:r>
            <a:r>
              <a:rPr kumimoji="0" lang="en-US"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outreach activities with details</a:t>
            </a:r>
            <a:endPar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Propose links with students, with medias </a:t>
            </a:r>
            <a:endParaRPr kumimoji="0" lang="fr-FR"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endPar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
        <p:nvSpPr>
          <p:cNvPr id="9" name="Rectangle 2">
            <a:extLst>
              <a:ext uri="{FF2B5EF4-FFF2-40B4-BE49-F238E27FC236}">
                <a16:creationId xmlns:a16="http://schemas.microsoft.com/office/drawing/2014/main" xmlns="" id="{D73E661D-A05D-4460-970C-431BCCD89B47}"/>
              </a:ext>
            </a:extLst>
          </p:cNvPr>
          <p:cNvSpPr txBox="1">
            <a:spLocks noChangeArrowheads="1"/>
          </p:cNvSpPr>
          <p:nvPr/>
        </p:nvSpPr>
        <p:spPr>
          <a:xfrm>
            <a:off x="243900" y="1963383"/>
            <a:ext cx="8656200" cy="39373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endPar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134956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518457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Recommendations : writing</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76247" y="1986153"/>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Respect the </a:t>
            </a: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number of pages </a:t>
            </a: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 </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Write in English and in </a:t>
            </a: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good English </a:t>
            </a: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(concision, accuracy)</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Take care of the format : separations, tables, bold…)</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Avoid redundancies</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Give </a:t>
            </a: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easy access to the information </a:t>
            </a: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(numbers, tables, references…)</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Read all documents :</a:t>
            </a: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 guides, guidelines for evaluators…</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Write with the help of the supervisor and host institution (IF projects)</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Take time for Abstract and keywords</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Think as if you were the evaluator</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Evaluators are from all over Europe and beyond</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Forget national codes</a:t>
            </a: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Take care of the criteria, weighting, threshold, success rates…</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Give your proposal to read</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Find an accepted project</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endPar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
        <p:nvSpPr>
          <p:cNvPr id="9" name="Rectangle 2">
            <a:extLst>
              <a:ext uri="{FF2B5EF4-FFF2-40B4-BE49-F238E27FC236}">
                <a16:creationId xmlns:a16="http://schemas.microsoft.com/office/drawing/2014/main" xmlns="" id="{D73E661D-A05D-4460-970C-431BCCD89B47}"/>
              </a:ext>
            </a:extLst>
          </p:cNvPr>
          <p:cNvSpPr txBox="1">
            <a:spLocks noChangeArrowheads="1"/>
          </p:cNvSpPr>
          <p:nvPr/>
        </p:nvSpPr>
        <p:spPr>
          <a:xfrm>
            <a:off x="243900" y="1963383"/>
            <a:ext cx="8656200" cy="39373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endPar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39374205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2483768" y="692696"/>
            <a:ext cx="4324125"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D13F"/>
                </a:solidFill>
                <a:effectLst/>
                <a:uLnTx/>
                <a:uFillTx/>
                <a:latin typeface="Calibri" pitchFamily="34" charset="0"/>
                <a:ea typeface="ＭＳ Ｐゴシック" pitchFamily="34" charset="-128"/>
                <a:cs typeface="+mn-cs"/>
              </a:rPr>
              <a:t>Communication and outreach activities</a:t>
            </a:r>
          </a:p>
        </p:txBody>
      </p:sp>
      <p:pic>
        <p:nvPicPr>
          <p:cNvPr id="7" name="Image 6">
            <a:extLst>
              <a:ext uri="{FF2B5EF4-FFF2-40B4-BE49-F238E27FC236}">
                <a16:creationId xmlns:a16="http://schemas.microsoft.com/office/drawing/2014/main" xmlns="" id="{6CBC8CBB-2866-4043-87FA-2EEA77AB3DC1}"/>
              </a:ext>
            </a:extLst>
          </p:cNvPr>
          <p:cNvPicPr>
            <a:picLocks noChangeAspect="1"/>
          </p:cNvPicPr>
          <p:nvPr/>
        </p:nvPicPr>
        <p:blipFill>
          <a:blip r:embed="rId4"/>
          <a:stretch>
            <a:fillRect/>
          </a:stretch>
        </p:blipFill>
        <p:spPr>
          <a:xfrm>
            <a:off x="948939" y="1484784"/>
            <a:ext cx="7393781" cy="4988719"/>
          </a:xfrm>
          <a:prstGeom prst="rect">
            <a:avLst/>
          </a:prstGeom>
        </p:spPr>
      </p:pic>
    </p:spTree>
    <p:extLst>
      <p:ext uri="{BB962C8B-B14F-4D97-AF65-F5344CB8AC3E}">
        <p14:creationId xmlns:p14="http://schemas.microsoft.com/office/powerpoint/2010/main" val="11420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4283968" y="2636912"/>
            <a:ext cx="86409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8" name="Rectangle 7"/>
          <p:cNvSpPr/>
          <p:nvPr/>
        </p:nvSpPr>
        <p:spPr>
          <a:xfrm>
            <a:off x="395536" y="2492896"/>
            <a:ext cx="144016" cy="230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9" name="Rectangle 8"/>
          <p:cNvSpPr/>
          <p:nvPr/>
        </p:nvSpPr>
        <p:spPr>
          <a:xfrm>
            <a:off x="4211960" y="5085184"/>
            <a:ext cx="453650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itchFamily="34" charset="0"/>
              <a:ea typeface="+mn-ea"/>
              <a:cs typeface="+mn-cs"/>
            </a:endParaRPr>
          </a:p>
        </p:txBody>
      </p:sp>
      <p:pic>
        <p:nvPicPr>
          <p:cNvPr id="2051" name="Picture 3"/>
          <p:cNvPicPr>
            <a:picLocks noChangeAspect="1" noChangeArrowheads="1"/>
          </p:cNvPicPr>
          <p:nvPr/>
        </p:nvPicPr>
        <p:blipFill>
          <a:blip r:embed="rId2" cstate="print"/>
          <a:srcRect r="58812"/>
          <a:stretch>
            <a:fillRect/>
          </a:stretch>
        </p:blipFill>
        <p:spPr bwMode="auto">
          <a:xfrm>
            <a:off x="179512" y="2204864"/>
            <a:ext cx="3600400" cy="3744416"/>
          </a:xfrm>
          <a:prstGeom prst="rect">
            <a:avLst/>
          </a:prstGeom>
          <a:noFill/>
          <a:ln w="9525">
            <a:noFill/>
            <a:miter lim="800000"/>
            <a:headEnd/>
            <a:tailEnd/>
          </a:ln>
        </p:spPr>
      </p:pic>
      <p:sp>
        <p:nvSpPr>
          <p:cNvPr id="10" name="ZoneTexte 9"/>
          <p:cNvSpPr txBox="1"/>
          <p:nvPr/>
        </p:nvSpPr>
        <p:spPr>
          <a:xfrm>
            <a:off x="3923928" y="2132856"/>
            <a:ext cx="4968552" cy="37856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FFC000"/>
                </a:solidFill>
                <a:effectLst/>
                <a:uLnTx/>
                <a:uFillTx/>
                <a:latin typeface="Calibri"/>
                <a:ea typeface="ＭＳ Ｐゴシック" pitchFamily="34" charset="-128"/>
                <a:cs typeface="+mn-cs"/>
              </a:rPr>
              <a:t>Four types of mobility from 12 to 24 months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a:t>
            </a:r>
            <a:r>
              <a:rPr kumimoji="0" lang="en-US" sz="16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Standard</a:t>
            </a: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 European Fellowship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2. </a:t>
            </a:r>
            <a:r>
              <a:rPr kumimoji="0" lang="en-US" sz="16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Career Restart Panel </a:t>
            </a: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after a career break (parental leave, working outside research, etc.) of at least 12 months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3.Reintegration Panel </a:t>
            </a: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 to return and reintegrate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In a longer term research position in Europe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4. </a:t>
            </a:r>
            <a:r>
              <a:rPr kumimoji="0" lang="en-US" sz="16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Society and Enterprise </a:t>
            </a: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 to work on research and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innovation projects in an </a:t>
            </a:r>
            <a:r>
              <a:rPr kumimoji="0" lang="en-US" sz="1600" b="0"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organisation</a:t>
            </a: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 from the non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-academic sector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p:txBody>
      </p:sp>
      <p:pic>
        <p:nvPicPr>
          <p:cNvPr id="11"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12"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13" name="Rectangle 12"/>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ZoneTexte 14"/>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European</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(EF)</a:t>
            </a:r>
          </a:p>
        </p:txBody>
      </p:sp>
    </p:spTree>
    <p:extLst>
      <p:ext uri="{BB962C8B-B14F-4D97-AF65-F5344CB8AC3E}">
        <p14:creationId xmlns:p14="http://schemas.microsoft.com/office/powerpoint/2010/main" val="29298286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2483768" y="692696"/>
            <a:ext cx="4324125"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D13F"/>
                </a:solidFill>
                <a:effectLst/>
                <a:uLnTx/>
                <a:uFillTx/>
                <a:latin typeface="Calibri" pitchFamily="34" charset="0"/>
                <a:ea typeface="ＭＳ Ｐゴシック" pitchFamily="34" charset="-128"/>
                <a:cs typeface="+mn-cs"/>
              </a:rPr>
              <a:t>Outreach activities</a:t>
            </a:r>
          </a:p>
        </p:txBody>
      </p:sp>
      <p:sp>
        <p:nvSpPr>
          <p:cNvPr id="9" name="Rectangle 33">
            <a:extLst>
              <a:ext uri="{FF2B5EF4-FFF2-40B4-BE49-F238E27FC236}">
                <a16:creationId xmlns:a16="http://schemas.microsoft.com/office/drawing/2014/main" xmlns="" id="{59AD8834-16C4-4C3E-B7F9-007CFC15E070}"/>
              </a:ext>
            </a:extLst>
          </p:cNvPr>
          <p:cNvSpPr>
            <a:spLocks noChangeArrowheads="1"/>
          </p:cNvSpPr>
          <p:nvPr/>
        </p:nvSpPr>
        <p:spPr bwMode="auto">
          <a:xfrm>
            <a:off x="500981" y="2542445"/>
            <a:ext cx="7902575" cy="3118803"/>
          </a:xfrm>
          <a:prstGeom prst="rect">
            <a:avLst/>
          </a:prstGeom>
          <a:noFill/>
          <a:ln w="9525">
            <a:noFill/>
            <a:miter lim="800000"/>
            <a:headEnd/>
            <a:tailEnd/>
          </a:ln>
        </p:spPr>
        <p:txBody>
          <a:bodyPr anchor="ctr">
            <a:spAutoFit/>
          </a:bodyPr>
          <a:lstStyle/>
          <a:p>
            <a:pPr marL="363538" marR="0" lvl="1" indent="-363538" algn="just" defTabSz="914400" rtl="0" eaLnBrk="0" fontAlgn="base" latinLnBrk="0" hangingPunct="0">
              <a:lnSpc>
                <a:spcPct val="100000"/>
              </a:lnSpc>
              <a:spcBef>
                <a:spcPts val="200"/>
              </a:spcBef>
              <a:spcAft>
                <a:spcPts val="200"/>
              </a:spcAft>
              <a:buClr>
                <a:srgbClr val="990033"/>
              </a:buClr>
              <a:buSzTx/>
              <a:buFont typeface="Wingdings" panose="05000000000000000000" pitchFamily="2" charset="2"/>
              <a:buChar char="q"/>
              <a:tabLst/>
              <a:defRPr/>
            </a:pPr>
            <a:endPar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363538" marR="0" lvl="1" indent="-363538" algn="just" defTabSz="914400" rtl="0" eaLnBrk="0" fontAlgn="base" latinLnBrk="0" hangingPunct="0">
              <a:lnSpc>
                <a:spcPct val="100000"/>
              </a:lnSpc>
              <a:spcBef>
                <a:spcPts val="200"/>
              </a:spcBef>
              <a:spcAft>
                <a:spcPts val="200"/>
              </a:spcAft>
              <a:buClr>
                <a:srgbClr val="F7C943"/>
              </a:buClr>
              <a:buSzTx/>
              <a:buFont typeface="Wingdings" panose="05000000000000000000" pitchFamily="2" charset="2"/>
              <a:buChar char="ü"/>
              <a:tabLst/>
              <a:defRPr/>
            </a:pP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Marie Curie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Ambassadors</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visit</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schools</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universities</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to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promote</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your</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research</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field</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to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students</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and public audiences</a:t>
            </a:r>
          </a:p>
          <a:p>
            <a:pPr marL="363538" marR="0" lvl="1" indent="-363538" algn="just" defTabSz="914400" rtl="0" eaLnBrk="0" fontAlgn="base" latinLnBrk="0" hangingPunct="0">
              <a:lnSpc>
                <a:spcPct val="100000"/>
              </a:lnSpc>
              <a:spcBef>
                <a:spcPts val="200"/>
              </a:spcBef>
              <a:spcAft>
                <a:spcPts val="200"/>
              </a:spcAft>
              <a:buClr>
                <a:srgbClr val="F7C943"/>
              </a:buClr>
              <a:buSzTx/>
              <a:buFont typeface="Wingdings" panose="05000000000000000000" pitchFamily="2" charset="2"/>
              <a:buChar char="ü"/>
              <a:tabLst/>
              <a:defRPr/>
            </a:pP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Worshop</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Day : in areas to the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raising</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of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scientific</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awareness</a:t>
            </a:r>
            <a:endPar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363538" marR="0" lvl="1" indent="-363538" algn="just" defTabSz="914400" rtl="0" eaLnBrk="0" fontAlgn="base" latinLnBrk="0" hangingPunct="0">
              <a:lnSpc>
                <a:spcPct val="100000"/>
              </a:lnSpc>
              <a:spcBef>
                <a:spcPts val="200"/>
              </a:spcBef>
              <a:spcAft>
                <a:spcPts val="200"/>
              </a:spcAft>
              <a:buClr>
                <a:srgbClr val="F7C943"/>
              </a:buClr>
              <a:buSzTx/>
              <a:buFont typeface="Wingdings" panose="05000000000000000000" pitchFamily="2" charset="2"/>
              <a:buChar char="ü"/>
              <a:tabLst/>
              <a:defRPr/>
            </a:pP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Summer-school</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week</a:t>
            </a:r>
            <a:endPar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363538" marR="0" lvl="1" indent="-363538" algn="just" defTabSz="914400" rtl="0" eaLnBrk="0" fontAlgn="base" latinLnBrk="0" hangingPunct="0">
              <a:lnSpc>
                <a:spcPct val="100000"/>
              </a:lnSpc>
              <a:spcBef>
                <a:spcPts val="200"/>
              </a:spcBef>
              <a:spcAft>
                <a:spcPts val="200"/>
              </a:spcAft>
              <a:buClr>
                <a:srgbClr val="F7C943"/>
              </a:buClr>
              <a:buSzTx/>
              <a:buFont typeface="Wingdings" panose="05000000000000000000" pitchFamily="2" charset="2"/>
              <a:buChar char="ü"/>
              <a:tabLst/>
              <a:defRPr/>
            </a:pP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University</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or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lab</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open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day</a:t>
            </a:r>
            <a:endPar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363538" marR="0" lvl="1" indent="-363538" algn="just" defTabSz="914400" rtl="0" eaLnBrk="0" fontAlgn="base" latinLnBrk="0" hangingPunct="0">
              <a:lnSpc>
                <a:spcPct val="100000"/>
              </a:lnSpc>
              <a:spcBef>
                <a:spcPts val="200"/>
              </a:spcBef>
              <a:spcAft>
                <a:spcPts val="200"/>
              </a:spcAft>
              <a:buClr>
                <a:srgbClr val="F7C943"/>
              </a:buClr>
              <a:buSzTx/>
              <a:buFont typeface="Wingdings" panose="05000000000000000000" pitchFamily="2" charset="2"/>
              <a:buChar char="ü"/>
              <a:tabLst/>
              <a:defRPr/>
            </a:pP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Publick</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talks</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 </a:t>
            </a:r>
            <a:r>
              <a:rPr kumimoji="0" lang="fr-BE" sz="17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interviews, podcasts, articles in </a:t>
            </a:r>
            <a:r>
              <a:rPr kumimoji="0" lang="fr-BE" sz="1700" b="0"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Newspapers</a:t>
            </a:r>
            <a:endParaRPr kumimoji="0" lang="fr-BE" sz="17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363538" marR="0" lvl="1" indent="-363538" algn="just" defTabSz="914400" rtl="0" eaLnBrk="0" fontAlgn="base" latinLnBrk="0" hangingPunct="0">
              <a:lnSpc>
                <a:spcPct val="100000"/>
              </a:lnSpc>
              <a:spcBef>
                <a:spcPts val="200"/>
              </a:spcBef>
              <a:spcAft>
                <a:spcPts val="200"/>
              </a:spcAft>
              <a:buClr>
                <a:srgbClr val="F7C943"/>
              </a:buClr>
              <a:buSzTx/>
              <a:buFont typeface="Wingdings" panose="05000000000000000000" pitchFamily="2" charset="2"/>
              <a:buChar char="ü"/>
              <a:tabLst/>
              <a:defRPr/>
            </a:pP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EC Events</a:t>
            </a:r>
          </a:p>
          <a:p>
            <a:pPr marL="363538" marR="0" lvl="1" indent="-363538" algn="just" defTabSz="914400" rtl="0" eaLnBrk="0" fontAlgn="base" latinLnBrk="0" hangingPunct="0">
              <a:lnSpc>
                <a:spcPct val="100000"/>
              </a:lnSpc>
              <a:spcBef>
                <a:spcPts val="200"/>
              </a:spcBef>
              <a:spcAft>
                <a:spcPts val="200"/>
              </a:spcAft>
              <a:buClr>
                <a:srgbClr val="F7C943"/>
              </a:buClr>
              <a:buSzTx/>
              <a:buFont typeface="Wingdings" panose="05000000000000000000" pitchFamily="2" charset="2"/>
              <a:buChar char="ü"/>
              <a:tabLst/>
              <a:defRPr/>
            </a:pP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Marie Curie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Alumni</a:t>
            </a:r>
            <a:r>
              <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a:t>
            </a:r>
            <a:r>
              <a:rPr kumimoji="0" lang="fr-BE" sz="17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Assocation</a:t>
            </a:r>
            <a:endParaRPr kumimoji="0" lang="fr-BE"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363538" marR="0" lvl="1" indent="-363538" algn="just" defTabSz="914400" rtl="0" eaLnBrk="0" fontAlgn="base" latinLnBrk="0" hangingPunct="0">
              <a:lnSpc>
                <a:spcPct val="100000"/>
              </a:lnSpc>
              <a:spcBef>
                <a:spcPts val="200"/>
              </a:spcBef>
              <a:spcAft>
                <a:spcPts val="200"/>
              </a:spcAft>
              <a:buClr>
                <a:srgbClr val="990033"/>
              </a:buClr>
              <a:buSzTx/>
              <a:buFont typeface="Wingdings" panose="05000000000000000000" pitchFamily="2" charset="2"/>
              <a:buChar char="q"/>
              <a:tabLst/>
              <a:defRPr/>
            </a:pPr>
            <a:endParaRPr kumimoji="0" lang="en-GB" sz="1700" b="1"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10154593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2483768" y="692696"/>
            <a:ext cx="432412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D13F"/>
                </a:solidFill>
                <a:effectLst/>
                <a:uLnTx/>
                <a:uFillTx/>
                <a:latin typeface="Calibri" pitchFamily="34" charset="0"/>
                <a:ea typeface="ＭＳ Ｐゴシック" pitchFamily="34" charset="-128"/>
                <a:cs typeface="+mn-cs"/>
              </a:rPr>
              <a:t>Dissemination and exploitation of results</a:t>
            </a:r>
          </a:p>
        </p:txBody>
      </p:sp>
      <p:pic>
        <p:nvPicPr>
          <p:cNvPr id="8" name="Image 7">
            <a:extLst>
              <a:ext uri="{FF2B5EF4-FFF2-40B4-BE49-F238E27FC236}">
                <a16:creationId xmlns:a16="http://schemas.microsoft.com/office/drawing/2014/main" xmlns="" id="{7239023E-5365-453C-ACC6-4269EFEA6BCB}"/>
              </a:ext>
            </a:extLst>
          </p:cNvPr>
          <p:cNvPicPr>
            <a:picLocks noChangeAspect="1"/>
          </p:cNvPicPr>
          <p:nvPr/>
        </p:nvPicPr>
        <p:blipFill>
          <a:blip r:embed="rId4"/>
          <a:stretch>
            <a:fillRect/>
          </a:stretch>
        </p:blipFill>
        <p:spPr>
          <a:xfrm>
            <a:off x="677185" y="2061304"/>
            <a:ext cx="7789630" cy="4104000"/>
          </a:xfrm>
          <a:prstGeom prst="rect">
            <a:avLst/>
          </a:prstGeom>
        </p:spPr>
      </p:pic>
    </p:spTree>
    <p:extLst>
      <p:ext uri="{BB962C8B-B14F-4D97-AF65-F5344CB8AC3E}">
        <p14:creationId xmlns:p14="http://schemas.microsoft.com/office/powerpoint/2010/main" val="27774745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2483768" y="692696"/>
            <a:ext cx="4324125"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D13F"/>
                </a:solidFill>
                <a:effectLst/>
                <a:uLnTx/>
                <a:uFillTx/>
                <a:latin typeface="Calibri" pitchFamily="34" charset="0"/>
                <a:ea typeface="ＭＳ Ｐゴシック" pitchFamily="34" charset="-128"/>
                <a:cs typeface="+mn-cs"/>
              </a:rPr>
              <a:t>IP Issues</a:t>
            </a:r>
          </a:p>
        </p:txBody>
      </p:sp>
      <p:pic>
        <p:nvPicPr>
          <p:cNvPr id="9" name="Image 8">
            <a:extLst>
              <a:ext uri="{FF2B5EF4-FFF2-40B4-BE49-F238E27FC236}">
                <a16:creationId xmlns:a16="http://schemas.microsoft.com/office/drawing/2014/main" xmlns="" id="{D6A8D97B-403D-423C-8F13-E53F08A1A73A}"/>
              </a:ext>
            </a:extLst>
          </p:cNvPr>
          <p:cNvPicPr>
            <a:picLocks noChangeAspect="1"/>
          </p:cNvPicPr>
          <p:nvPr/>
        </p:nvPicPr>
        <p:blipFill>
          <a:blip r:embed="rId4"/>
          <a:stretch>
            <a:fillRect/>
          </a:stretch>
        </p:blipFill>
        <p:spPr>
          <a:xfrm>
            <a:off x="3978995" y="2682106"/>
            <a:ext cx="4964906" cy="3571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a:extLst>
              <a:ext uri="{FF2B5EF4-FFF2-40B4-BE49-F238E27FC236}">
                <a16:creationId xmlns:a16="http://schemas.microsoft.com/office/drawing/2014/main" xmlns="" id="{F61AD923-8861-4BB4-9383-AD37A61B0011}"/>
              </a:ext>
            </a:extLst>
          </p:cNvPr>
          <p:cNvSpPr/>
          <p:nvPr/>
        </p:nvSpPr>
        <p:spPr>
          <a:xfrm>
            <a:off x="-180528" y="2500540"/>
            <a:ext cx="4572000" cy="1856919"/>
          </a:xfrm>
          <a:prstGeom prst="rect">
            <a:avLst/>
          </a:prstGeom>
        </p:spPr>
        <p:txBody>
          <a:bodyPr>
            <a:spAutoFit/>
          </a:bodyPr>
          <a:lstStyle/>
          <a:p>
            <a:pPr marL="557213" marR="0" lvl="1" indent="-214313" algn="just" defTabSz="914400" rtl="0" eaLnBrk="1" fontAlgn="base"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hlinkClick r:id="rId5"/>
              </a:rPr>
              <a:t>Présentation</a:t>
            </a: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rPr>
              <a:t> des services de l’IPR Helpdesk</a:t>
            </a:r>
          </a:p>
          <a:p>
            <a:pPr marL="557213" marR="0" lvl="1" indent="-214313" algn="just" defTabSz="914400" rtl="0" eaLnBrk="1" fontAlgn="base"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rPr>
              <a:t>La </a:t>
            </a: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hlinkClick r:id="rId6"/>
              </a:rPr>
              <a:t>propriété intellectuelle</a:t>
            </a: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rPr>
              <a:t> dans Horizon 2020</a:t>
            </a:r>
          </a:p>
          <a:p>
            <a:pPr marL="557213" marR="0" lvl="1" indent="-214313" algn="just" defTabSz="914400" rtl="0" eaLnBrk="1" fontAlgn="base"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hlinkClick r:id="rId7"/>
              </a:rPr>
              <a:t>Conseiller</a:t>
            </a: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rPr>
              <a:t> les porteurs de projet sur la propriété intellectuelle</a:t>
            </a:r>
          </a:p>
        </p:txBody>
      </p:sp>
      <p:sp>
        <p:nvSpPr>
          <p:cNvPr id="10" name="Rectangle à coins arrondis 9">
            <a:extLst>
              <a:ext uri="{FF2B5EF4-FFF2-40B4-BE49-F238E27FC236}">
                <a16:creationId xmlns:a16="http://schemas.microsoft.com/office/drawing/2014/main" xmlns="" id="{FDADFC0E-3522-483C-B0A0-478A2E676AFA}"/>
              </a:ext>
            </a:extLst>
          </p:cNvPr>
          <p:cNvSpPr/>
          <p:nvPr/>
        </p:nvSpPr>
        <p:spPr>
          <a:xfrm>
            <a:off x="1383913" y="4888352"/>
            <a:ext cx="1440546" cy="26013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mn-lt"/>
                <a:ea typeface="+mn-ea"/>
                <a:cs typeface="+mn-cs"/>
                <a:hlinkClick r:id="rId8"/>
              </a:rPr>
              <a:t>IPR Helpdesk</a:t>
            </a:r>
            <a:endParaRPr kumimoji="0" lang="en-GB" sz="1050" b="1" i="0" u="none" strike="noStrike" kern="1200" cap="none" spc="0" normalizeH="0" baseline="0" noProof="0" dirty="0">
              <a:ln>
                <a:noFill/>
              </a:ln>
              <a:solidFill>
                <a:prstClr val="white"/>
              </a:solidFill>
              <a:effectLst/>
              <a:uLnTx/>
              <a:uFillTx/>
              <a:latin typeface="+mn-lt"/>
              <a:ea typeface="+mn-ea"/>
              <a:cs typeface="+mn-cs"/>
            </a:endParaRPr>
          </a:p>
        </p:txBody>
      </p:sp>
      <p:sp>
        <p:nvSpPr>
          <p:cNvPr id="11" name="Rectangle à coins arrondis 13">
            <a:extLst>
              <a:ext uri="{FF2B5EF4-FFF2-40B4-BE49-F238E27FC236}">
                <a16:creationId xmlns:a16="http://schemas.microsoft.com/office/drawing/2014/main" xmlns="" id="{FE7A6D78-9A8C-41A7-8619-9E6EA8DCF89C}"/>
              </a:ext>
            </a:extLst>
          </p:cNvPr>
          <p:cNvSpPr/>
          <p:nvPr/>
        </p:nvSpPr>
        <p:spPr>
          <a:xfrm>
            <a:off x="5076056" y="6253981"/>
            <a:ext cx="1041540" cy="2737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mn-lt"/>
                <a:ea typeface="+mn-ea"/>
                <a:cs typeface="+mn-cs"/>
                <a:hlinkClick r:id="rId9"/>
              </a:rPr>
              <a:t>Fact sheet</a:t>
            </a:r>
            <a:endParaRPr kumimoji="0" lang="en-GB" sz="1050" b="1" i="0" u="none" strike="noStrike" kern="1200" cap="none" spc="0" normalizeH="0" baseline="0" noProof="0" dirty="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33119793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Human resources strategy for researcher</a:t>
            </a:r>
          </a:p>
        </p:txBody>
      </p:sp>
      <p:pic>
        <p:nvPicPr>
          <p:cNvPr id="9" name="Image 8">
            <a:extLst>
              <a:ext uri="{FF2B5EF4-FFF2-40B4-BE49-F238E27FC236}">
                <a16:creationId xmlns:a16="http://schemas.microsoft.com/office/drawing/2014/main" xmlns="" id="{CD469AF3-1D0C-4727-88F9-AF6847B88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988840"/>
            <a:ext cx="2669108" cy="3780000"/>
          </a:xfrm>
          <a:prstGeom prst="rect">
            <a:avLst/>
          </a:prstGeom>
          <a:ln>
            <a:noFill/>
          </a:ln>
          <a:effectLst>
            <a:outerShdw blurRad="292100" dist="139700" dir="2700000" algn="tl" rotWithShape="0">
              <a:srgbClr val="333333">
                <a:alpha val="65000"/>
              </a:srgbClr>
            </a:outerShdw>
          </a:effectLst>
        </p:spPr>
      </p:pic>
      <p:pic>
        <p:nvPicPr>
          <p:cNvPr id="17" name="Image 16">
            <a:extLst>
              <a:ext uri="{FF2B5EF4-FFF2-40B4-BE49-F238E27FC236}">
                <a16:creationId xmlns:a16="http://schemas.microsoft.com/office/drawing/2014/main" xmlns="" id="{88E691CA-51FA-4A4D-8420-4FC5E8BC29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377" y="1955513"/>
            <a:ext cx="2765031" cy="1873148"/>
          </a:xfrm>
          <a:prstGeom prst="rect">
            <a:avLst/>
          </a:prstGeom>
          <a:ln>
            <a:noFill/>
          </a:ln>
          <a:effectLst>
            <a:outerShdw blurRad="292100" dist="139700" dir="2700000" algn="tl" rotWithShape="0">
              <a:srgbClr val="333333">
                <a:alpha val="65000"/>
              </a:srgbClr>
            </a:outerShdw>
          </a:effectLst>
        </p:spPr>
      </p:pic>
      <p:sp>
        <p:nvSpPr>
          <p:cNvPr id="18" name="Rectangle à coins arrondis 9">
            <a:extLst>
              <a:ext uri="{FF2B5EF4-FFF2-40B4-BE49-F238E27FC236}">
                <a16:creationId xmlns:a16="http://schemas.microsoft.com/office/drawing/2014/main" xmlns="" id="{24882639-92C4-4615-81A9-6D2E40A6A0B5}"/>
              </a:ext>
            </a:extLst>
          </p:cNvPr>
          <p:cNvSpPr/>
          <p:nvPr/>
        </p:nvSpPr>
        <p:spPr>
          <a:xfrm>
            <a:off x="5661722" y="4714872"/>
            <a:ext cx="1070518" cy="35718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mn-lt"/>
                <a:ea typeface="+mn-ea"/>
                <a:cs typeface="+mn-cs"/>
                <a:hlinkClick r:id="rId6"/>
              </a:rPr>
              <a:t>HRS4R</a:t>
            </a:r>
            <a:endParaRPr kumimoji="0" lang="en-GB" sz="1050" b="1" i="0" u="none" strike="noStrike" kern="1200" cap="none" spc="0" normalizeH="0" baseline="0" noProof="0" dirty="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36919340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2483768" y="692696"/>
            <a:ext cx="4324125"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D13F"/>
                </a:solidFill>
                <a:effectLst/>
                <a:uLnTx/>
                <a:uFillTx/>
                <a:latin typeface="Calibri" pitchFamily="34" charset="0"/>
                <a:ea typeface="ＭＳ Ｐゴシック" pitchFamily="34" charset="-128"/>
                <a:cs typeface="+mn-cs"/>
              </a:rPr>
              <a:t>EURAXESS</a:t>
            </a:r>
          </a:p>
        </p:txBody>
      </p:sp>
      <p:pic>
        <p:nvPicPr>
          <p:cNvPr id="9" name="Picture 5">
            <a:extLst>
              <a:ext uri="{FF2B5EF4-FFF2-40B4-BE49-F238E27FC236}">
                <a16:creationId xmlns:a16="http://schemas.microsoft.com/office/drawing/2014/main" xmlns="" id="{8899D7B1-8393-4479-87A5-D63679A8E068}"/>
              </a:ext>
            </a:extLst>
          </p:cNvPr>
          <p:cNvPicPr>
            <a:picLocks noChangeAspect="1" noChangeArrowheads="1"/>
          </p:cNvPicPr>
          <p:nvPr/>
        </p:nvPicPr>
        <p:blipFill>
          <a:blip r:embed="rId4"/>
          <a:srcRect/>
          <a:stretch>
            <a:fillRect/>
          </a:stretch>
        </p:blipFill>
        <p:spPr bwMode="auto">
          <a:xfrm>
            <a:off x="754034" y="1268760"/>
            <a:ext cx="7685508" cy="4572000"/>
          </a:xfrm>
          <a:prstGeom prst="rect">
            <a:avLst/>
          </a:prstGeom>
          <a:noFill/>
          <a:ln w="9525">
            <a:noFill/>
            <a:miter lim="800000"/>
            <a:headEnd/>
            <a:tailEnd/>
          </a:ln>
        </p:spPr>
      </p:pic>
      <p:sp>
        <p:nvSpPr>
          <p:cNvPr id="11" name="Rectangle à coins arrondis 10">
            <a:extLst>
              <a:ext uri="{FF2B5EF4-FFF2-40B4-BE49-F238E27FC236}">
                <a16:creationId xmlns:a16="http://schemas.microsoft.com/office/drawing/2014/main" xmlns="" id="{1104CB18-06CD-4A00-8E04-C0AF3F1F8521}"/>
              </a:ext>
            </a:extLst>
          </p:cNvPr>
          <p:cNvSpPr/>
          <p:nvPr/>
        </p:nvSpPr>
        <p:spPr>
          <a:xfrm>
            <a:off x="3707904" y="6066120"/>
            <a:ext cx="1324869" cy="2643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800" b="1" dirty="0">
                <a:latin typeface="Century Gothic" pitchFamily="34" charset="0"/>
                <a:hlinkClick r:id="rId5"/>
              </a:rPr>
              <a:t>Website</a:t>
            </a:r>
            <a:endParaRPr lang="en-GB" sz="1800" b="1" dirty="0">
              <a:latin typeface="Century Gothic" pitchFamily="34" charset="0"/>
            </a:endParaRPr>
          </a:p>
        </p:txBody>
      </p:sp>
    </p:spTree>
    <p:extLst>
      <p:ext uri="{BB962C8B-B14F-4D97-AF65-F5344CB8AC3E}">
        <p14:creationId xmlns:p14="http://schemas.microsoft.com/office/powerpoint/2010/main" val="15494137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cstate="print"/>
          <a:stretch>
            <a:fillRect/>
          </a:stretch>
        </p:blipFill>
        <p:spPr>
          <a:xfrm>
            <a:off x="323528" y="1340768"/>
            <a:ext cx="7786251" cy="4392000"/>
          </a:xfrm>
          <a:prstGeom prst="rect">
            <a:avLst/>
          </a:prstGeom>
        </p:spPr>
      </p:pic>
      <p:sp>
        <p:nvSpPr>
          <p:cNvPr id="5" name="ZoneTexte 4"/>
          <p:cNvSpPr txBox="1"/>
          <p:nvPr/>
        </p:nvSpPr>
        <p:spPr>
          <a:xfrm>
            <a:off x="693912" y="5933983"/>
            <a:ext cx="7776864" cy="646331"/>
          </a:xfrm>
          <a:prstGeom prst="rect">
            <a:avLst/>
          </a:prstGeom>
          <a:noFill/>
        </p:spPr>
        <p:txBody>
          <a:bodyPr wrap="square" rtlCol="0">
            <a:spAutoFit/>
          </a:bodyPr>
          <a:lstStyle/>
          <a:p>
            <a:r>
              <a:rPr lang="fr-FR" sz="1800" dirty="0"/>
              <a:t>http://www.horizon2020.gouv.fr/cid79134/boite-outils-pour-les-actions-marie-sklodowska-curie.html</a:t>
            </a:r>
          </a:p>
        </p:txBody>
      </p:sp>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220123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9" name="Rounded Rectangle 3"/>
          <p:cNvSpPr/>
          <p:nvPr/>
        </p:nvSpPr>
        <p:spPr bwMode="auto">
          <a:xfrm>
            <a:off x="555625" y="1916833"/>
            <a:ext cx="7832799" cy="3960440"/>
          </a:xfrm>
          <a:prstGeom prst="roundRect">
            <a:avLst>
              <a:gd name="adj" fmla="val 6823"/>
            </a:avLst>
          </a:prstGeom>
          <a:noFill/>
          <a:ln>
            <a:noFill/>
          </a:ln>
          <a:effectLst/>
          <a:extLst/>
        </p:spPr>
        <p:txBody>
          <a:bodyPr/>
          <a:lstStyle/>
          <a:p>
            <a:pPr marL="361950" marR="0" lvl="0" indent="-361950" algn="l" defTabSz="914400" rtl="0" eaLnBrk="0" fontAlgn="base" latinLnBrk="0" hangingPunct="0">
              <a:lnSpc>
                <a:spcPct val="100000"/>
              </a:lnSpc>
              <a:spcBef>
                <a:spcPct val="20000"/>
              </a:spcBef>
              <a:spcAft>
                <a:spcPct val="0"/>
              </a:spcAft>
              <a:buClrTx/>
              <a:buSzTx/>
              <a:buFontTx/>
              <a:buNone/>
              <a:tabLst>
                <a:tab pos="6637338" algn="l"/>
              </a:tabLst>
              <a:defRPr/>
            </a:pPr>
            <a:r>
              <a:rPr kumimoji="0" lang="en-GB" sz="20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National Contact Point </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hlinkClick r:id="rId4"/>
              </a:rPr>
              <a:t>pcn.mariescurie@recherche.gouv.fr</a:t>
            </a: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Sandrine Schott-</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Carrière</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Université</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de Strasbourg</a:t>
            </a: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Martine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Roussel</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 RCP – MENESR </a:t>
            </a: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Sophie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Beaubron</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Université</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de Grenoble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Alpes</a:t>
            </a: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Jean Jacques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Bernadini</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 Alsace Innovation</a:t>
            </a: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Morgane</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Bureau – INSERM</a:t>
            </a: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Koralia</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Pavlaki</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 CNRS</a:t>
            </a: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Jean Marie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Pincemin</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Université</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de Poitiers</a:t>
            </a: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Cyrielle</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Tirman –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Université</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de Lille - SHS</a:t>
            </a:r>
          </a:p>
          <a:p>
            <a:pPr marL="361950" marR="0" lvl="0" indent="-361950" algn="l" defTabSz="914400" rtl="0" eaLnBrk="0" fontAlgn="base" latinLnBrk="0" hangingPunct="0">
              <a:lnSpc>
                <a:spcPct val="100000"/>
              </a:lnSpc>
              <a:spcBef>
                <a:spcPct val="20000"/>
              </a:spcBef>
              <a:spcAft>
                <a:spcPct val="0"/>
              </a:spcAft>
              <a:buClrTx/>
              <a:buSzTx/>
              <a:buFont typeface="Wingdings" pitchFamily="2" charset="2"/>
              <a:buChar char="u"/>
              <a:tabLst>
                <a:tab pos="6637338" algn="l"/>
              </a:tabLst>
              <a:defRPr/>
            </a:pPr>
            <a:endParaRPr kumimoji="0" lang="en-GB" sz="20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3471482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descr="thankyou3.jpg"/>
          <p:cNvPicPr>
            <a:picLocks noChangeAspect="1"/>
          </p:cNvPicPr>
          <p:nvPr/>
        </p:nvPicPr>
        <p:blipFill>
          <a:blip r:embed="rId2" cstate="print"/>
          <a:srcRect/>
          <a:stretch>
            <a:fillRect/>
          </a:stretch>
        </p:blipFill>
        <p:spPr bwMode="auto">
          <a:xfrm>
            <a:off x="1043608" y="2132856"/>
            <a:ext cx="7128792" cy="4241047"/>
          </a:xfrm>
          <a:prstGeom prst="rect">
            <a:avLst/>
          </a:prstGeom>
          <a:noFill/>
          <a:ln w="9525">
            <a:noFill/>
            <a:miter lim="800000"/>
            <a:headEnd/>
            <a:tailEnd/>
          </a:ln>
        </p:spPr>
      </p:pic>
      <p:sp>
        <p:nvSpPr>
          <p:cNvPr id="4" name="ZoneTexte 3"/>
          <p:cNvSpPr txBox="1"/>
          <p:nvPr/>
        </p:nvSpPr>
        <p:spPr>
          <a:xfrm>
            <a:off x="1259632" y="1814047"/>
            <a:ext cx="6840760" cy="461665"/>
          </a:xfrm>
          <a:prstGeom prst="rect">
            <a:avLst/>
          </a:prstGeom>
          <a:noFill/>
        </p:spPr>
        <p:txBody>
          <a:bodyPr wrap="square" rtlCol="0" anchor="ctr">
            <a:spAutoFit/>
          </a:bodyPr>
          <a:lstStyle/>
          <a:p>
            <a:pPr algn="ctr"/>
            <a:r>
              <a:rPr lang="fr-FR" b="1" dirty="0">
                <a:solidFill>
                  <a:srgbClr val="C00000"/>
                </a:solidFill>
                <a:latin typeface="+mn-lt"/>
              </a:rPr>
              <a:t>pcn-mariescurie@recherche.gouv.fr</a:t>
            </a:r>
            <a:endParaRPr lang="fr-FR" sz="2000" b="1" dirty="0">
              <a:solidFill>
                <a:srgbClr val="C00000"/>
              </a:solidFill>
              <a:latin typeface="+mn-lt"/>
            </a:endParaRPr>
          </a:p>
        </p:txBody>
      </p:sp>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txBox="1">
            <a:spLocks/>
          </p:cNvSpPr>
          <p:nvPr/>
        </p:nvSpPr>
        <p:spPr bwMode="auto">
          <a:xfrm>
            <a:off x="611560" y="2708920"/>
            <a:ext cx="81534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0" indent="0"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sz="2800" b="1" i="0" u="sng" strike="noStrike" kern="1200" cap="none" spc="0" normalizeH="0" baseline="0" noProof="0" dirty="0">
                <a:ln>
                  <a:noFill/>
                </a:ln>
                <a:solidFill>
                  <a:srgbClr val="F7C943"/>
                </a:solidFill>
                <a:effectLst/>
                <a:uLnTx/>
                <a:uFillTx/>
                <a:latin typeface="Verdana" pitchFamily="34" charset="0"/>
                <a:ea typeface="MS Gothic" pitchFamily="49" charset="-128"/>
                <a:cs typeface="+mj-cs"/>
              </a:rPr>
              <a:t>ESR </a:t>
            </a:r>
            <a:r>
              <a:rPr kumimoji="0" lang="fr-BE" sz="2800" b="1" i="0" u="sng" strike="noStrike" kern="1200" cap="none" spc="0" normalizeH="0" baseline="0" noProof="0" dirty="0" err="1">
                <a:ln>
                  <a:noFill/>
                </a:ln>
                <a:solidFill>
                  <a:srgbClr val="F7C943"/>
                </a:solidFill>
                <a:effectLst/>
                <a:uLnTx/>
                <a:uFillTx/>
                <a:latin typeface="Verdana" pitchFamily="34" charset="0"/>
                <a:ea typeface="MS Gothic" pitchFamily="49" charset="-128"/>
                <a:cs typeface="+mj-cs"/>
              </a:rPr>
              <a:t>Analysis</a:t>
            </a:r>
            <a:endParaRPr kumimoji="0" lang="fr-BE" sz="2800" b="1" i="0" u="sng" strike="noStrike" kern="1200" cap="none" spc="0" normalizeH="0" baseline="0" noProof="0" dirty="0">
              <a:ln>
                <a:noFill/>
              </a:ln>
              <a:solidFill>
                <a:srgbClr val="F7C943"/>
              </a:solidFill>
              <a:effectLst/>
              <a:uLnTx/>
              <a:uFillTx/>
              <a:latin typeface="Verdana" pitchFamily="34" charset="0"/>
              <a:ea typeface="MS Gothic" pitchFamily="49" charset="-128"/>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fr-BE" sz="2800" u="sng" dirty="0" err="1">
                <a:solidFill>
                  <a:srgbClr val="F7C943"/>
                </a:solidFill>
                <a:latin typeface="Verdana" pitchFamily="34" charset="0"/>
                <a:ea typeface="MS Gothic" pitchFamily="49" charset="-128"/>
              </a:rPr>
              <a:t>Individual</a:t>
            </a:r>
            <a:r>
              <a:rPr lang="fr-BE" sz="2800" u="sng" dirty="0">
                <a:solidFill>
                  <a:srgbClr val="F7C943"/>
                </a:solidFill>
                <a:latin typeface="Verdana" pitchFamily="34" charset="0"/>
                <a:ea typeface="MS Gothic" pitchFamily="49" charset="-128"/>
              </a:rPr>
              <a:t> </a:t>
            </a:r>
            <a:r>
              <a:rPr lang="fr-BE" sz="2800" u="sng" dirty="0" err="1">
                <a:solidFill>
                  <a:srgbClr val="F7C943"/>
                </a:solidFill>
                <a:latin typeface="Verdana" pitchFamily="34" charset="0"/>
                <a:ea typeface="MS Gothic" pitchFamily="49" charset="-128"/>
              </a:rPr>
              <a:t>fellowships</a:t>
            </a:r>
            <a:r>
              <a:rPr kumimoji="0" lang="fr-BE" sz="2800" b="1" i="0" u="sng" strike="noStrike" kern="1200" cap="none" spc="0" normalizeH="0" baseline="0" noProof="0" dirty="0">
                <a:ln>
                  <a:noFill/>
                </a:ln>
                <a:solidFill>
                  <a:srgbClr val="F7C943"/>
                </a:solidFill>
                <a:effectLst/>
                <a:uLnTx/>
                <a:uFillTx/>
                <a:latin typeface="Verdana" pitchFamily="34" charset="0"/>
                <a:ea typeface="MS Gothic" pitchFamily="49" charset="-128"/>
                <a:cs typeface="+mj-cs"/>
              </a:rPr>
              <a:t> </a:t>
            </a:r>
            <a:r>
              <a:rPr kumimoji="0" lang="fr-BE" sz="6000" b="1" i="0" u="none" strike="noStrike" kern="0" cap="none" spc="0" normalizeH="0" baseline="0" noProof="0" dirty="0">
                <a:ln>
                  <a:noFill/>
                </a:ln>
                <a:solidFill>
                  <a:srgbClr val="84095B"/>
                </a:solidFill>
                <a:effectLst/>
                <a:uLnTx/>
                <a:uFillTx/>
                <a:latin typeface="Calibri"/>
                <a:ea typeface="+mj-ea"/>
                <a:cs typeface="+mj-cs"/>
              </a:rPr>
              <a:t/>
            </a:r>
            <a:br>
              <a:rPr kumimoji="0" lang="fr-BE" sz="6000" b="1" i="0" u="none" strike="noStrike" kern="0" cap="none" spc="0" normalizeH="0" baseline="0" noProof="0" dirty="0">
                <a:ln>
                  <a:noFill/>
                </a:ln>
                <a:solidFill>
                  <a:srgbClr val="84095B"/>
                </a:solidFill>
                <a:effectLst/>
                <a:uLnTx/>
                <a:uFillTx/>
                <a:latin typeface="Calibri"/>
                <a:ea typeface="+mj-ea"/>
                <a:cs typeface="+mj-cs"/>
              </a:rPr>
            </a:br>
            <a:endParaRPr kumimoji="0" lang="fr-BE" sz="6000" b="1" i="0" u="none" strike="noStrike" kern="0" cap="none" spc="0" normalizeH="0" baseline="0" noProof="0" dirty="0">
              <a:ln>
                <a:noFill/>
              </a:ln>
              <a:solidFill>
                <a:srgbClr val="84095B"/>
              </a:solidFill>
              <a:effectLst/>
              <a:uLnTx/>
              <a:uFillTx/>
              <a:latin typeface="Calibri"/>
              <a:ea typeface="+mj-ea"/>
              <a:cs typeface="+mj-cs"/>
            </a:endParaRPr>
          </a:p>
        </p:txBody>
      </p:sp>
      <p:pic>
        <p:nvPicPr>
          <p:cNvPr id="5"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66656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Excellence (a/c)</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25200" y="1628800"/>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endParaRPr>
          </a:p>
        </p:txBody>
      </p:sp>
      <p:sp>
        <p:nvSpPr>
          <p:cNvPr id="8" name="ZoneTexte 7">
            <a:extLst>
              <a:ext uri="{FF2B5EF4-FFF2-40B4-BE49-F238E27FC236}">
                <a16:creationId xmlns:a16="http://schemas.microsoft.com/office/drawing/2014/main" xmlns="" id="{799B67D2-0C6E-47D6-8274-536A4FF96977}"/>
              </a:ext>
            </a:extLst>
          </p:cNvPr>
          <p:cNvSpPr txBox="1"/>
          <p:nvPr/>
        </p:nvSpPr>
        <p:spPr>
          <a:xfrm>
            <a:off x="251520" y="1597454"/>
            <a:ext cx="8656200" cy="4942379"/>
          </a:xfrm>
          <a:prstGeom prst="rect">
            <a:avLst/>
          </a:prstGeom>
          <a:noFill/>
        </p:spPr>
        <p:txBody>
          <a:bodyPr wrap="square" rtlCol="0">
            <a:spAutoFit/>
          </a:bodyPr>
          <a:lstStyle/>
          <a:p>
            <a:pPr marL="257175" marR="0" lvl="0" indent="-257175" algn="just" defTabSz="914400" eaLnBrk="1" fontAlgn="auto" latinLnBrk="0" hangingPunct="1">
              <a:lnSpc>
                <a:spcPct val="100000"/>
              </a:lnSpc>
              <a:spcBef>
                <a:spcPts val="150"/>
              </a:spcBef>
              <a:spcAft>
                <a:spcPts val="450"/>
              </a:spcAft>
              <a:buClrTx/>
              <a:buSzTx/>
              <a:buFont typeface="+mj-lt"/>
              <a:buAutoNum type="arabicPeriod"/>
              <a:tabLst/>
              <a:defRPr/>
            </a:pPr>
            <a:r>
              <a:rPr kumimoji="0" lang="fr-FR" sz="1400" b="1" i="0" u="none" strike="noStrike" kern="0" cap="none" spc="0" normalizeH="0" baseline="0" noProof="0" dirty="0">
                <a:ln>
                  <a:noFill/>
                </a:ln>
                <a:solidFill>
                  <a:srgbClr val="FFD13F"/>
                </a:solidFill>
                <a:effectLst/>
                <a:uLnTx/>
                <a:uFillTx/>
              </a:rPr>
              <a:t>Projet scientifique</a:t>
            </a:r>
          </a:p>
          <a:p>
            <a:pPr marL="0" marR="0" lvl="0" indent="0" algn="just" defTabSz="914400" eaLnBrk="1" fontAlgn="auto" latinLnBrk="0" hangingPunct="1">
              <a:lnSpc>
                <a:spcPct val="100000"/>
              </a:lnSpc>
              <a:spcBef>
                <a:spcPts val="150"/>
              </a:spcBef>
              <a:spcAft>
                <a:spcPts val="150"/>
              </a:spcAft>
              <a:buClrTx/>
              <a:buSzTx/>
              <a:buFontTx/>
              <a:buNone/>
              <a:tabLst/>
              <a:defRPr/>
            </a:pPr>
            <a:r>
              <a:rPr kumimoji="0" lang="fr-FR" sz="1400" b="0" i="0" u="sng" strike="noStrike" kern="0" cap="none" spc="0" normalizeH="0" baseline="0" noProof="0" dirty="0">
                <a:ln>
                  <a:noFill/>
                </a:ln>
                <a:solidFill>
                  <a:srgbClr val="094881"/>
                </a:solidFill>
                <a:effectLst/>
                <a:uLnTx/>
                <a:uFillTx/>
              </a:rPr>
              <a:t>Etat de l’art</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Introduire le projet scientifique avec une description détaillée de l’état de l’art et les challenges actuels à relever</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Permettre la justification de l’approche, des méthodes et des activités choisies</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Montrer les avancées proposées par le projet pour dépasser cet état de l’art</a:t>
            </a:r>
          </a:p>
          <a:p>
            <a:pPr marL="0" marR="0" lvl="0" indent="0" algn="just" defTabSz="914400" eaLnBrk="1" fontAlgn="auto" latinLnBrk="0" hangingPunct="1">
              <a:lnSpc>
                <a:spcPct val="100000"/>
              </a:lnSpc>
              <a:spcBef>
                <a:spcPts val="150"/>
              </a:spcBef>
              <a:spcAft>
                <a:spcPts val="150"/>
              </a:spcAft>
              <a:buClrTx/>
              <a:buSzTx/>
              <a:buFontTx/>
              <a:buNone/>
              <a:tabLst/>
              <a:defRPr/>
            </a:pPr>
            <a:r>
              <a:rPr kumimoji="0" lang="fr-FR" sz="1400" b="0" i="0" u="sng" strike="noStrike" kern="0" cap="none" spc="0" normalizeH="0" baseline="0" noProof="0" dirty="0">
                <a:ln>
                  <a:noFill/>
                </a:ln>
                <a:solidFill>
                  <a:srgbClr val="094881"/>
                </a:solidFill>
                <a:effectLst/>
                <a:uLnTx/>
                <a:uFillTx/>
              </a:rPr>
              <a:t>Projet</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Proposer un projet structuré, innovant, crédible, pertinent, opportun, ambitieux, original, stimulant</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Choisir des méthodologies adaptées</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Avoir une approche inter/multidisciplinaire</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Utiliser des technologies de pointe</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Souligner les opportunités de formation et d’acquisition de nouvelles connaissances</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Rédiger un plan de carrière soutenu et ciblé incluant l’intégration optimale du chercheur, sa formation et des compétences transférables pour booster sa carrière et renforcer sa maturité professionnelle</a:t>
            </a:r>
          </a:p>
          <a:p>
            <a:pPr marL="0" marR="0" lvl="0" indent="0" algn="just" defTabSz="914400" eaLnBrk="1" fontAlgn="auto" latinLnBrk="0" hangingPunct="1">
              <a:lnSpc>
                <a:spcPct val="100000"/>
              </a:lnSpc>
              <a:spcBef>
                <a:spcPts val="150"/>
              </a:spcBef>
              <a:spcAft>
                <a:spcPts val="150"/>
              </a:spcAft>
              <a:buClrTx/>
              <a:buSzTx/>
              <a:buFontTx/>
              <a:buNone/>
              <a:tabLst/>
              <a:defRPr/>
            </a:pPr>
            <a:r>
              <a:rPr kumimoji="0" lang="fr-FR" sz="1400" b="0" i="0" u="sng" strike="noStrike" kern="0" cap="none" spc="0" normalizeH="0" baseline="0" noProof="0" dirty="0">
                <a:ln>
                  <a:noFill/>
                </a:ln>
                <a:solidFill>
                  <a:srgbClr val="094881"/>
                </a:solidFill>
                <a:effectLst/>
                <a:uLnTx/>
                <a:uFillTx/>
              </a:rPr>
              <a:t>Transfert des connaissances</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Mettre en exergue le transfert des connaissances dans les deux sens : du chercheur vers le laboratoire (bénéficiaire ou partenaire) et inversement</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Ne pas oublier de souligner ce transfert de connaissance lors des </a:t>
            </a:r>
            <a:r>
              <a:rPr kumimoji="0" lang="fr-FR" sz="1400" b="0" i="0" u="none" strike="noStrike" kern="0" cap="none" spc="0" normalizeH="0" baseline="0" noProof="0" dirty="0" err="1">
                <a:ln>
                  <a:noFill/>
                </a:ln>
                <a:solidFill>
                  <a:srgbClr val="094881"/>
                </a:solidFill>
                <a:effectLst/>
                <a:uLnTx/>
                <a:uFillTx/>
              </a:rPr>
              <a:t>secondments</a:t>
            </a:r>
            <a:endParaRPr kumimoji="0" lang="fr-FR" sz="1400" b="0" i="0" u="none" strike="noStrike" kern="0" cap="none" spc="0" normalizeH="0" baseline="0" noProof="0" dirty="0">
              <a:ln>
                <a:noFill/>
              </a:ln>
              <a:solidFill>
                <a:srgbClr val="094881"/>
              </a:solidFill>
              <a:effectLst/>
              <a:uLnTx/>
              <a:uFillTx/>
            </a:endParaRPr>
          </a:p>
        </p:txBody>
      </p:sp>
    </p:spTree>
    <p:extLst>
      <p:ext uri="{BB962C8B-B14F-4D97-AF65-F5344CB8AC3E}">
        <p14:creationId xmlns:p14="http://schemas.microsoft.com/office/powerpoint/2010/main" val="112242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67544" y="1988840"/>
            <a:ext cx="8229600" cy="3417243"/>
          </a:xfrm>
        </p:spPr>
        <p:txBody>
          <a:bodyPr>
            <a:normAutofit fontScale="92500" lnSpcReduction="10000"/>
          </a:bodyPr>
          <a:lstStyle/>
          <a:p>
            <a:pPr algn="just"/>
            <a:r>
              <a:rPr lang="fr-FR" sz="1800" dirty="0">
                <a:latin typeface="Calibri" pitchFamily="34" charset="0"/>
              </a:rPr>
              <a:t>One </a:t>
            </a:r>
            <a:r>
              <a:rPr lang="fr-FR" sz="1800" dirty="0" err="1">
                <a:latin typeface="Calibri" pitchFamily="34" charset="0"/>
              </a:rPr>
              <a:t>experienced</a:t>
            </a:r>
            <a:r>
              <a:rPr lang="fr-FR" sz="1800" dirty="0">
                <a:latin typeface="Calibri" pitchFamily="34" charset="0"/>
              </a:rPr>
              <a:t> </a:t>
            </a:r>
            <a:r>
              <a:rPr lang="fr-FR" sz="1800" dirty="0" err="1">
                <a:latin typeface="Calibri" pitchFamily="34" charset="0"/>
              </a:rPr>
              <a:t>researcher</a:t>
            </a:r>
            <a:r>
              <a:rPr lang="fr-FR" sz="1800" dirty="0">
                <a:latin typeface="Calibri" pitchFamily="34" charset="0"/>
              </a:rPr>
              <a:t> </a:t>
            </a:r>
            <a:r>
              <a:rPr lang="fr-FR" sz="1800" dirty="0" err="1">
                <a:latin typeface="Calibri" pitchFamily="34" charset="0"/>
              </a:rPr>
              <a:t>applies</a:t>
            </a:r>
            <a:r>
              <a:rPr lang="fr-FR" sz="1800" dirty="0">
                <a:latin typeface="Calibri" pitchFamily="34" charset="0"/>
              </a:rPr>
              <a:t> </a:t>
            </a:r>
            <a:r>
              <a:rPr lang="fr-FR" sz="1800" dirty="0" err="1">
                <a:latin typeface="Calibri" pitchFamily="34" charset="0"/>
              </a:rPr>
              <a:t>jointly</a:t>
            </a:r>
            <a:r>
              <a:rPr lang="fr-FR" sz="1800" dirty="0">
                <a:latin typeface="Calibri" pitchFamily="34" charset="0"/>
              </a:rPr>
              <a:t> </a:t>
            </a:r>
            <a:r>
              <a:rPr lang="fr-FR" sz="1800" dirty="0" err="1">
                <a:latin typeface="Calibri" pitchFamily="34" charset="0"/>
              </a:rPr>
              <a:t>with</a:t>
            </a:r>
            <a:r>
              <a:rPr lang="fr-FR" sz="1800" dirty="0">
                <a:latin typeface="Calibri" pitchFamily="34" charset="0"/>
              </a:rPr>
              <a:t> one host institution </a:t>
            </a:r>
            <a:r>
              <a:rPr lang="fr-FR" sz="1800" dirty="0" err="1">
                <a:latin typeface="Calibri" pitchFamily="34" charset="0"/>
              </a:rPr>
              <a:t>located</a:t>
            </a:r>
            <a:r>
              <a:rPr lang="fr-FR" sz="1800" dirty="0">
                <a:latin typeface="Calibri" pitchFamily="34" charset="0"/>
              </a:rPr>
              <a:t> in a MS or AC for a </a:t>
            </a:r>
            <a:r>
              <a:rPr lang="fr-FR" sz="1800" dirty="0" err="1">
                <a:latin typeface="Calibri" pitchFamily="34" charset="0"/>
              </a:rPr>
              <a:t>research</a:t>
            </a:r>
            <a:r>
              <a:rPr lang="fr-FR" sz="1800" dirty="0">
                <a:latin typeface="Calibri" pitchFamily="34" charset="0"/>
              </a:rPr>
              <a:t> </a:t>
            </a:r>
            <a:r>
              <a:rPr lang="fr-FR" sz="1800" dirty="0" err="1">
                <a:latin typeface="Calibri" pitchFamily="34" charset="0"/>
              </a:rPr>
              <a:t>project</a:t>
            </a:r>
            <a:r>
              <a:rPr lang="fr-FR" sz="1800" dirty="0">
                <a:latin typeface="Calibri" pitchFamily="34" charset="0"/>
              </a:rPr>
              <a:t> </a:t>
            </a:r>
            <a:r>
              <a:rPr lang="fr-FR" sz="1800" dirty="0" err="1">
                <a:latin typeface="Calibri" pitchFamily="34" charset="0"/>
              </a:rPr>
              <a:t>that</a:t>
            </a:r>
            <a:r>
              <a:rPr lang="fr-FR" sz="1800" dirty="0">
                <a:latin typeface="Calibri" pitchFamily="34" charset="0"/>
              </a:rPr>
              <a:t> </a:t>
            </a:r>
            <a:r>
              <a:rPr lang="fr-FR" sz="1800" dirty="0" err="1">
                <a:latin typeface="Calibri" pitchFamily="34" charset="0"/>
              </a:rPr>
              <a:t>can</a:t>
            </a:r>
            <a:r>
              <a:rPr lang="fr-FR" sz="1800" dirty="0">
                <a:latin typeface="Calibri" pitchFamily="34" charset="0"/>
              </a:rPr>
              <a:t> last </a:t>
            </a:r>
            <a:r>
              <a:rPr lang="fr-FR" sz="1800" dirty="0" err="1">
                <a:latin typeface="Calibri" pitchFamily="34" charset="0"/>
              </a:rPr>
              <a:t>between</a:t>
            </a:r>
            <a:r>
              <a:rPr lang="fr-FR" sz="1800" dirty="0">
                <a:latin typeface="Calibri" pitchFamily="34" charset="0"/>
              </a:rPr>
              <a:t> 12 and 24 </a:t>
            </a:r>
            <a:r>
              <a:rPr lang="fr-FR" sz="1800" dirty="0" err="1">
                <a:latin typeface="Calibri" pitchFamily="34" charset="0"/>
              </a:rPr>
              <a:t>months</a:t>
            </a:r>
            <a:endParaRPr lang="fr-FR" sz="1800" dirty="0">
              <a:latin typeface="Calibri" pitchFamily="34" charset="0"/>
            </a:endParaRPr>
          </a:p>
          <a:p>
            <a:pPr algn="just"/>
            <a:endParaRPr lang="fr-FR" sz="1800" b="0" dirty="0">
              <a:latin typeface="Calibri" pitchFamily="34" charset="0"/>
            </a:endParaRPr>
          </a:p>
          <a:p>
            <a:pPr algn="just"/>
            <a:r>
              <a:rPr lang="fr-FR" sz="1800" b="0" dirty="0">
                <a:latin typeface="Calibri" pitchFamily="34" charset="0"/>
              </a:rPr>
              <a:t>Host institution (future </a:t>
            </a:r>
            <a:r>
              <a:rPr lang="fr-FR" sz="1800" b="0" dirty="0" err="1">
                <a:latin typeface="Calibri" pitchFamily="34" charset="0"/>
              </a:rPr>
              <a:t>beneficiary</a:t>
            </a:r>
            <a:r>
              <a:rPr lang="fr-FR" sz="1800" b="0" dirty="0">
                <a:latin typeface="Calibri" pitchFamily="34" charset="0"/>
              </a:rPr>
              <a:t>)</a:t>
            </a:r>
          </a:p>
          <a:p>
            <a:pPr algn="just">
              <a:buFont typeface="Wingdings" pitchFamily="2" charset="2"/>
              <a:buChar char="ü"/>
            </a:pPr>
            <a:r>
              <a:rPr lang="fr-FR" sz="1800" b="0" dirty="0">
                <a:latin typeface="Calibri" pitchFamily="34" charset="0"/>
              </a:rPr>
              <a:t>Location : MS or AC</a:t>
            </a:r>
          </a:p>
          <a:p>
            <a:pPr algn="just">
              <a:buFont typeface="Wingdings" pitchFamily="2" charset="2"/>
              <a:buChar char="ü"/>
            </a:pPr>
            <a:r>
              <a:rPr lang="fr-FR" sz="1800" b="0" dirty="0" err="1">
                <a:latin typeface="Calibri" pitchFamily="34" charset="0"/>
              </a:rPr>
              <a:t>Sector</a:t>
            </a:r>
            <a:r>
              <a:rPr lang="fr-FR" sz="1800" b="0" dirty="0">
                <a:latin typeface="Calibri" pitchFamily="34" charset="0"/>
              </a:rPr>
              <a:t> : </a:t>
            </a:r>
            <a:r>
              <a:rPr lang="fr-FR" sz="1800" b="0" dirty="0" err="1">
                <a:latin typeface="Calibri" pitchFamily="34" charset="0"/>
              </a:rPr>
              <a:t>Academic</a:t>
            </a:r>
            <a:r>
              <a:rPr lang="fr-FR" sz="1800" b="0" dirty="0">
                <a:latin typeface="Calibri" pitchFamily="34" charset="0"/>
              </a:rPr>
              <a:t> or non-</a:t>
            </a:r>
            <a:r>
              <a:rPr lang="fr-FR" sz="1800" b="0" dirty="0" err="1">
                <a:latin typeface="Calibri" pitchFamily="34" charset="0"/>
              </a:rPr>
              <a:t>academic</a:t>
            </a:r>
            <a:endParaRPr lang="fr-FR" sz="1800" b="0" dirty="0">
              <a:latin typeface="Calibri" pitchFamily="34" charset="0"/>
            </a:endParaRPr>
          </a:p>
          <a:p>
            <a:pPr algn="just">
              <a:buFont typeface="Wingdings" pitchFamily="2" charset="2"/>
              <a:buChar char="ü"/>
            </a:pPr>
            <a:r>
              <a:rPr lang="fr-FR" sz="1800" b="0" dirty="0">
                <a:latin typeface="Calibri" pitchFamily="34" charset="0"/>
              </a:rPr>
              <a:t>International </a:t>
            </a:r>
            <a:r>
              <a:rPr lang="fr-FR" sz="1800" b="0" dirty="0" err="1">
                <a:latin typeface="Calibri" pitchFamily="34" charset="0"/>
              </a:rPr>
              <a:t>European</a:t>
            </a:r>
            <a:r>
              <a:rPr lang="fr-FR" sz="1800" b="0" dirty="0">
                <a:latin typeface="Calibri" pitchFamily="34" charset="0"/>
              </a:rPr>
              <a:t> </a:t>
            </a:r>
            <a:r>
              <a:rPr lang="fr-FR" sz="1800" b="0" dirty="0" err="1" smtClean="0">
                <a:latin typeface="Calibri" pitchFamily="34" charset="0"/>
              </a:rPr>
              <a:t>Interest</a:t>
            </a:r>
            <a:r>
              <a:rPr lang="fr-FR" sz="1800" b="0" dirty="0" smtClean="0">
                <a:latin typeface="Calibri" pitchFamily="34" charset="0"/>
              </a:rPr>
              <a:t> </a:t>
            </a:r>
            <a:r>
              <a:rPr lang="fr-FR" sz="1800" b="0" dirty="0">
                <a:latin typeface="Calibri" pitchFamily="34" charset="0"/>
              </a:rPr>
              <a:t>Organisation (IEIO)</a:t>
            </a:r>
          </a:p>
          <a:p>
            <a:pPr algn="just">
              <a:buFont typeface="Wingdings" pitchFamily="2" charset="2"/>
              <a:buChar char="ü"/>
            </a:pPr>
            <a:r>
              <a:rPr lang="fr-FR" sz="1800" b="0" dirty="0">
                <a:latin typeface="Calibri" pitchFamily="34" charset="0"/>
              </a:rPr>
              <a:t>International Organisations (</a:t>
            </a:r>
            <a:r>
              <a:rPr lang="fr-FR" sz="1800" b="0" dirty="0" err="1">
                <a:latin typeface="Calibri" pitchFamily="34" charset="0"/>
              </a:rPr>
              <a:t>exceptional</a:t>
            </a:r>
            <a:r>
              <a:rPr lang="fr-FR" sz="1800" b="0" dirty="0">
                <a:latin typeface="Calibri" pitchFamily="34" charset="0"/>
              </a:rPr>
              <a:t> cases)</a:t>
            </a:r>
          </a:p>
          <a:p>
            <a:pPr algn="just">
              <a:buFont typeface="Wingdings" pitchFamily="2" charset="2"/>
              <a:buChar char="ü"/>
            </a:pPr>
            <a:r>
              <a:rPr lang="fr-FR" sz="1800" b="0" dirty="0">
                <a:latin typeface="Calibri" pitchFamily="34" charset="0"/>
              </a:rPr>
              <a:t>Appoints the </a:t>
            </a:r>
            <a:r>
              <a:rPr lang="fr-FR" sz="1800" b="0" dirty="0" err="1">
                <a:latin typeface="Calibri" pitchFamily="34" charset="0"/>
              </a:rPr>
              <a:t>Supervisor</a:t>
            </a:r>
            <a:r>
              <a:rPr lang="fr-FR" sz="1800" b="0" dirty="0">
                <a:latin typeface="Calibri" pitchFamily="34" charset="0"/>
              </a:rPr>
              <a:t> (</a:t>
            </a:r>
            <a:r>
              <a:rPr lang="fr-FR" sz="1800" b="0" dirty="0" err="1">
                <a:latin typeface="Calibri" pitchFamily="34" charset="0"/>
              </a:rPr>
              <a:t>who</a:t>
            </a:r>
            <a:r>
              <a:rPr lang="fr-FR" sz="1800" b="0" dirty="0">
                <a:latin typeface="Calibri" pitchFamily="34" charset="0"/>
              </a:rPr>
              <a:t> </a:t>
            </a:r>
            <a:r>
              <a:rPr lang="fr-FR" sz="1800" b="0" dirty="0" err="1">
                <a:latin typeface="Calibri" pitchFamily="34" charset="0"/>
              </a:rPr>
              <a:t>will</a:t>
            </a:r>
            <a:r>
              <a:rPr lang="fr-FR" sz="1800" b="0" dirty="0">
                <a:latin typeface="Calibri" pitchFamily="34" charset="0"/>
              </a:rPr>
              <a:t> </a:t>
            </a:r>
            <a:r>
              <a:rPr lang="fr-FR" sz="1800" b="0" dirty="0" err="1">
                <a:latin typeface="Calibri" pitchFamily="34" charset="0"/>
              </a:rPr>
              <a:t>legally</a:t>
            </a:r>
            <a:r>
              <a:rPr lang="fr-FR" sz="1800" b="0" dirty="0">
                <a:latin typeface="Calibri" pitchFamily="34" charset="0"/>
              </a:rPr>
              <a:t> </a:t>
            </a:r>
            <a:r>
              <a:rPr lang="fr-FR" sz="1800" b="0" dirty="0" err="1">
                <a:latin typeface="Calibri" pitchFamily="34" charset="0"/>
              </a:rPr>
              <a:t>act</a:t>
            </a:r>
            <a:r>
              <a:rPr lang="fr-FR" sz="1800" b="0" dirty="0">
                <a:latin typeface="Calibri" pitchFamily="34" charset="0"/>
              </a:rPr>
              <a:t> in the </a:t>
            </a:r>
            <a:r>
              <a:rPr lang="fr-FR" sz="1800" b="0" dirty="0" err="1">
                <a:latin typeface="Calibri" pitchFamily="34" charset="0"/>
              </a:rPr>
              <a:t>name</a:t>
            </a:r>
            <a:r>
              <a:rPr lang="fr-FR" sz="1800" b="0" dirty="0">
                <a:latin typeface="Calibri" pitchFamily="34" charset="0"/>
              </a:rPr>
              <a:t> of the organisation </a:t>
            </a:r>
            <a:r>
              <a:rPr lang="fr-FR" sz="1800" b="0" dirty="0" err="1">
                <a:latin typeface="Calibri" pitchFamily="34" charset="0"/>
              </a:rPr>
              <a:t>until</a:t>
            </a:r>
            <a:r>
              <a:rPr lang="fr-FR" sz="1800" b="0" dirty="0">
                <a:latin typeface="Calibri" pitchFamily="34" charset="0"/>
              </a:rPr>
              <a:t> the Grant </a:t>
            </a:r>
            <a:r>
              <a:rPr lang="fr-FR" sz="1800" b="0" dirty="0" err="1">
                <a:latin typeface="Calibri" pitchFamily="34" charset="0"/>
              </a:rPr>
              <a:t>Preparation</a:t>
            </a:r>
            <a:r>
              <a:rPr lang="fr-FR" sz="1800" b="0" dirty="0">
                <a:latin typeface="Calibri" pitchFamily="34" charset="0"/>
              </a:rPr>
              <a:t> phase)</a:t>
            </a:r>
          </a:p>
          <a:p>
            <a:pPr algn="just">
              <a:buFont typeface="Wingdings" pitchFamily="2" charset="2"/>
              <a:buChar char="ü"/>
            </a:pPr>
            <a:r>
              <a:rPr lang="fr-FR" sz="1800" b="0" dirty="0" err="1">
                <a:latin typeface="Calibri" pitchFamily="34" charset="0"/>
              </a:rPr>
              <a:t>Recruits</a:t>
            </a:r>
            <a:r>
              <a:rPr lang="fr-FR" sz="1800" b="0" dirty="0">
                <a:latin typeface="Calibri" pitchFamily="34" charset="0"/>
              </a:rPr>
              <a:t> the </a:t>
            </a:r>
            <a:r>
              <a:rPr lang="fr-FR" sz="1800" b="0" dirty="0" err="1">
                <a:latin typeface="Calibri" pitchFamily="34" charset="0"/>
              </a:rPr>
              <a:t>experienced</a:t>
            </a:r>
            <a:r>
              <a:rPr lang="fr-FR" sz="1800" b="0" dirty="0">
                <a:latin typeface="Calibri" pitchFamily="34" charset="0"/>
              </a:rPr>
              <a:t> </a:t>
            </a:r>
            <a:r>
              <a:rPr lang="fr-FR" sz="1800" b="0" dirty="0" err="1">
                <a:latin typeface="Calibri" pitchFamily="34" charset="0"/>
              </a:rPr>
              <a:t>researcher</a:t>
            </a:r>
            <a:r>
              <a:rPr lang="fr-FR" sz="1800" b="0" dirty="0">
                <a:latin typeface="Calibri" pitchFamily="34" charset="0"/>
              </a:rPr>
              <a:t> </a:t>
            </a:r>
            <a:r>
              <a:rPr lang="fr-FR" sz="1800" b="0" dirty="0" err="1">
                <a:latin typeface="Calibri" pitchFamily="34" charset="0"/>
              </a:rPr>
              <a:t>under</a:t>
            </a:r>
            <a:r>
              <a:rPr lang="fr-FR" sz="1800" b="0" dirty="0">
                <a:latin typeface="Calibri" pitchFamily="34" charset="0"/>
              </a:rPr>
              <a:t> the condition </a:t>
            </a:r>
            <a:r>
              <a:rPr lang="fr-FR" sz="1800" b="0" dirty="0" err="1">
                <a:latin typeface="Calibri" pitchFamily="34" charset="0"/>
              </a:rPr>
              <a:t>established</a:t>
            </a:r>
            <a:r>
              <a:rPr lang="fr-FR" sz="1800" b="0" dirty="0">
                <a:latin typeface="Calibri" pitchFamily="34" charset="0"/>
              </a:rPr>
              <a:t> in the Grant Agreement (</a:t>
            </a:r>
            <a:r>
              <a:rPr lang="fr-FR" sz="1800" b="0" dirty="0" err="1">
                <a:latin typeface="Calibri" pitchFamily="34" charset="0"/>
              </a:rPr>
              <a:t>contract</a:t>
            </a:r>
            <a:r>
              <a:rPr lang="fr-FR" sz="1800" b="0" dirty="0">
                <a:latin typeface="Calibri" pitchFamily="34" charset="0"/>
              </a:rPr>
              <a:t> of </a:t>
            </a:r>
            <a:r>
              <a:rPr lang="fr-FR" sz="1800" b="0" dirty="0" err="1">
                <a:latin typeface="Calibri" pitchFamily="34" charset="0"/>
              </a:rPr>
              <a:t>employment</a:t>
            </a:r>
            <a:r>
              <a:rPr lang="fr-FR" sz="1800" b="0" dirty="0">
                <a:latin typeface="Calibri" pitchFamily="34" charset="0"/>
              </a:rPr>
              <a:t>)</a:t>
            </a:r>
          </a:p>
          <a:p>
            <a:pPr algn="just">
              <a:buFont typeface="Wingdings" pitchFamily="2" charset="2"/>
              <a:buChar char="ü"/>
            </a:pPr>
            <a:endParaRPr lang="fr-FR" sz="1800" b="0" dirty="0">
              <a:latin typeface="Calibri" pitchFamily="34" charset="0"/>
            </a:endParaRPr>
          </a:p>
        </p:txBody>
      </p:sp>
      <p:pic>
        <p:nvPicPr>
          <p:cNvPr id="7"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ZoneTexte 9"/>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European</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(EF)</a:t>
            </a:r>
          </a:p>
        </p:txBody>
      </p:sp>
    </p:spTree>
    <p:extLst>
      <p:ext uri="{BB962C8B-B14F-4D97-AF65-F5344CB8AC3E}">
        <p14:creationId xmlns:p14="http://schemas.microsoft.com/office/powerpoint/2010/main" val="35899637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Excellence (b/c)</a:t>
            </a:r>
          </a:p>
        </p:txBody>
      </p:sp>
      <p:sp>
        <p:nvSpPr>
          <p:cNvPr id="10" name="ZoneTexte 9">
            <a:extLst>
              <a:ext uri="{FF2B5EF4-FFF2-40B4-BE49-F238E27FC236}">
                <a16:creationId xmlns:a16="http://schemas.microsoft.com/office/drawing/2014/main" xmlns="" id="{209DCC6F-F519-4845-9558-BF94D0A9A544}"/>
              </a:ext>
            </a:extLst>
          </p:cNvPr>
          <p:cNvSpPr txBox="1"/>
          <p:nvPr/>
        </p:nvSpPr>
        <p:spPr>
          <a:xfrm>
            <a:off x="243900" y="2065805"/>
            <a:ext cx="8656200" cy="4473019"/>
          </a:xfrm>
          <a:prstGeom prst="rect">
            <a:avLst/>
          </a:prstGeom>
          <a:noFill/>
        </p:spPr>
        <p:txBody>
          <a:bodyPr wrap="square" rtlCol="0">
            <a:spAutoFit/>
          </a:bodyPr>
          <a:lstStyle/>
          <a:p>
            <a:pPr marL="257175" indent="-257175" algn="just">
              <a:spcBef>
                <a:spcPts val="150"/>
              </a:spcBef>
              <a:spcAft>
                <a:spcPts val="150"/>
              </a:spcAft>
              <a:buFont typeface="+mj-lt"/>
              <a:buAutoNum type="arabicPeriod" startAt="2"/>
            </a:pPr>
            <a:r>
              <a:rPr lang="fr-FR" sz="1400" b="1" dirty="0">
                <a:solidFill>
                  <a:srgbClr val="FFD13F"/>
                </a:solidFill>
              </a:rPr>
              <a:t>Candidat</a:t>
            </a:r>
          </a:p>
          <a:p>
            <a:pPr marL="557213" lvl="1" indent="-214313" algn="just">
              <a:spcBef>
                <a:spcPts val="150"/>
              </a:spcBef>
              <a:spcAft>
                <a:spcPts val="150"/>
              </a:spcAft>
              <a:buClr>
                <a:srgbClr val="FFD13F"/>
              </a:buClr>
              <a:buFont typeface="Wingdings" panose="05000000000000000000" pitchFamily="2" charset="2"/>
              <a:buChar char="ü"/>
            </a:pPr>
            <a:r>
              <a:rPr lang="fr-FR" sz="1400" dirty="0">
                <a:solidFill>
                  <a:srgbClr val="094881"/>
                </a:solidFill>
              </a:rPr>
              <a:t>Avoir un bon CV et des publications de qualité</a:t>
            </a:r>
          </a:p>
          <a:p>
            <a:pPr marL="557213" lvl="1" indent="-214313" algn="just">
              <a:spcBef>
                <a:spcPts val="150"/>
              </a:spcBef>
              <a:spcAft>
                <a:spcPts val="150"/>
              </a:spcAft>
              <a:buClr>
                <a:srgbClr val="FFD13F"/>
              </a:buClr>
              <a:buFont typeface="Wingdings" panose="05000000000000000000" pitchFamily="2" charset="2"/>
              <a:buChar char="ü"/>
            </a:pPr>
            <a:r>
              <a:rPr lang="fr-FR" sz="1400" dirty="0">
                <a:solidFill>
                  <a:srgbClr val="094881"/>
                </a:solidFill>
              </a:rPr>
              <a:t>Etre indépendant, productif et avoir une expérience passée pertinente :</a:t>
            </a:r>
          </a:p>
          <a:p>
            <a:pPr marL="900113" lvl="2" indent="-214313" algn="just">
              <a:spcBef>
                <a:spcPts val="150"/>
              </a:spcBef>
              <a:spcAft>
                <a:spcPts val="150"/>
              </a:spcAft>
              <a:buClr>
                <a:srgbClr val="FFD13F"/>
              </a:buClr>
              <a:buFont typeface="Wingdings" pitchFamily="2" charset="2"/>
              <a:buChar char="§"/>
            </a:pPr>
            <a:r>
              <a:rPr lang="fr-FR" sz="1400" dirty="0">
                <a:solidFill>
                  <a:srgbClr val="094881"/>
                </a:solidFill>
              </a:rPr>
              <a:t>réalisations significatives</a:t>
            </a:r>
          </a:p>
          <a:p>
            <a:pPr marL="900113" lvl="2" indent="-214313" algn="just">
              <a:spcBef>
                <a:spcPts val="150"/>
              </a:spcBef>
              <a:spcAft>
                <a:spcPts val="150"/>
              </a:spcAft>
              <a:buClr>
                <a:srgbClr val="FFD13F"/>
              </a:buClr>
              <a:buFont typeface="Wingdings" pitchFamily="2" charset="2"/>
              <a:buChar char="§"/>
            </a:pPr>
            <a:r>
              <a:rPr lang="fr-FR" sz="1400" dirty="0">
                <a:solidFill>
                  <a:srgbClr val="094881"/>
                </a:solidFill>
              </a:rPr>
              <a:t>prix internationaux</a:t>
            </a:r>
          </a:p>
          <a:p>
            <a:pPr marL="900113" lvl="2" indent="-214313" algn="just">
              <a:spcBef>
                <a:spcPts val="150"/>
              </a:spcBef>
              <a:spcAft>
                <a:spcPts val="150"/>
              </a:spcAft>
              <a:buClr>
                <a:srgbClr val="FFD13F"/>
              </a:buClr>
              <a:buFont typeface="Wingdings" pitchFamily="2" charset="2"/>
              <a:buChar char="§"/>
            </a:pPr>
            <a:r>
              <a:rPr lang="fr-FR" sz="1400" dirty="0">
                <a:solidFill>
                  <a:srgbClr val="094881"/>
                </a:solidFill>
              </a:rPr>
              <a:t>expériences à l’Europe et à l’International</a:t>
            </a:r>
          </a:p>
          <a:p>
            <a:pPr marL="900113" lvl="2" indent="-214313" algn="just">
              <a:spcBef>
                <a:spcPts val="150"/>
              </a:spcBef>
              <a:spcAft>
                <a:spcPts val="150"/>
              </a:spcAft>
              <a:buClr>
                <a:srgbClr val="FFD13F"/>
              </a:buClr>
              <a:buFont typeface="Wingdings" pitchFamily="2" charset="2"/>
              <a:buChar char="§"/>
            </a:pPr>
            <a:r>
              <a:rPr lang="fr-FR" sz="1400" dirty="0">
                <a:solidFill>
                  <a:srgbClr val="094881"/>
                </a:solidFill>
              </a:rPr>
              <a:t>enseignement et encadrement</a:t>
            </a:r>
          </a:p>
          <a:p>
            <a:pPr marL="900113" lvl="2" indent="-214313" algn="just">
              <a:spcBef>
                <a:spcPts val="150"/>
              </a:spcBef>
              <a:spcAft>
                <a:spcPts val="150"/>
              </a:spcAft>
              <a:buClr>
                <a:srgbClr val="FFD13F"/>
              </a:buClr>
              <a:buFont typeface="Wingdings" pitchFamily="2" charset="2"/>
              <a:buChar char="§"/>
            </a:pPr>
            <a:r>
              <a:rPr lang="fr-FR" sz="1400" dirty="0">
                <a:solidFill>
                  <a:srgbClr val="094881"/>
                </a:solidFill>
              </a:rPr>
              <a:t>obtention et gestion de financements</a:t>
            </a:r>
          </a:p>
          <a:p>
            <a:pPr marL="900113" lvl="2" indent="-214313" algn="just">
              <a:spcBef>
                <a:spcPts val="150"/>
              </a:spcBef>
              <a:spcAft>
                <a:spcPts val="150"/>
              </a:spcAft>
              <a:buClr>
                <a:srgbClr val="FFD13F"/>
              </a:buClr>
              <a:buFont typeface="Wingdings" pitchFamily="2" charset="2"/>
              <a:buChar char="§"/>
            </a:pPr>
            <a:r>
              <a:rPr lang="fr-FR" sz="1400" dirty="0">
                <a:solidFill>
                  <a:srgbClr val="094881"/>
                </a:solidFill>
              </a:rPr>
              <a:t>participation à des projets collaboratifs, des séminaires et des conférences</a:t>
            </a:r>
          </a:p>
          <a:p>
            <a:pPr marL="900113" lvl="2" indent="-214313" algn="just">
              <a:spcBef>
                <a:spcPts val="150"/>
              </a:spcBef>
              <a:spcAft>
                <a:spcPts val="150"/>
              </a:spcAft>
              <a:buClr>
                <a:srgbClr val="FFD13F"/>
              </a:buClr>
              <a:buFont typeface="Wingdings" pitchFamily="2" charset="2"/>
              <a:buChar char="§"/>
            </a:pPr>
            <a:r>
              <a:rPr lang="fr-FR" sz="1400" dirty="0">
                <a:solidFill>
                  <a:srgbClr val="094881"/>
                </a:solidFill>
              </a:rPr>
              <a:t>capacité d’adaptation à différentes cultures et différentes thématiques de recherche</a:t>
            </a:r>
          </a:p>
          <a:p>
            <a:pPr marL="900113" lvl="2" indent="-214313" algn="just">
              <a:spcBef>
                <a:spcPts val="150"/>
              </a:spcBef>
              <a:spcAft>
                <a:spcPts val="150"/>
              </a:spcAft>
              <a:buClr>
                <a:srgbClr val="FFD13F"/>
              </a:buClr>
              <a:buFont typeface="Wingdings" pitchFamily="2" charset="2"/>
              <a:buChar char="§"/>
            </a:pPr>
            <a:r>
              <a:rPr lang="fr-FR" sz="1400" dirty="0">
                <a:solidFill>
                  <a:srgbClr val="094881"/>
                </a:solidFill>
              </a:rPr>
              <a:t>membre de réseaux internationaux</a:t>
            </a:r>
          </a:p>
          <a:p>
            <a:pPr marL="900113" lvl="2" indent="-214313" algn="just">
              <a:spcBef>
                <a:spcPts val="150"/>
              </a:spcBef>
              <a:spcAft>
                <a:spcPts val="150"/>
              </a:spcAft>
              <a:buClr>
                <a:srgbClr val="FFD13F"/>
              </a:buClr>
              <a:buFont typeface="Wingdings" pitchFamily="2" charset="2"/>
              <a:buChar char="§"/>
            </a:pPr>
            <a:r>
              <a:rPr lang="fr-FR" sz="1400" dirty="0">
                <a:solidFill>
                  <a:srgbClr val="094881"/>
                </a:solidFill>
              </a:rPr>
              <a:t>etc.</a:t>
            </a:r>
          </a:p>
          <a:p>
            <a:pPr marL="557213" lvl="1" indent="-214313" algn="just">
              <a:spcBef>
                <a:spcPts val="150"/>
              </a:spcBef>
              <a:spcAft>
                <a:spcPts val="150"/>
              </a:spcAft>
              <a:buClr>
                <a:srgbClr val="FFD13F"/>
              </a:buClr>
              <a:buFont typeface="Wingdings" panose="05000000000000000000" pitchFamily="2" charset="2"/>
              <a:buChar char="ü"/>
            </a:pPr>
            <a:r>
              <a:rPr lang="fr-FR" sz="1400" dirty="0">
                <a:solidFill>
                  <a:srgbClr val="094881"/>
                </a:solidFill>
              </a:rPr>
              <a:t>Etre capable de faire preuves d’initiative, avoir des qualités de meneur et être reconnu dans le domaine</a:t>
            </a:r>
          </a:p>
          <a:p>
            <a:pPr marL="557213" lvl="1" indent="-214313" algn="just">
              <a:spcBef>
                <a:spcPts val="150"/>
              </a:spcBef>
              <a:spcAft>
                <a:spcPts val="150"/>
              </a:spcAft>
              <a:buClr>
                <a:srgbClr val="FFD13F"/>
              </a:buClr>
              <a:buFont typeface="Wingdings" panose="05000000000000000000" pitchFamily="2" charset="2"/>
              <a:buChar char="ü"/>
            </a:pPr>
            <a:r>
              <a:rPr lang="fr-FR" sz="1400" dirty="0">
                <a:solidFill>
                  <a:srgbClr val="094881"/>
                </a:solidFill>
              </a:rPr>
              <a:t>Montrer l’adéquation entre le chercheur et le superviseur, les objectifs du projet et l’organisation hôte</a:t>
            </a:r>
          </a:p>
          <a:p>
            <a:pPr marL="557213" lvl="1" indent="-214313" algn="just">
              <a:spcBef>
                <a:spcPts val="150"/>
              </a:spcBef>
              <a:spcAft>
                <a:spcPts val="150"/>
              </a:spcAft>
              <a:buClr>
                <a:srgbClr val="FFD13F"/>
              </a:buClr>
              <a:buFont typeface="Wingdings" panose="05000000000000000000" pitchFamily="2" charset="2"/>
              <a:buChar char="ü"/>
            </a:pPr>
            <a:r>
              <a:rPr lang="fr-FR" sz="1400" dirty="0">
                <a:solidFill>
                  <a:srgbClr val="094881"/>
                </a:solidFill>
              </a:rPr>
              <a:t>Démontrer un potentiel de maturité professionnelle</a:t>
            </a:r>
            <a:endParaRPr lang="fr-FR" sz="1400" dirty="0">
              <a:solidFill>
                <a:srgbClr val="FFD13F"/>
              </a:solidFill>
            </a:endParaRPr>
          </a:p>
        </p:txBody>
      </p:sp>
    </p:spTree>
    <p:extLst>
      <p:ext uri="{BB962C8B-B14F-4D97-AF65-F5344CB8AC3E}">
        <p14:creationId xmlns:p14="http://schemas.microsoft.com/office/powerpoint/2010/main" val="14811140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Excellence (c/c)</a:t>
            </a:r>
          </a:p>
        </p:txBody>
      </p:sp>
      <p:sp>
        <p:nvSpPr>
          <p:cNvPr id="7" name="ZoneTexte 6">
            <a:extLst>
              <a:ext uri="{FF2B5EF4-FFF2-40B4-BE49-F238E27FC236}">
                <a16:creationId xmlns:a16="http://schemas.microsoft.com/office/drawing/2014/main" xmlns="" id="{FFE2D4C2-75EB-4791-93C6-F0E94D2CCF71}"/>
              </a:ext>
            </a:extLst>
          </p:cNvPr>
          <p:cNvSpPr txBox="1"/>
          <p:nvPr/>
        </p:nvSpPr>
        <p:spPr>
          <a:xfrm>
            <a:off x="243900" y="1505084"/>
            <a:ext cx="8656200" cy="4696157"/>
          </a:xfrm>
          <a:prstGeom prst="rect">
            <a:avLst/>
          </a:prstGeom>
          <a:noFill/>
        </p:spPr>
        <p:txBody>
          <a:bodyPr wrap="square" rtlCol="0">
            <a:spAutoFit/>
          </a:bodyPr>
          <a:lstStyle/>
          <a:p>
            <a:pPr marL="257175" marR="0" lvl="0" indent="-257175" algn="just" defTabSz="914400" eaLnBrk="1" fontAlgn="auto" latinLnBrk="0" hangingPunct="1">
              <a:lnSpc>
                <a:spcPct val="100000"/>
              </a:lnSpc>
              <a:spcBef>
                <a:spcPts val="150"/>
              </a:spcBef>
              <a:spcAft>
                <a:spcPts val="150"/>
              </a:spcAft>
              <a:buClrTx/>
              <a:buSzTx/>
              <a:buFont typeface="+mj-lt"/>
              <a:buAutoNum type="arabicPeriod" startAt="3"/>
              <a:tabLst/>
              <a:defRPr/>
            </a:pPr>
            <a:endParaRPr kumimoji="0" lang="fr-FR" sz="1200" b="1" i="0" u="none" strike="noStrike" kern="0" cap="none" spc="0" normalizeH="0" baseline="0" noProof="0" dirty="0">
              <a:ln>
                <a:noFill/>
              </a:ln>
              <a:solidFill>
                <a:srgbClr val="FFD13F"/>
              </a:solidFill>
              <a:effectLst/>
              <a:uLnTx/>
              <a:uFillTx/>
            </a:endParaRPr>
          </a:p>
          <a:p>
            <a:pPr marL="257175" marR="0" lvl="0" indent="-257175" algn="just" defTabSz="914400" eaLnBrk="1" fontAlgn="auto" latinLnBrk="0" hangingPunct="1">
              <a:lnSpc>
                <a:spcPct val="100000"/>
              </a:lnSpc>
              <a:spcBef>
                <a:spcPts val="150"/>
              </a:spcBef>
              <a:spcAft>
                <a:spcPts val="150"/>
              </a:spcAft>
              <a:buClrTx/>
              <a:buSzTx/>
              <a:buFont typeface="+mj-lt"/>
              <a:buAutoNum type="arabicPeriod" startAt="3"/>
              <a:tabLst/>
              <a:defRPr/>
            </a:pPr>
            <a:r>
              <a:rPr kumimoji="0" lang="fr-FR" sz="1200" b="1" i="0" u="none" strike="noStrike" kern="0" cap="none" spc="0" normalizeH="0" baseline="0" noProof="0" dirty="0">
                <a:ln>
                  <a:noFill/>
                </a:ln>
                <a:solidFill>
                  <a:srgbClr val="FFD13F"/>
                </a:solidFill>
                <a:effectLst/>
                <a:uLnTx/>
                <a:uFillTx/>
              </a:rPr>
              <a:t>Superviseur</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200" b="0" i="0" u="none" strike="noStrike" kern="0" cap="none" spc="0" normalizeH="0" baseline="0" noProof="0" dirty="0">
                <a:ln>
                  <a:noFill/>
                </a:ln>
                <a:solidFill>
                  <a:srgbClr val="094881"/>
                </a:solidFill>
                <a:effectLst/>
                <a:uLnTx/>
                <a:uFillTx/>
              </a:rPr>
              <a:t>Mettre en exergue sa qualité, ses compétences, son expérience, sa reconnaissance dans le domaine et son engagement dans le projet</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200" b="0" i="0" u="none" strike="noStrike" kern="0" cap="none" spc="0" normalizeH="0" baseline="0" noProof="0" dirty="0">
                <a:ln>
                  <a:noFill/>
                </a:ln>
                <a:solidFill>
                  <a:srgbClr val="094881"/>
                </a:solidFill>
                <a:effectLst/>
                <a:uLnTx/>
                <a:uFillTx/>
              </a:rPr>
              <a:t>Souligner son réseau scientifique et ses collaborations</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200" b="0" i="0" u="none" strike="noStrike" kern="0" cap="none" spc="0" normalizeH="0" baseline="0" noProof="0" dirty="0">
                <a:ln>
                  <a:noFill/>
                </a:ln>
                <a:solidFill>
                  <a:srgbClr val="094881"/>
                </a:solidFill>
                <a:effectLst/>
                <a:uLnTx/>
                <a:uFillTx/>
              </a:rPr>
              <a:t>Démontrer ses capacités à former et encadrer des chercheurs (jeunes et expérimentés)</a:t>
            </a:r>
          </a:p>
          <a:p>
            <a:pPr marL="257175" marR="0" lvl="0" indent="-257175" algn="just" defTabSz="914400" eaLnBrk="1" fontAlgn="auto" latinLnBrk="0" hangingPunct="1">
              <a:lnSpc>
                <a:spcPct val="100000"/>
              </a:lnSpc>
              <a:spcBef>
                <a:spcPts val="150"/>
              </a:spcBef>
              <a:spcAft>
                <a:spcPts val="150"/>
              </a:spcAft>
              <a:buClrTx/>
              <a:buSzTx/>
              <a:buFont typeface="+mj-lt"/>
              <a:buAutoNum type="arabicPeriod" startAt="3"/>
              <a:tabLst/>
              <a:defRPr/>
            </a:pPr>
            <a:r>
              <a:rPr kumimoji="0" lang="fr-FR" sz="1200" b="1" i="0" u="none" strike="noStrike" kern="0" cap="none" spc="0" normalizeH="0" baseline="0" noProof="0" dirty="0">
                <a:ln>
                  <a:noFill/>
                </a:ln>
                <a:solidFill>
                  <a:srgbClr val="FFD13F"/>
                </a:solidFill>
                <a:effectLst/>
                <a:uLnTx/>
                <a:uFillTx/>
              </a:rPr>
              <a:t>Laboratoire d’accueil</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200" b="0" i="0" u="none" strike="noStrike" kern="0" cap="none" spc="0" normalizeH="0" baseline="0" noProof="0" dirty="0">
                <a:ln>
                  <a:noFill/>
                </a:ln>
                <a:solidFill>
                  <a:srgbClr val="094881"/>
                </a:solidFill>
                <a:effectLst/>
                <a:uLnTx/>
                <a:uFillTx/>
              </a:rPr>
              <a:t>Démontrer la maîtrise de techniques et de technologies de pointe</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200" b="0" i="0" u="none" strike="noStrike" kern="0" cap="none" spc="0" normalizeH="0" baseline="0" noProof="0" dirty="0">
                <a:ln>
                  <a:noFill/>
                </a:ln>
                <a:solidFill>
                  <a:srgbClr val="094881"/>
                </a:solidFill>
                <a:effectLst/>
                <a:uLnTx/>
                <a:uFillTx/>
              </a:rPr>
              <a:t>Décrire les aménagements afin de garantir une intégration optimale du chercheur</a:t>
            </a:r>
          </a:p>
          <a:p>
            <a:pPr marL="900113" marR="0" lvl="2" indent="-214313" algn="just" defTabSz="914400" eaLnBrk="1" fontAlgn="auto" latinLnBrk="0" hangingPunct="1">
              <a:lnSpc>
                <a:spcPct val="100000"/>
              </a:lnSpc>
              <a:spcBef>
                <a:spcPts val="150"/>
              </a:spcBef>
              <a:spcAft>
                <a:spcPts val="150"/>
              </a:spcAft>
              <a:buClr>
                <a:srgbClr val="FFD13F"/>
              </a:buClr>
              <a:buSzTx/>
              <a:buFont typeface="Wingdings" pitchFamily="2" charset="2"/>
              <a:buChar char="§"/>
              <a:tabLst/>
              <a:defRPr/>
            </a:pPr>
            <a:r>
              <a:rPr kumimoji="0" lang="fr-FR" sz="1200" b="0" i="0" u="none" strike="noStrike" kern="0" cap="none" spc="0" normalizeH="0" baseline="0" noProof="0" dirty="0">
                <a:ln>
                  <a:noFill/>
                </a:ln>
                <a:solidFill>
                  <a:srgbClr val="094881"/>
                </a:solidFill>
                <a:effectLst/>
                <a:uLnTx/>
                <a:uFillTx/>
              </a:rPr>
              <a:t>accueil des chercheurs de qualité</a:t>
            </a:r>
          </a:p>
          <a:p>
            <a:pPr marL="900113" marR="0" lvl="2" indent="-214313" algn="just" defTabSz="914400" eaLnBrk="1" fontAlgn="auto" latinLnBrk="0" hangingPunct="1">
              <a:lnSpc>
                <a:spcPct val="100000"/>
              </a:lnSpc>
              <a:spcBef>
                <a:spcPts val="150"/>
              </a:spcBef>
              <a:spcAft>
                <a:spcPts val="150"/>
              </a:spcAft>
              <a:buClr>
                <a:srgbClr val="FFD13F"/>
              </a:buClr>
              <a:buSzTx/>
              <a:buFont typeface="Wingdings" pitchFamily="2" charset="2"/>
              <a:buChar char="§"/>
              <a:tabLst/>
              <a:defRPr/>
            </a:pPr>
            <a:r>
              <a:rPr kumimoji="0" lang="fr-FR" sz="1200" b="0" i="0" u="none" strike="noStrike" kern="0" cap="none" spc="0" normalizeH="0" baseline="0" noProof="0" dirty="0">
                <a:ln>
                  <a:noFill/>
                </a:ln>
                <a:solidFill>
                  <a:srgbClr val="094881"/>
                </a:solidFill>
                <a:effectLst/>
                <a:uLnTx/>
                <a:uFillTx/>
              </a:rPr>
              <a:t>taille de l’équipe raisonnable permettant la création d’une synergie entre les membres et l’émergence d’un chercheur indépendant</a:t>
            </a:r>
          </a:p>
          <a:p>
            <a:pPr marL="900113" marR="0" lvl="2" indent="-214313" algn="just" defTabSz="914400" eaLnBrk="1" fontAlgn="auto" latinLnBrk="0" hangingPunct="1">
              <a:lnSpc>
                <a:spcPct val="100000"/>
              </a:lnSpc>
              <a:spcBef>
                <a:spcPts val="150"/>
              </a:spcBef>
              <a:spcAft>
                <a:spcPts val="150"/>
              </a:spcAft>
              <a:buClr>
                <a:srgbClr val="FFD13F"/>
              </a:buClr>
              <a:buSzTx/>
              <a:buFont typeface="Wingdings" pitchFamily="2" charset="2"/>
              <a:buChar char="§"/>
              <a:tabLst/>
              <a:defRPr/>
            </a:pPr>
            <a:r>
              <a:rPr kumimoji="0" lang="fr-FR" sz="1200" b="0" i="0" u="none" strike="noStrike" kern="0" cap="none" spc="0" normalizeH="0" baseline="0" noProof="0" dirty="0">
                <a:ln>
                  <a:noFill/>
                </a:ln>
                <a:solidFill>
                  <a:srgbClr val="094881"/>
                </a:solidFill>
                <a:effectLst/>
                <a:uLnTx/>
                <a:uFillTx/>
              </a:rPr>
              <a:t>évènements afin de promouvoir les relations sociales et professionnelles parmi les membres de l’organisme</a:t>
            </a:r>
          </a:p>
          <a:p>
            <a:pPr marL="900113" marR="0" lvl="2" indent="-214313" algn="just" defTabSz="914400" eaLnBrk="1" fontAlgn="auto" latinLnBrk="0" hangingPunct="1">
              <a:lnSpc>
                <a:spcPct val="100000"/>
              </a:lnSpc>
              <a:spcBef>
                <a:spcPts val="150"/>
              </a:spcBef>
              <a:spcAft>
                <a:spcPts val="150"/>
              </a:spcAft>
              <a:buClr>
                <a:srgbClr val="FFD13F"/>
              </a:buClr>
              <a:buSzTx/>
              <a:buFont typeface="Wingdings" pitchFamily="2" charset="2"/>
              <a:buChar char="§"/>
              <a:tabLst/>
              <a:defRPr/>
            </a:pPr>
            <a:r>
              <a:rPr kumimoji="0" lang="fr-FR" sz="1200" b="0" i="0" u="none" strike="noStrike" kern="0" cap="none" spc="0" normalizeH="0" baseline="0" noProof="0" dirty="0">
                <a:ln>
                  <a:noFill/>
                </a:ln>
                <a:solidFill>
                  <a:srgbClr val="094881"/>
                </a:solidFill>
                <a:effectLst/>
                <a:uLnTx/>
                <a:uFillTx/>
              </a:rPr>
              <a:t>aide pour le déménagement, la famille</a:t>
            </a:r>
          </a:p>
          <a:p>
            <a:pPr marL="900113" marR="0" lvl="2" indent="-214313" algn="just" defTabSz="914400" eaLnBrk="1" fontAlgn="auto" latinLnBrk="0" hangingPunct="1">
              <a:lnSpc>
                <a:spcPct val="100000"/>
              </a:lnSpc>
              <a:spcBef>
                <a:spcPts val="150"/>
              </a:spcBef>
              <a:spcAft>
                <a:spcPts val="150"/>
              </a:spcAft>
              <a:buClr>
                <a:srgbClr val="FFD13F"/>
              </a:buClr>
              <a:buSzTx/>
              <a:buFont typeface="Wingdings" pitchFamily="2" charset="2"/>
              <a:buChar char="§"/>
              <a:tabLst/>
              <a:defRPr/>
            </a:pPr>
            <a:r>
              <a:rPr kumimoji="0" lang="fr-FR" sz="1200" b="0" i="0" u="none" strike="noStrike" kern="0" cap="none" spc="0" normalizeH="0" baseline="0" noProof="0" dirty="0">
                <a:ln>
                  <a:noFill/>
                </a:ln>
                <a:solidFill>
                  <a:srgbClr val="094881"/>
                </a:solidFill>
                <a:effectLst/>
                <a:uLnTx/>
                <a:uFillTx/>
              </a:rPr>
              <a:t>aménagements en adéquation avec la Charte et le Code</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200" b="0" i="0" u="none" strike="noStrike" kern="0" cap="none" spc="0" normalizeH="0" baseline="0" noProof="0" dirty="0">
                <a:ln>
                  <a:noFill/>
                </a:ln>
                <a:solidFill>
                  <a:srgbClr val="094881"/>
                </a:solidFill>
                <a:effectLst/>
                <a:uLnTx/>
                <a:uFillTx/>
              </a:rPr>
              <a:t>Souligner les collaborations du laboratoire dans des réseaux internationaux</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200" b="0" i="0" u="none" strike="noStrike" kern="0" cap="none" spc="0" normalizeH="0" baseline="0" noProof="0" dirty="0">
                <a:ln>
                  <a:noFill/>
                </a:ln>
                <a:solidFill>
                  <a:srgbClr val="094881"/>
                </a:solidFill>
                <a:effectLst/>
                <a:uLnTx/>
                <a:uFillTx/>
              </a:rPr>
              <a:t>Montrer l’excellence et la reconnaissance de l’équipe</a:t>
            </a:r>
          </a:p>
          <a:p>
            <a:pPr marL="557213" marR="0" lvl="1" indent="-214313" algn="just" defTabSz="914400" eaLnBrk="1" fontAlgn="auto" latinLnBrk="0" hangingPunct="1">
              <a:lnSpc>
                <a:spcPct val="100000"/>
              </a:lnSpc>
              <a:spcBef>
                <a:spcPts val="150"/>
              </a:spcBef>
              <a:spcAft>
                <a:spcPts val="900"/>
              </a:spcAft>
              <a:buClr>
                <a:srgbClr val="FFD13F"/>
              </a:buClr>
              <a:buSzTx/>
              <a:buFont typeface="Wingdings" panose="05000000000000000000" pitchFamily="2" charset="2"/>
              <a:buChar char="ü"/>
              <a:tabLst/>
              <a:defRPr/>
            </a:pPr>
            <a:r>
              <a:rPr kumimoji="0" lang="fr-FR" sz="1200" b="0" i="0" u="none" strike="noStrike" kern="0" cap="none" spc="0" normalizeH="0" baseline="0" noProof="0" dirty="0">
                <a:ln>
                  <a:noFill/>
                </a:ln>
                <a:solidFill>
                  <a:srgbClr val="094881"/>
                </a:solidFill>
                <a:effectLst/>
                <a:uLnTx/>
                <a:uFillTx/>
              </a:rPr>
              <a:t>Indiquer des résultats d’expériences préliminaires</a:t>
            </a:r>
          </a:p>
          <a:p>
            <a:pPr marL="0" marR="0" lvl="0" indent="0" algn="just" defTabSz="914400" eaLnBrk="1" fontAlgn="auto" latinLnBrk="0" hangingPunct="1">
              <a:lnSpc>
                <a:spcPct val="100000"/>
              </a:lnSpc>
              <a:spcBef>
                <a:spcPts val="150"/>
              </a:spcBef>
              <a:spcAft>
                <a:spcPts val="150"/>
              </a:spcAft>
              <a:buClrTx/>
              <a:buSzTx/>
              <a:buFontTx/>
              <a:buNone/>
              <a:tabLst/>
              <a:defRPr/>
            </a:pPr>
            <a:r>
              <a:rPr kumimoji="0" lang="fr-FR" sz="1200" b="0" i="0" u="none" strike="noStrike" kern="0" cap="none" spc="0" normalizeH="0" baseline="0" noProof="0" dirty="0">
                <a:ln>
                  <a:noFill/>
                </a:ln>
                <a:solidFill>
                  <a:srgbClr val="C00000"/>
                </a:solidFill>
                <a:effectLst/>
                <a:uLnTx/>
                <a:uFillTx/>
                <a:sym typeface="Wingdings" panose="05000000000000000000" pitchFamily="2" charset="2"/>
              </a:rPr>
              <a:t> Nota Bene : Ne pas oublier les superviseurs et les organismes lors des phases aller des </a:t>
            </a:r>
            <a:r>
              <a:rPr kumimoji="0" lang="fr-FR" sz="1200" b="0" i="1" u="none" strike="noStrike" kern="0" cap="none" spc="0" normalizeH="0" baseline="0" noProof="0" dirty="0">
                <a:ln>
                  <a:noFill/>
                </a:ln>
                <a:solidFill>
                  <a:srgbClr val="C00000"/>
                </a:solidFill>
                <a:effectLst/>
                <a:uLnTx/>
                <a:uFillTx/>
                <a:sym typeface="Wingdings" panose="05000000000000000000" pitchFamily="2" charset="2"/>
              </a:rPr>
              <a:t>Global </a:t>
            </a:r>
            <a:r>
              <a:rPr kumimoji="0" lang="fr-FR" sz="1200" b="0" i="1" u="none" strike="noStrike" kern="0" cap="none" spc="0" normalizeH="0" baseline="0" noProof="0" dirty="0" err="1">
                <a:ln>
                  <a:noFill/>
                </a:ln>
                <a:solidFill>
                  <a:srgbClr val="C00000"/>
                </a:solidFill>
                <a:effectLst/>
                <a:uLnTx/>
                <a:uFillTx/>
                <a:sym typeface="Wingdings" panose="05000000000000000000" pitchFamily="2" charset="2"/>
              </a:rPr>
              <a:t>fellowships</a:t>
            </a:r>
            <a:r>
              <a:rPr kumimoji="0" lang="fr-FR" sz="1200" b="0" i="1" u="none" strike="noStrike" kern="0" cap="none" spc="0" normalizeH="0" baseline="0" noProof="0" dirty="0">
                <a:ln>
                  <a:noFill/>
                </a:ln>
                <a:solidFill>
                  <a:srgbClr val="C00000"/>
                </a:solidFill>
                <a:effectLst/>
                <a:uLnTx/>
                <a:uFillTx/>
                <a:sym typeface="Wingdings" panose="05000000000000000000" pitchFamily="2" charset="2"/>
              </a:rPr>
              <a:t> </a:t>
            </a:r>
            <a:r>
              <a:rPr kumimoji="0" lang="fr-FR" sz="1200" b="0" i="0" u="none" strike="noStrike" kern="0" cap="none" spc="0" normalizeH="0" baseline="0" noProof="0" dirty="0">
                <a:ln>
                  <a:noFill/>
                </a:ln>
                <a:solidFill>
                  <a:srgbClr val="C00000"/>
                </a:solidFill>
                <a:effectLst/>
                <a:uLnTx/>
                <a:uFillTx/>
                <a:sym typeface="Wingdings" panose="05000000000000000000" pitchFamily="2" charset="2"/>
              </a:rPr>
              <a:t>et lors des </a:t>
            </a:r>
            <a:r>
              <a:rPr kumimoji="0" lang="fr-FR" sz="1200" b="0" i="1" u="none" strike="noStrike" kern="0" cap="none" spc="0" normalizeH="0" baseline="0" noProof="0" dirty="0" err="1">
                <a:ln>
                  <a:noFill/>
                </a:ln>
                <a:solidFill>
                  <a:srgbClr val="C00000"/>
                </a:solidFill>
                <a:effectLst/>
                <a:uLnTx/>
                <a:uFillTx/>
                <a:sym typeface="Wingdings" panose="05000000000000000000" pitchFamily="2" charset="2"/>
              </a:rPr>
              <a:t>secondments</a:t>
            </a:r>
            <a:r>
              <a:rPr kumimoji="0" lang="fr-FR" sz="1200" b="0" i="0" u="none" strike="noStrike" kern="0" cap="none" spc="0" normalizeH="0" baseline="0" noProof="0" dirty="0">
                <a:ln>
                  <a:noFill/>
                </a:ln>
                <a:solidFill>
                  <a:srgbClr val="C00000"/>
                </a:solidFill>
                <a:effectLst/>
                <a:uLnTx/>
                <a:uFillTx/>
                <a:sym typeface="Wingdings" panose="05000000000000000000" pitchFamily="2" charset="2"/>
              </a:rPr>
              <a:t> !</a:t>
            </a:r>
            <a:endParaRPr kumimoji="0" lang="fr-FR" sz="1200" b="0" i="0"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949793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Impact (a/d)</a:t>
            </a:r>
          </a:p>
        </p:txBody>
      </p:sp>
      <p:sp>
        <p:nvSpPr>
          <p:cNvPr id="8" name="ZoneTexte 7">
            <a:extLst>
              <a:ext uri="{FF2B5EF4-FFF2-40B4-BE49-F238E27FC236}">
                <a16:creationId xmlns:a16="http://schemas.microsoft.com/office/drawing/2014/main" xmlns="" id="{EF7EFC93-6B70-4A93-8374-AA0D6B7FAD9B}"/>
              </a:ext>
            </a:extLst>
          </p:cNvPr>
          <p:cNvSpPr txBox="1"/>
          <p:nvPr/>
        </p:nvSpPr>
        <p:spPr>
          <a:xfrm>
            <a:off x="251520" y="1844824"/>
            <a:ext cx="8656200" cy="4065215"/>
          </a:xfrm>
          <a:prstGeom prst="rect">
            <a:avLst/>
          </a:prstGeom>
          <a:noFill/>
        </p:spPr>
        <p:txBody>
          <a:bodyPr wrap="square" rtlCol="0">
            <a:spAutoFit/>
          </a:bodyPr>
          <a:lstStyle/>
          <a:p>
            <a:pPr marL="257175" indent="-257175" algn="just">
              <a:spcBef>
                <a:spcPts val="150"/>
              </a:spcBef>
              <a:spcAft>
                <a:spcPts val="150"/>
              </a:spcAft>
              <a:buFont typeface="+mj-lt"/>
              <a:buAutoNum type="arabicPeriod"/>
            </a:pPr>
            <a:r>
              <a:rPr lang="fr-FR" sz="1800" b="1" dirty="0">
                <a:solidFill>
                  <a:srgbClr val="FFD13F"/>
                </a:solidFill>
              </a:rPr>
              <a:t>Plan de carrière</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Acquérir et diversifier les compétences théoriques, techniques, managériales, etc. (ex : rédaction de propositions, gestion de projet, enseignement, encadrement, etc.)</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Atteindre une maturité professionnelle et une position autonome et indépendante dans la recherche</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Offrir de nouvelles perspectives de carrière</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Offrir la possibilité de travailler dans un environnement multidisciplinaire</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Améliorer le réseau international du candidat</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Profiter d’un domaine de recherche ou d’un laboratoire émergent : permettre au candidat de contribuer aux avancées dans le domaine ou dans l’infrastructure</a:t>
            </a:r>
          </a:p>
          <a:p>
            <a:pPr marL="557213" lvl="1" indent="-214313" algn="just">
              <a:spcBef>
                <a:spcPts val="300"/>
              </a:spcBef>
              <a:spcAft>
                <a:spcPts val="150"/>
              </a:spcAft>
              <a:buClr>
                <a:srgbClr val="FFD13F"/>
              </a:buClr>
              <a:buFont typeface="Wingdings" panose="05000000000000000000" pitchFamily="2" charset="2"/>
              <a:buChar char="ü"/>
            </a:pPr>
            <a:r>
              <a:rPr lang="fr-FR" sz="1800" dirty="0">
                <a:solidFill>
                  <a:srgbClr val="094881"/>
                </a:solidFill>
              </a:rPr>
              <a:t>Définir un plan de carrière</a:t>
            </a:r>
          </a:p>
        </p:txBody>
      </p:sp>
    </p:spTree>
    <p:extLst>
      <p:ext uri="{BB962C8B-B14F-4D97-AF65-F5344CB8AC3E}">
        <p14:creationId xmlns:p14="http://schemas.microsoft.com/office/powerpoint/2010/main" val="853067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Impact (b/d)</a:t>
            </a:r>
          </a:p>
        </p:txBody>
      </p:sp>
      <p:sp>
        <p:nvSpPr>
          <p:cNvPr id="7" name="ZoneTexte 6">
            <a:extLst>
              <a:ext uri="{FF2B5EF4-FFF2-40B4-BE49-F238E27FC236}">
                <a16:creationId xmlns:a16="http://schemas.microsoft.com/office/drawing/2014/main" xmlns="" id="{9D398C2A-B2F7-49A9-AAEA-3A1287FB7654}"/>
              </a:ext>
            </a:extLst>
          </p:cNvPr>
          <p:cNvSpPr txBox="1"/>
          <p:nvPr/>
        </p:nvSpPr>
        <p:spPr>
          <a:xfrm>
            <a:off x="251520" y="1556792"/>
            <a:ext cx="8656200" cy="4372992"/>
          </a:xfrm>
          <a:prstGeom prst="rect">
            <a:avLst/>
          </a:prstGeom>
          <a:noFill/>
        </p:spPr>
        <p:txBody>
          <a:bodyPr wrap="square" rtlCol="0">
            <a:spAutoFit/>
          </a:bodyPr>
          <a:lstStyle/>
          <a:p>
            <a:pPr marL="0" marR="0" lvl="1" indent="0" algn="just" defTabSz="914400" eaLnBrk="1" fontAlgn="auto" latinLnBrk="0" hangingPunct="1">
              <a:lnSpc>
                <a:spcPct val="100000"/>
              </a:lnSpc>
              <a:spcBef>
                <a:spcPts val="150"/>
              </a:spcBef>
              <a:spcAft>
                <a:spcPts val="900"/>
              </a:spcAft>
              <a:buClrTx/>
              <a:buSzTx/>
              <a:buFontTx/>
              <a:buNone/>
              <a:tabLst/>
              <a:defRPr/>
            </a:pPr>
            <a:r>
              <a:rPr kumimoji="0" lang="fr-FR" sz="1800" b="1" i="1" u="none" strike="noStrike" kern="0" cap="none" spc="0" normalizeH="0" baseline="0" noProof="0" dirty="0">
                <a:ln>
                  <a:noFill/>
                </a:ln>
                <a:solidFill>
                  <a:srgbClr val="FFD13F"/>
                </a:solidFill>
                <a:effectLst/>
                <a:uLnTx/>
                <a:uFillTx/>
              </a:rPr>
              <a:t>Quelques spécificités…</a:t>
            </a:r>
          </a:p>
          <a:p>
            <a:pPr marL="0" marR="0" lvl="0" indent="0" algn="just" defTabSz="914400" eaLnBrk="1" fontAlgn="auto" latinLnBrk="0" hangingPunct="1">
              <a:lnSpc>
                <a:spcPct val="100000"/>
              </a:lnSpc>
              <a:spcBef>
                <a:spcPts val="150"/>
              </a:spcBef>
              <a:spcAft>
                <a:spcPts val="150"/>
              </a:spcAft>
              <a:buClrTx/>
              <a:buSzTx/>
              <a:buFontTx/>
              <a:buNone/>
              <a:tabLst/>
              <a:defRPr/>
            </a:pPr>
            <a:r>
              <a:rPr kumimoji="0" lang="fr-FR" sz="1800" b="0" i="0" u="sng" strike="noStrike" kern="0" cap="none" spc="0" normalizeH="0" baseline="0" noProof="0" dirty="0" err="1">
                <a:ln>
                  <a:noFill/>
                </a:ln>
                <a:solidFill>
                  <a:srgbClr val="094881"/>
                </a:solidFill>
                <a:effectLst/>
                <a:uLnTx/>
                <a:uFillTx/>
              </a:rPr>
              <a:t>Career</a:t>
            </a:r>
            <a:r>
              <a:rPr kumimoji="0" lang="fr-FR" sz="1800" b="0" i="0" u="sng" strike="noStrike" kern="0" cap="none" spc="0" normalizeH="0" baseline="0" noProof="0" dirty="0">
                <a:ln>
                  <a:noFill/>
                </a:ln>
                <a:solidFill>
                  <a:srgbClr val="094881"/>
                </a:solidFill>
                <a:effectLst/>
                <a:uLnTx/>
                <a:uFillTx/>
              </a:rPr>
              <a:t> Restart Panel</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Reconnecter le candidat à la communauté de recherche (ex : acquisition de compétences </a:t>
            </a:r>
            <a:r>
              <a:rPr kumimoji="0" lang="fr-FR" sz="1800" b="0" i="1" u="none" strike="noStrike" kern="0" cap="none" spc="0" normalizeH="0" baseline="0" noProof="0" dirty="0">
                <a:ln>
                  <a:noFill/>
                </a:ln>
                <a:solidFill>
                  <a:srgbClr val="094881"/>
                </a:solidFill>
                <a:effectLst/>
                <a:uLnTx/>
                <a:uFillTx/>
              </a:rPr>
              <a:t>aujourd’hui indispensables</a:t>
            </a:r>
            <a:r>
              <a:rPr kumimoji="0" lang="fr-FR" sz="1800" b="0" i="0" u="none" strike="noStrike" kern="0" cap="none" spc="0" normalizeH="0" baseline="0" noProof="0" dirty="0">
                <a:ln>
                  <a:noFill/>
                </a:ln>
                <a:solidFill>
                  <a:srgbClr val="094881"/>
                </a:solidFill>
                <a:effectLst/>
                <a:uLnTx/>
                <a:uFillTx/>
              </a:rPr>
              <a:t> dans la discipline concernée)</a:t>
            </a:r>
          </a:p>
          <a:p>
            <a:pPr marL="557213" marR="0" lvl="1" indent="-214313" algn="just" defTabSz="914400" eaLnBrk="1" fontAlgn="auto" latinLnBrk="0" hangingPunct="1">
              <a:lnSpc>
                <a:spcPct val="100000"/>
              </a:lnSpc>
              <a:spcBef>
                <a:spcPts val="150"/>
              </a:spcBef>
              <a:spcAft>
                <a:spcPts val="90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Mettre en évidence comment le projet va permettre la reprise d’une carrière scientifique après une interruption (ex : obtention d’un poste à la fin du contrat)</a:t>
            </a:r>
          </a:p>
          <a:p>
            <a:pPr marL="0" marR="0" lvl="0" indent="0" algn="just" defTabSz="914400" eaLnBrk="1" fontAlgn="auto" latinLnBrk="0" hangingPunct="1">
              <a:lnSpc>
                <a:spcPct val="100000"/>
              </a:lnSpc>
              <a:spcBef>
                <a:spcPts val="150"/>
              </a:spcBef>
              <a:spcAft>
                <a:spcPts val="150"/>
              </a:spcAft>
              <a:buClrTx/>
              <a:buSzTx/>
              <a:buFontTx/>
              <a:buNone/>
              <a:tabLst/>
              <a:defRPr/>
            </a:pPr>
            <a:r>
              <a:rPr kumimoji="0" lang="fr-FR" sz="1800" b="0" i="0" u="sng" strike="noStrike" kern="0" cap="none" spc="0" normalizeH="0" baseline="0" noProof="0" dirty="0" err="1">
                <a:ln>
                  <a:noFill/>
                </a:ln>
                <a:solidFill>
                  <a:srgbClr val="094881"/>
                </a:solidFill>
                <a:effectLst/>
                <a:uLnTx/>
                <a:uFillTx/>
              </a:rPr>
              <a:t>Reintegration</a:t>
            </a:r>
            <a:r>
              <a:rPr kumimoji="0" lang="fr-FR" sz="1800" b="0" i="0" u="sng" strike="noStrike" kern="0" cap="none" spc="0" normalizeH="0" baseline="0" noProof="0" dirty="0">
                <a:ln>
                  <a:noFill/>
                </a:ln>
                <a:solidFill>
                  <a:srgbClr val="094881"/>
                </a:solidFill>
                <a:effectLst/>
                <a:uLnTx/>
                <a:uFillTx/>
              </a:rPr>
              <a:t> panel</a:t>
            </a:r>
          </a:p>
          <a:p>
            <a:pPr marL="557213" marR="0" lvl="1" indent="-214313" algn="just" defTabSz="914400" eaLnBrk="1" fontAlgn="auto" latinLnBrk="0" hangingPunct="1">
              <a:lnSpc>
                <a:spcPct val="100000"/>
              </a:lnSpc>
              <a:spcBef>
                <a:spcPts val="150"/>
              </a:spcBef>
              <a:spcAft>
                <a:spcPts val="90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Faciliter la réintégration du candidat en Europe</a:t>
            </a:r>
          </a:p>
          <a:p>
            <a:pPr marL="0" marR="0" lvl="0" indent="0" algn="just" defTabSz="914400" eaLnBrk="1" fontAlgn="auto" latinLnBrk="0" hangingPunct="1">
              <a:lnSpc>
                <a:spcPct val="100000"/>
              </a:lnSpc>
              <a:spcBef>
                <a:spcPts val="150"/>
              </a:spcBef>
              <a:spcAft>
                <a:spcPts val="150"/>
              </a:spcAft>
              <a:buClrTx/>
              <a:buSzTx/>
              <a:buFontTx/>
              <a:buNone/>
              <a:tabLst/>
              <a:defRPr/>
            </a:pPr>
            <a:r>
              <a:rPr kumimoji="0" lang="fr-FR" sz="1800" b="0" i="0" u="sng" strike="noStrike" kern="0" cap="none" spc="0" normalizeH="0" baseline="0" noProof="0" dirty="0">
                <a:ln>
                  <a:noFill/>
                </a:ln>
                <a:solidFill>
                  <a:srgbClr val="094881"/>
                </a:solidFill>
                <a:effectLst/>
                <a:uLnTx/>
                <a:uFillTx/>
              </a:rPr>
              <a:t>Global </a:t>
            </a:r>
            <a:r>
              <a:rPr kumimoji="0" lang="fr-FR" sz="1800" b="0" i="0" u="sng" strike="noStrike" kern="0" cap="none" spc="0" normalizeH="0" baseline="0" noProof="0" dirty="0" err="1">
                <a:ln>
                  <a:noFill/>
                </a:ln>
                <a:solidFill>
                  <a:srgbClr val="094881"/>
                </a:solidFill>
                <a:effectLst/>
                <a:uLnTx/>
                <a:uFillTx/>
              </a:rPr>
              <a:t>Fellowship</a:t>
            </a:r>
            <a:endParaRPr kumimoji="0" lang="fr-FR" sz="1800" b="0" i="0" u="sng" strike="noStrike" kern="0" cap="none" spc="0" normalizeH="0" baseline="0" noProof="0" dirty="0">
              <a:ln>
                <a:noFill/>
              </a:ln>
              <a:solidFill>
                <a:srgbClr val="094881"/>
              </a:solidFill>
              <a:effectLst/>
              <a:uLnTx/>
              <a:uFillTx/>
            </a:endParaRP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Montrer comment les compétences acquises durant la phase aller vont être transférées directement lors de la phase retour en Europe</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Souligner la réintégration en Europe en tant que chercheur expérimenté</a:t>
            </a:r>
          </a:p>
        </p:txBody>
      </p:sp>
    </p:spTree>
    <p:extLst>
      <p:ext uri="{BB962C8B-B14F-4D97-AF65-F5344CB8AC3E}">
        <p14:creationId xmlns:p14="http://schemas.microsoft.com/office/powerpoint/2010/main" val="3662432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Impact (c/d)</a:t>
            </a:r>
          </a:p>
        </p:txBody>
      </p:sp>
      <p:sp>
        <p:nvSpPr>
          <p:cNvPr id="8" name="ZoneTexte 7">
            <a:extLst>
              <a:ext uri="{FF2B5EF4-FFF2-40B4-BE49-F238E27FC236}">
                <a16:creationId xmlns:a16="http://schemas.microsoft.com/office/drawing/2014/main" xmlns="" id="{42163192-9F6A-462B-B0DC-5E1114026FD6}"/>
              </a:ext>
            </a:extLst>
          </p:cNvPr>
          <p:cNvSpPr txBox="1"/>
          <p:nvPr/>
        </p:nvSpPr>
        <p:spPr>
          <a:xfrm>
            <a:off x="395536" y="1158285"/>
            <a:ext cx="8656200" cy="5858014"/>
          </a:xfrm>
          <a:prstGeom prst="rect">
            <a:avLst/>
          </a:prstGeom>
          <a:noFill/>
        </p:spPr>
        <p:txBody>
          <a:bodyPr wrap="square" rtlCol="0">
            <a:spAutoFit/>
          </a:bodyPr>
          <a:lstStyle/>
          <a:p>
            <a:pPr marL="257175" marR="0" lvl="0" indent="-257175" algn="just" defTabSz="914400" eaLnBrk="1" fontAlgn="auto" latinLnBrk="0" hangingPunct="1">
              <a:lnSpc>
                <a:spcPct val="100000"/>
              </a:lnSpc>
              <a:spcBef>
                <a:spcPts val="150"/>
              </a:spcBef>
              <a:spcAft>
                <a:spcPts val="150"/>
              </a:spcAft>
              <a:buClrTx/>
              <a:buSzTx/>
              <a:buFont typeface="+mj-lt"/>
              <a:buAutoNum type="arabicPeriod" startAt="2"/>
              <a:tabLst/>
              <a:defRPr/>
            </a:pPr>
            <a:r>
              <a:rPr kumimoji="0" lang="fr-FR" sz="1800" b="1" i="0" u="none" strike="noStrike" kern="0" cap="none" spc="0" normalizeH="0" baseline="0" noProof="0" dirty="0">
                <a:ln>
                  <a:noFill/>
                </a:ln>
                <a:solidFill>
                  <a:srgbClr val="FFD13F"/>
                </a:solidFill>
                <a:effectLst/>
                <a:uLnTx/>
                <a:uFillTx/>
              </a:rPr>
              <a:t>Dissémination des résultats &amp; Communication</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600" b="0" i="0" u="none" strike="noStrike" kern="0" cap="none" spc="0" normalizeH="0" baseline="0" noProof="0" dirty="0">
                <a:ln>
                  <a:noFill/>
                </a:ln>
                <a:solidFill>
                  <a:srgbClr val="094881"/>
                </a:solidFill>
                <a:effectLst/>
                <a:uLnTx/>
                <a:uFillTx/>
              </a:rPr>
              <a:t>Détailler une stratégie adéquate, originale, solide, réaliste, planifiée, efficace</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600" b="0" i="0" u="none" strike="noStrike" kern="0" cap="none" spc="0" normalizeH="0" baseline="0" noProof="0" dirty="0">
                <a:ln>
                  <a:noFill/>
                </a:ln>
                <a:solidFill>
                  <a:srgbClr val="094881"/>
                </a:solidFill>
                <a:effectLst/>
                <a:uLnTx/>
                <a:uFillTx/>
              </a:rPr>
              <a:t>Opter pour une stratégie en accord avec les différentes missions (</a:t>
            </a:r>
            <a:r>
              <a:rPr kumimoji="0" lang="fr-FR" sz="1600" b="0" i="1" u="none" strike="noStrike" kern="0" cap="none" spc="0" normalizeH="0" baseline="0" noProof="0" dirty="0" err="1">
                <a:ln>
                  <a:noFill/>
                </a:ln>
                <a:solidFill>
                  <a:srgbClr val="094881"/>
                </a:solidFill>
                <a:effectLst/>
                <a:uLnTx/>
                <a:uFillTx/>
              </a:rPr>
              <a:t>work</a:t>
            </a:r>
            <a:r>
              <a:rPr kumimoji="0" lang="fr-FR" sz="1600" b="0" i="1" u="none" strike="noStrike" kern="0" cap="none" spc="0" normalizeH="0" baseline="0" noProof="0" dirty="0">
                <a:ln>
                  <a:noFill/>
                </a:ln>
                <a:solidFill>
                  <a:srgbClr val="094881"/>
                </a:solidFill>
                <a:effectLst/>
                <a:uLnTx/>
                <a:uFillTx/>
              </a:rPr>
              <a:t> packages</a:t>
            </a:r>
            <a:r>
              <a:rPr kumimoji="0" lang="fr-FR" sz="1600" b="0" i="0" u="none" strike="noStrike" kern="0" cap="none" spc="0" normalizeH="0" baseline="0" noProof="0" dirty="0">
                <a:ln>
                  <a:noFill/>
                </a:ln>
                <a:solidFill>
                  <a:srgbClr val="094881"/>
                </a:solidFill>
                <a:effectLst/>
                <a:uLnTx/>
                <a:uFillTx/>
              </a:rPr>
              <a:t>) et les objectifs du projet</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600" b="0" i="0" u="none" strike="noStrike" kern="0" cap="none" spc="0" normalizeH="0" baseline="0" noProof="0" dirty="0">
                <a:ln>
                  <a:noFill/>
                </a:ln>
                <a:solidFill>
                  <a:srgbClr val="094881"/>
                </a:solidFill>
                <a:effectLst/>
                <a:uLnTx/>
                <a:uFillTx/>
              </a:rPr>
              <a:t>Entreprendre des activités :</a:t>
            </a:r>
          </a:p>
          <a:p>
            <a:pPr marL="900113" marR="0" lvl="2" indent="-214313" algn="just" defTabSz="914400" eaLnBrk="1" fontAlgn="auto" latinLnBrk="0" hangingPunct="1">
              <a:lnSpc>
                <a:spcPct val="100000"/>
              </a:lnSpc>
              <a:spcBef>
                <a:spcPts val="150"/>
              </a:spcBef>
              <a:spcAft>
                <a:spcPts val="150"/>
              </a:spcAft>
              <a:buClr>
                <a:srgbClr val="FFD13F"/>
              </a:buClr>
              <a:buSzTx/>
              <a:buFont typeface="Wingdings" pitchFamily="2" charset="2"/>
              <a:buChar char="§"/>
              <a:tabLst/>
              <a:defRPr/>
            </a:pPr>
            <a:r>
              <a:rPr kumimoji="0" lang="fr-FR" sz="1600" b="0" i="0" u="none" strike="noStrike" kern="0" cap="none" spc="0" normalizeH="0" baseline="0" noProof="0" dirty="0">
                <a:ln>
                  <a:noFill/>
                </a:ln>
                <a:solidFill>
                  <a:srgbClr val="094881"/>
                </a:solidFill>
                <a:effectLst/>
                <a:uLnTx/>
                <a:uFillTx/>
              </a:rPr>
              <a:t>à différentes échelles : locale, régionale, nationale, etc.</a:t>
            </a:r>
          </a:p>
          <a:p>
            <a:pPr marL="900113" marR="0" lvl="2" indent="-214313" algn="just" defTabSz="914400" eaLnBrk="1" fontAlgn="auto" latinLnBrk="0" hangingPunct="1">
              <a:lnSpc>
                <a:spcPct val="100000"/>
              </a:lnSpc>
              <a:spcBef>
                <a:spcPts val="150"/>
              </a:spcBef>
              <a:spcAft>
                <a:spcPts val="150"/>
              </a:spcAft>
              <a:buClr>
                <a:srgbClr val="FFD13F"/>
              </a:buClr>
              <a:buSzTx/>
              <a:buFont typeface="Wingdings" pitchFamily="2" charset="2"/>
              <a:buChar char="§"/>
              <a:tabLst/>
              <a:defRPr/>
            </a:pPr>
            <a:r>
              <a:rPr kumimoji="0" lang="fr-FR" sz="1600" b="0" i="0" u="none" strike="noStrike" kern="0" cap="none" spc="0" normalizeH="0" baseline="0" noProof="0" dirty="0">
                <a:ln>
                  <a:noFill/>
                </a:ln>
                <a:solidFill>
                  <a:srgbClr val="094881"/>
                </a:solidFill>
                <a:effectLst/>
                <a:uLnTx/>
                <a:uFillTx/>
              </a:rPr>
              <a:t>à différents termes : court, moyen, long</a:t>
            </a:r>
          </a:p>
          <a:p>
            <a:pPr marL="900113" marR="0" lvl="2" indent="-214313" algn="just" defTabSz="914400" eaLnBrk="1" fontAlgn="auto" latinLnBrk="0" hangingPunct="1">
              <a:lnSpc>
                <a:spcPct val="100000"/>
              </a:lnSpc>
              <a:spcBef>
                <a:spcPts val="150"/>
              </a:spcBef>
              <a:spcAft>
                <a:spcPts val="150"/>
              </a:spcAft>
              <a:buClr>
                <a:srgbClr val="FFD13F"/>
              </a:buClr>
              <a:buSzTx/>
              <a:buFont typeface="Wingdings" pitchFamily="2" charset="2"/>
              <a:buChar char="§"/>
              <a:tabLst/>
              <a:defRPr/>
            </a:pPr>
            <a:r>
              <a:rPr kumimoji="0" lang="fr-FR" sz="1600" b="0" i="0" u="none" strike="noStrike" kern="0" cap="none" spc="0" normalizeH="0" baseline="0" noProof="0" dirty="0">
                <a:ln>
                  <a:noFill/>
                </a:ln>
                <a:solidFill>
                  <a:srgbClr val="094881"/>
                </a:solidFill>
                <a:effectLst/>
                <a:uLnTx/>
                <a:uFillTx/>
              </a:rPr>
              <a:t>par différents canaux : journaux, radio, web, conférences, ateliers dans des écoles, cours, plateforme expérimentale, réseaux sociaux, ambassadeur des Marie S. Curie, etc.</a:t>
            </a:r>
          </a:p>
          <a:p>
            <a:pPr marL="900113" marR="0" lvl="2" indent="-214313" algn="just" defTabSz="914400" eaLnBrk="1" fontAlgn="auto" latinLnBrk="0" hangingPunct="1">
              <a:lnSpc>
                <a:spcPct val="100000"/>
              </a:lnSpc>
              <a:spcBef>
                <a:spcPts val="150"/>
              </a:spcBef>
              <a:spcAft>
                <a:spcPts val="150"/>
              </a:spcAft>
              <a:buClr>
                <a:srgbClr val="FFD13F"/>
              </a:buClr>
              <a:buSzTx/>
              <a:buFont typeface="Wingdings" pitchFamily="2" charset="2"/>
              <a:buChar char="§"/>
              <a:tabLst/>
              <a:defRPr/>
            </a:pPr>
            <a:r>
              <a:rPr kumimoji="0" lang="fr-FR" sz="1600" b="0" i="0" u="none" strike="noStrike" kern="0" cap="none" spc="0" normalizeH="0" baseline="0" noProof="0" dirty="0">
                <a:ln>
                  <a:noFill/>
                </a:ln>
                <a:solidFill>
                  <a:srgbClr val="094881"/>
                </a:solidFill>
                <a:effectLst/>
                <a:uLnTx/>
                <a:uFillTx/>
              </a:rPr>
              <a:t>pour différents publics : grand public, étudiants, association de patients, publics ciblés, industrie, etc.</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600" b="0" i="0" u="none" strike="noStrike" kern="0" cap="none" spc="0" normalizeH="0" baseline="0" noProof="0" dirty="0">
                <a:ln>
                  <a:noFill/>
                </a:ln>
                <a:solidFill>
                  <a:srgbClr val="094881"/>
                </a:solidFill>
                <a:effectLst/>
                <a:uLnTx/>
                <a:uFillTx/>
              </a:rPr>
              <a:t>Souligner l’implication et la mobilisation du public au travers de ces actions spécifiques (« </a:t>
            </a:r>
            <a:r>
              <a:rPr kumimoji="0" lang="fr-FR" sz="1600" b="0" i="1" u="none" strike="noStrike" kern="0" cap="none" spc="0" normalizeH="0" baseline="0" noProof="0" dirty="0">
                <a:ln>
                  <a:noFill/>
                </a:ln>
                <a:solidFill>
                  <a:srgbClr val="094881"/>
                </a:solidFill>
                <a:effectLst/>
                <a:uLnTx/>
                <a:uFillTx/>
              </a:rPr>
              <a:t>public engagement</a:t>
            </a:r>
            <a:r>
              <a:rPr kumimoji="0" lang="fr-FR" sz="1600" b="0" i="0" u="none" strike="noStrike" kern="0" cap="none" spc="0" normalizeH="0" baseline="0" noProof="0" dirty="0">
                <a:ln>
                  <a:noFill/>
                </a:ln>
                <a:solidFill>
                  <a:srgbClr val="094881"/>
                </a:solidFill>
                <a:effectLst/>
                <a:uLnTx/>
                <a:uFillTx/>
              </a:rPr>
              <a:t> »)</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600" b="0" i="0" u="none" strike="noStrike" kern="0" cap="none" spc="0" normalizeH="0" baseline="0" noProof="0" dirty="0">
                <a:ln>
                  <a:noFill/>
                </a:ln>
                <a:solidFill>
                  <a:srgbClr val="094881"/>
                </a:solidFill>
                <a:effectLst/>
                <a:uLnTx/>
                <a:uFillTx/>
              </a:rPr>
              <a:t>Utiliser l’expérience passée du candidat pour ce type d’activités (ex : expert en communication grâce à la participation à de nombreux séminaires et conférences, qualité de journaliste scientifique free-lance, etc.)</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600" b="0" i="0" u="none" strike="noStrike" kern="0" cap="none" spc="0" normalizeH="0" baseline="0" noProof="0" dirty="0">
                <a:ln>
                  <a:noFill/>
                </a:ln>
                <a:solidFill>
                  <a:srgbClr val="094881"/>
                </a:solidFill>
                <a:effectLst/>
                <a:uLnTx/>
                <a:uFillTx/>
              </a:rPr>
              <a:t>S’appuyer sur les compétences et services existants (ex : département des relations publiques, expérience du bénéficiaire en matière de communication avec des publics non spécialistes, etc.)</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600" b="0" i="0" u="none" strike="noStrike" kern="0" cap="none" spc="0" normalizeH="0" baseline="0" noProof="0" dirty="0">
                <a:ln>
                  <a:noFill/>
                </a:ln>
                <a:solidFill>
                  <a:srgbClr val="094881"/>
                </a:solidFill>
                <a:effectLst/>
                <a:uLnTx/>
                <a:uFillTx/>
              </a:rPr>
              <a:t>Penser à une stratégie d’exploitation des résultats</a:t>
            </a:r>
          </a:p>
        </p:txBody>
      </p:sp>
    </p:spTree>
    <p:extLst>
      <p:ext uri="{BB962C8B-B14F-4D97-AF65-F5344CB8AC3E}">
        <p14:creationId xmlns:p14="http://schemas.microsoft.com/office/powerpoint/2010/main" val="5196203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Impact (d/d)</a:t>
            </a:r>
          </a:p>
        </p:txBody>
      </p:sp>
      <p:sp>
        <p:nvSpPr>
          <p:cNvPr id="7" name="ZoneTexte 6">
            <a:extLst>
              <a:ext uri="{FF2B5EF4-FFF2-40B4-BE49-F238E27FC236}">
                <a16:creationId xmlns:a16="http://schemas.microsoft.com/office/drawing/2014/main" xmlns="" id="{FF6D605B-D102-472F-81A8-0658BE2E9676}"/>
              </a:ext>
            </a:extLst>
          </p:cNvPr>
          <p:cNvSpPr txBox="1"/>
          <p:nvPr/>
        </p:nvSpPr>
        <p:spPr>
          <a:xfrm>
            <a:off x="395536" y="1268760"/>
            <a:ext cx="8656200" cy="5365571"/>
          </a:xfrm>
          <a:prstGeom prst="rect">
            <a:avLst/>
          </a:prstGeom>
          <a:noFill/>
        </p:spPr>
        <p:txBody>
          <a:bodyPr wrap="square" rtlCol="0">
            <a:spAutoFit/>
          </a:bodyPr>
          <a:lstStyle/>
          <a:p>
            <a:pPr marL="257175" indent="-257175" algn="just">
              <a:spcBef>
                <a:spcPts val="150"/>
              </a:spcBef>
              <a:spcAft>
                <a:spcPts val="150"/>
              </a:spcAft>
              <a:buFont typeface="+mj-lt"/>
              <a:buAutoNum type="arabicPeriod" startAt="3"/>
            </a:pPr>
            <a:r>
              <a:rPr lang="fr-FR" sz="1800" b="1" dirty="0">
                <a:solidFill>
                  <a:srgbClr val="FFD13F"/>
                </a:solidFill>
              </a:rPr>
              <a:t>Retombées</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Montrer l’impact sur la thématique de recherche (direct et à plus long terme)</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Choisir la bonne stratégie pour maximiser la contribution de la bourse sur l’excellence scientifique et la compétitivité européenne</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Créer une synergie de longue durée entre les laboratoires européens</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Démontrer les bénéfices pour l’organisation hôte grâce aux connaissances et l’expertise du candidat</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Souligner les bénéfices du « </a:t>
            </a:r>
            <a:r>
              <a:rPr lang="fr-FR" sz="1800" i="1" dirty="0" err="1">
                <a:solidFill>
                  <a:srgbClr val="094881"/>
                </a:solidFill>
              </a:rPr>
              <a:t>secondment</a:t>
            </a:r>
            <a:r>
              <a:rPr lang="fr-FR" sz="1800" dirty="0">
                <a:solidFill>
                  <a:srgbClr val="094881"/>
                </a:solidFill>
              </a:rPr>
              <a:t> »</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Penser à la potentielle valeur commerciale</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Montrer l’importance de la participation des partenaires industriels</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Souligner l’impact sur la carrière du chercheur : opportunité de travailler avec le secteur non académique, projet de recrutement dans l’organisme, projet de nouvelles candidatures pour des financements, etc.</a:t>
            </a:r>
          </a:p>
          <a:p>
            <a:pPr marL="257175" indent="-257175" algn="just">
              <a:spcBef>
                <a:spcPts val="150"/>
              </a:spcBef>
              <a:spcAft>
                <a:spcPts val="150"/>
              </a:spcAft>
              <a:buFont typeface="+mj-lt"/>
              <a:buAutoNum type="arabicPeriod" startAt="3"/>
            </a:pPr>
            <a:r>
              <a:rPr lang="fr-FR" sz="1800" b="1" dirty="0">
                <a:solidFill>
                  <a:srgbClr val="FFD13F"/>
                </a:solidFill>
              </a:rPr>
              <a:t>Propriété intellectuelle</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Ne pas négliger les détails concernant la propriété intellectuelle (protection, exploitation, commercialisation)</a:t>
            </a:r>
          </a:p>
          <a:p>
            <a:pPr marL="557213" lvl="1" indent="-214313" algn="just">
              <a:spcBef>
                <a:spcPts val="150"/>
              </a:spcBef>
              <a:spcAft>
                <a:spcPts val="150"/>
              </a:spcAft>
              <a:buClr>
                <a:srgbClr val="FFD13F"/>
              </a:buClr>
              <a:buFont typeface="Wingdings" panose="05000000000000000000" pitchFamily="2" charset="2"/>
              <a:buChar char="ü"/>
            </a:pPr>
            <a:r>
              <a:rPr lang="fr-FR" sz="1800" dirty="0">
                <a:solidFill>
                  <a:srgbClr val="094881"/>
                </a:solidFill>
              </a:rPr>
              <a:t>Prévoir une stratégie pour le transfert technologique (le cas échéant)</a:t>
            </a:r>
          </a:p>
        </p:txBody>
      </p:sp>
    </p:spTree>
    <p:extLst>
      <p:ext uri="{BB962C8B-B14F-4D97-AF65-F5344CB8AC3E}">
        <p14:creationId xmlns:p14="http://schemas.microsoft.com/office/powerpoint/2010/main" val="12535647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Implementation </a:t>
            </a:r>
            <a:r>
              <a:rPr kumimoji="0" lang="en-GB" sz="2400" b="1" i="0" u="none" strike="noStrike" kern="1200" cap="none" spc="0" normalizeH="0" baseline="0" noProof="0" dirty="0" err="1">
                <a:ln>
                  <a:noFill/>
                </a:ln>
                <a:solidFill>
                  <a:srgbClr val="FFD13F"/>
                </a:solidFill>
                <a:effectLst/>
                <a:uLnTx/>
                <a:uFillTx/>
                <a:latin typeface="Century Gothic" panose="020B0502020202020204" pitchFamily="34" charset="0"/>
                <a:ea typeface="ＭＳ Ｐゴシック" pitchFamily="34" charset="-128"/>
                <a:cs typeface="+mn-cs"/>
              </a:rPr>
              <a:t>a/d</a:t>
            </a:r>
            <a:endPar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endParaRPr>
          </a:p>
        </p:txBody>
      </p:sp>
      <p:sp>
        <p:nvSpPr>
          <p:cNvPr id="9" name="ZoneTexte 8">
            <a:extLst>
              <a:ext uri="{FF2B5EF4-FFF2-40B4-BE49-F238E27FC236}">
                <a16:creationId xmlns:a16="http://schemas.microsoft.com/office/drawing/2014/main" xmlns="" id="{B7526D5C-EF03-4D6E-B348-86805B0C1F12}"/>
              </a:ext>
            </a:extLst>
          </p:cNvPr>
          <p:cNvSpPr txBox="1"/>
          <p:nvPr/>
        </p:nvSpPr>
        <p:spPr>
          <a:xfrm>
            <a:off x="226593" y="1484784"/>
            <a:ext cx="8656200" cy="5221942"/>
          </a:xfrm>
          <a:prstGeom prst="rect">
            <a:avLst/>
          </a:prstGeom>
          <a:noFill/>
        </p:spPr>
        <p:txBody>
          <a:bodyPr wrap="square" rtlCol="0">
            <a:spAutoFit/>
          </a:bodyPr>
          <a:lstStyle/>
          <a:p>
            <a:pPr marL="257175" marR="0" lvl="0" indent="-257175" algn="just" defTabSz="914400" eaLnBrk="1" fontAlgn="auto" latinLnBrk="0" hangingPunct="1">
              <a:lnSpc>
                <a:spcPct val="100000"/>
              </a:lnSpc>
              <a:spcBef>
                <a:spcPts val="150"/>
              </a:spcBef>
              <a:spcAft>
                <a:spcPts val="150"/>
              </a:spcAft>
              <a:buClrTx/>
              <a:buSzTx/>
              <a:buFont typeface="+mj-lt"/>
              <a:buAutoNum type="arabicPeriod"/>
              <a:tabLst/>
              <a:defRPr/>
            </a:pPr>
            <a:r>
              <a:rPr kumimoji="0" lang="fr-FR" sz="1400" b="1" i="0" u="none" strike="noStrike" kern="0" cap="none" spc="0" normalizeH="0" baseline="0" noProof="0" dirty="0">
                <a:ln>
                  <a:noFill/>
                </a:ln>
                <a:solidFill>
                  <a:srgbClr val="FFD13F"/>
                </a:solidFill>
                <a:effectLst/>
                <a:uLnTx/>
                <a:uFillTx/>
              </a:rPr>
              <a:t>Plan de travail (</a:t>
            </a:r>
            <a:r>
              <a:rPr kumimoji="0" lang="fr-FR" sz="1400" b="1" i="0" u="none" strike="noStrike" kern="0" cap="none" spc="0" normalizeH="0" baseline="0" noProof="0" dirty="0" err="1">
                <a:ln>
                  <a:noFill/>
                </a:ln>
                <a:solidFill>
                  <a:srgbClr val="FFD13F"/>
                </a:solidFill>
                <a:effectLst/>
                <a:uLnTx/>
                <a:uFillTx/>
              </a:rPr>
              <a:t>work</a:t>
            </a:r>
            <a:r>
              <a:rPr kumimoji="0" lang="fr-FR" sz="1400" b="1" i="0" u="none" strike="noStrike" kern="0" cap="none" spc="0" normalizeH="0" baseline="0" noProof="0" dirty="0">
                <a:ln>
                  <a:noFill/>
                </a:ln>
                <a:solidFill>
                  <a:srgbClr val="FFD13F"/>
                </a:solidFill>
                <a:effectLst/>
                <a:uLnTx/>
                <a:uFillTx/>
              </a:rPr>
              <a:t> plan) :</a:t>
            </a:r>
          </a:p>
          <a:p>
            <a:pPr marL="600075" marR="0" lvl="1" indent="-257175"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Rédiger un projet structuré, faisable, crédible, cohérent et de qualité</a:t>
            </a:r>
          </a:p>
          <a:p>
            <a:pPr marL="600075" marR="0" lvl="1" indent="-257175"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Le relier avec le plan personnel de développement de carrière</a:t>
            </a:r>
          </a:p>
          <a:p>
            <a:pPr marL="600075" marR="0" lvl="1" indent="-257175"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(si applicable) Penser à une chronologie logique : de la recherche fondamentale à la mise sur le marché</a:t>
            </a:r>
            <a:endParaRPr kumimoji="0" lang="fr-FR" sz="1400" b="0" i="0" u="none" strike="noStrike" kern="0" cap="none" spc="0" normalizeH="0" baseline="0" noProof="0" dirty="0">
              <a:ln>
                <a:noFill/>
              </a:ln>
              <a:solidFill>
                <a:srgbClr val="FFD13F"/>
              </a:solidFill>
              <a:effectLst/>
              <a:uLnTx/>
              <a:uFillTx/>
            </a:endParaRPr>
          </a:p>
          <a:p>
            <a:pPr marL="257175" marR="0" lvl="0" indent="-257175" algn="just" defTabSz="914400" eaLnBrk="1" fontAlgn="auto" latinLnBrk="0" hangingPunct="1">
              <a:lnSpc>
                <a:spcPct val="100000"/>
              </a:lnSpc>
              <a:spcBef>
                <a:spcPts val="150"/>
              </a:spcBef>
              <a:spcAft>
                <a:spcPts val="150"/>
              </a:spcAft>
              <a:buClrTx/>
              <a:buSzTx/>
              <a:buFont typeface="+mj-lt"/>
              <a:buAutoNum type="arabicPeriod"/>
              <a:tabLst/>
              <a:defRPr/>
            </a:pPr>
            <a:r>
              <a:rPr kumimoji="0" lang="fr-FR" sz="1400" b="1" i="0" u="none" strike="noStrike" kern="0" cap="none" spc="0" normalizeH="0" baseline="0" noProof="0" dirty="0">
                <a:ln>
                  <a:noFill/>
                </a:ln>
                <a:solidFill>
                  <a:srgbClr val="FFD13F"/>
                </a:solidFill>
                <a:effectLst/>
                <a:uLnTx/>
                <a:uFillTx/>
              </a:rPr>
              <a:t>Tâches (</a:t>
            </a:r>
            <a:r>
              <a:rPr kumimoji="0" lang="fr-FR" sz="1400" b="1" i="0" u="none" strike="noStrike" kern="0" cap="none" spc="0" normalizeH="0" baseline="0" noProof="0" dirty="0" err="1">
                <a:ln>
                  <a:noFill/>
                </a:ln>
                <a:solidFill>
                  <a:srgbClr val="FFD13F"/>
                </a:solidFill>
                <a:effectLst/>
                <a:uLnTx/>
                <a:uFillTx/>
              </a:rPr>
              <a:t>work</a:t>
            </a:r>
            <a:r>
              <a:rPr kumimoji="0" lang="fr-FR" sz="1400" b="1" i="0" u="none" strike="noStrike" kern="0" cap="none" spc="0" normalizeH="0" baseline="0" noProof="0" dirty="0">
                <a:ln>
                  <a:noFill/>
                </a:ln>
                <a:solidFill>
                  <a:srgbClr val="FFD13F"/>
                </a:solidFill>
                <a:effectLst/>
                <a:uLnTx/>
                <a:uFillTx/>
              </a:rPr>
              <a:t> packages) :</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Articuler les différentes tâches de façon appropriée et efficace</a:t>
            </a:r>
          </a:p>
          <a:p>
            <a:pPr marL="900113" marR="0" lvl="2" indent="-214313" algn="just" defTabSz="914400" eaLnBrk="1" fontAlgn="auto" latinLnBrk="0" hangingPunct="1">
              <a:lnSpc>
                <a:spcPct val="100000"/>
              </a:lnSpc>
              <a:spcBef>
                <a:spcPts val="150"/>
              </a:spcBef>
              <a:spcAft>
                <a:spcPts val="150"/>
              </a:spcAft>
              <a:buClr>
                <a:srgbClr val="FFD13F"/>
              </a:buClr>
              <a:buSzTx/>
              <a:buFont typeface="Wingdings"/>
              <a:buChar char="à"/>
              <a:tabLst/>
              <a:defRPr/>
            </a:pPr>
            <a:r>
              <a:rPr kumimoji="0" lang="fr-FR" sz="1400" b="0" i="0" u="none" strike="noStrike" kern="0" cap="none" spc="0" normalizeH="0" baseline="0" noProof="0" dirty="0">
                <a:ln>
                  <a:noFill/>
                </a:ln>
                <a:solidFill>
                  <a:srgbClr val="094881"/>
                </a:solidFill>
                <a:effectLst/>
                <a:uLnTx/>
                <a:uFillTx/>
                <a:sym typeface="Wingdings" panose="05000000000000000000" pitchFamily="2" charset="2"/>
              </a:rPr>
              <a:t>Ne pas négliger le Gantt </a:t>
            </a:r>
            <a:r>
              <a:rPr kumimoji="0" lang="fr-FR" sz="1400" b="0" i="0" u="none" strike="noStrike" kern="0" cap="none" spc="0" normalizeH="0" baseline="0" noProof="0" dirty="0" err="1">
                <a:ln>
                  <a:noFill/>
                </a:ln>
                <a:solidFill>
                  <a:srgbClr val="094881"/>
                </a:solidFill>
                <a:effectLst/>
                <a:uLnTx/>
                <a:uFillTx/>
                <a:sym typeface="Wingdings" panose="05000000000000000000" pitchFamily="2" charset="2"/>
              </a:rPr>
              <a:t>Chart</a:t>
            </a:r>
            <a:r>
              <a:rPr kumimoji="0" lang="fr-FR" sz="1400" b="0" i="0" u="none" strike="noStrike" kern="0" cap="none" spc="0" normalizeH="0" baseline="0" noProof="0" dirty="0">
                <a:ln>
                  <a:noFill/>
                </a:ln>
                <a:solidFill>
                  <a:srgbClr val="094881"/>
                </a:solidFill>
                <a:effectLst/>
                <a:uLnTx/>
                <a:uFillTx/>
                <a:sym typeface="Wingdings" panose="05000000000000000000" pitchFamily="2" charset="2"/>
              </a:rPr>
              <a:t> :</a:t>
            </a:r>
          </a:p>
          <a:p>
            <a:pPr marL="1243013" marR="0" lvl="3" indent="-214313" algn="just" defTabSz="914400" eaLnBrk="1" fontAlgn="auto" latinLnBrk="0" hangingPunct="1">
              <a:lnSpc>
                <a:spcPct val="100000"/>
              </a:lnSpc>
              <a:spcBef>
                <a:spcPts val="150"/>
              </a:spcBef>
              <a:spcAft>
                <a:spcPts val="150"/>
              </a:spcAft>
              <a:buClr>
                <a:srgbClr val="FFD13F"/>
              </a:buClr>
              <a:buSzTx/>
              <a:buFont typeface="Wingdings" pitchFamily="2" charset="2"/>
              <a:buChar char="§"/>
              <a:tabLst/>
              <a:defRPr/>
            </a:pPr>
            <a:r>
              <a:rPr kumimoji="0" lang="fr-FR" sz="1400" b="0" i="0" u="none" strike="noStrike" kern="0" cap="none" spc="0" normalizeH="0" baseline="0" noProof="0" dirty="0">
                <a:ln>
                  <a:noFill/>
                </a:ln>
                <a:solidFill>
                  <a:srgbClr val="094881"/>
                </a:solidFill>
                <a:effectLst/>
                <a:uLnTx/>
                <a:uFillTx/>
                <a:sym typeface="Wingdings" panose="05000000000000000000" pitchFamily="2" charset="2"/>
              </a:rPr>
              <a:t>structuré et directement lié aux objectifs du projet</a:t>
            </a:r>
          </a:p>
          <a:p>
            <a:pPr marL="1243013" marR="0" lvl="3" indent="-214313" algn="just" defTabSz="914400" eaLnBrk="1" fontAlgn="auto" latinLnBrk="0" hangingPunct="1">
              <a:lnSpc>
                <a:spcPct val="100000"/>
              </a:lnSpc>
              <a:spcBef>
                <a:spcPts val="150"/>
              </a:spcBef>
              <a:spcAft>
                <a:spcPts val="150"/>
              </a:spcAft>
              <a:buClr>
                <a:srgbClr val="FFD13F"/>
              </a:buClr>
              <a:buSzTx/>
              <a:buFont typeface="Wingdings" pitchFamily="2" charset="2"/>
              <a:buChar char="§"/>
              <a:tabLst/>
              <a:defRPr/>
            </a:pPr>
            <a:r>
              <a:rPr kumimoji="0" lang="fr-FR" sz="1400" b="0" i="0" u="none" strike="noStrike" kern="0" cap="none" spc="0" normalizeH="0" baseline="0" noProof="0" dirty="0">
                <a:ln>
                  <a:noFill/>
                </a:ln>
                <a:solidFill>
                  <a:srgbClr val="094881"/>
                </a:solidFill>
                <a:effectLst/>
                <a:uLnTx/>
                <a:uFillTx/>
                <a:sym typeface="Wingdings" panose="05000000000000000000" pitchFamily="2" charset="2"/>
              </a:rPr>
              <a:t>toute activité doit apparaître : formation, dissémination, communication, gestion, « </a:t>
            </a:r>
            <a:r>
              <a:rPr kumimoji="0" lang="fr-FR" sz="1400" b="0" i="1" u="none" strike="noStrike" kern="0" cap="none" spc="0" normalizeH="0" baseline="0" noProof="0" dirty="0" err="1">
                <a:ln>
                  <a:noFill/>
                </a:ln>
                <a:solidFill>
                  <a:srgbClr val="094881"/>
                </a:solidFill>
                <a:effectLst/>
                <a:uLnTx/>
                <a:uFillTx/>
                <a:sym typeface="Wingdings" panose="05000000000000000000" pitchFamily="2" charset="2"/>
              </a:rPr>
              <a:t>secondments</a:t>
            </a:r>
            <a:r>
              <a:rPr kumimoji="0" lang="fr-FR" sz="1400" b="0" i="0" u="none" strike="noStrike" kern="0" cap="none" spc="0" normalizeH="0" baseline="0" noProof="0" dirty="0">
                <a:ln>
                  <a:noFill/>
                </a:ln>
                <a:solidFill>
                  <a:srgbClr val="094881"/>
                </a:solidFill>
                <a:effectLst/>
                <a:uLnTx/>
                <a:uFillTx/>
                <a:sym typeface="Wingdings" panose="05000000000000000000" pitchFamily="2" charset="2"/>
              </a:rPr>
              <a:t> » </a:t>
            </a:r>
            <a:endParaRPr kumimoji="0" lang="fr-FR" sz="1400" b="0" i="0" u="none" strike="noStrike" kern="0" cap="none" spc="0" normalizeH="0" baseline="0" noProof="0" dirty="0">
              <a:ln>
                <a:noFill/>
              </a:ln>
              <a:solidFill>
                <a:srgbClr val="094881"/>
              </a:solidFill>
              <a:effectLst/>
              <a:uLnTx/>
              <a:uFillTx/>
            </a:endParaRP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Etablir un planning réaliste dans le temps</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Préciser la répartition des tâches et des ressources</a:t>
            </a:r>
            <a:endParaRPr kumimoji="0" lang="fr-FR" sz="1400" b="1" i="0" u="none" strike="noStrike" kern="0" cap="none" spc="0" normalizeH="0" baseline="0" noProof="0" dirty="0">
              <a:ln>
                <a:noFill/>
              </a:ln>
              <a:solidFill>
                <a:srgbClr val="FFD13F"/>
              </a:solidFill>
              <a:effectLst/>
              <a:uLnTx/>
              <a:uFillTx/>
            </a:endParaRPr>
          </a:p>
          <a:p>
            <a:pPr marL="257175" marR="0" lvl="0" indent="-257175" algn="just" defTabSz="914400" eaLnBrk="1" fontAlgn="auto" latinLnBrk="0" hangingPunct="1">
              <a:lnSpc>
                <a:spcPct val="100000"/>
              </a:lnSpc>
              <a:spcBef>
                <a:spcPts val="150"/>
              </a:spcBef>
              <a:spcAft>
                <a:spcPts val="150"/>
              </a:spcAft>
              <a:buClrTx/>
              <a:buSzTx/>
              <a:buFont typeface="+mj-lt"/>
              <a:buAutoNum type="arabicPeriod"/>
              <a:tabLst/>
              <a:defRPr/>
            </a:pPr>
            <a:r>
              <a:rPr kumimoji="0" lang="fr-FR" sz="1400" b="1" i="0" u="none" strike="noStrike" kern="0" cap="none" spc="0" normalizeH="0" baseline="0" noProof="0" dirty="0">
                <a:ln>
                  <a:noFill/>
                </a:ln>
                <a:solidFill>
                  <a:srgbClr val="FFD13F"/>
                </a:solidFill>
                <a:effectLst/>
                <a:uLnTx/>
                <a:uFillTx/>
              </a:rPr>
              <a:t>Etapes (</a:t>
            </a:r>
            <a:r>
              <a:rPr kumimoji="0" lang="fr-FR" sz="1400" b="1" i="0" u="none" strike="noStrike" kern="0" cap="none" spc="0" normalizeH="0" baseline="0" noProof="0" dirty="0" err="1">
                <a:ln>
                  <a:noFill/>
                </a:ln>
                <a:solidFill>
                  <a:srgbClr val="FFD13F"/>
                </a:solidFill>
                <a:effectLst/>
                <a:uLnTx/>
                <a:uFillTx/>
              </a:rPr>
              <a:t>milestones</a:t>
            </a:r>
            <a:r>
              <a:rPr kumimoji="0" lang="fr-FR" sz="1400" b="1" i="0" u="none" strike="noStrike" kern="0" cap="none" spc="0" normalizeH="0" baseline="0" noProof="0" dirty="0">
                <a:ln>
                  <a:noFill/>
                </a:ln>
                <a:solidFill>
                  <a:srgbClr val="FFD13F"/>
                </a:solidFill>
                <a:effectLst/>
                <a:uLnTx/>
                <a:uFillTx/>
              </a:rPr>
              <a:t>) &amp; objectifs (</a:t>
            </a:r>
            <a:r>
              <a:rPr kumimoji="0" lang="fr-FR" sz="1400" b="1" i="0" u="none" strike="noStrike" kern="0" cap="none" spc="0" normalizeH="0" baseline="0" noProof="0" dirty="0" err="1">
                <a:ln>
                  <a:noFill/>
                </a:ln>
                <a:solidFill>
                  <a:srgbClr val="FFD13F"/>
                </a:solidFill>
                <a:effectLst/>
                <a:uLnTx/>
                <a:uFillTx/>
              </a:rPr>
              <a:t>deliverables</a:t>
            </a:r>
            <a:r>
              <a:rPr kumimoji="0" lang="fr-FR" sz="1400" b="1" i="0" u="none" strike="noStrike" kern="0" cap="none" spc="0" normalizeH="0" baseline="0" noProof="0" dirty="0">
                <a:ln>
                  <a:noFill/>
                </a:ln>
                <a:solidFill>
                  <a:srgbClr val="FFD13F"/>
                </a:solidFill>
                <a:effectLst/>
                <a:uLnTx/>
                <a:uFillTx/>
              </a:rPr>
              <a:t>) :</a:t>
            </a:r>
          </a:p>
          <a:p>
            <a:pPr marL="600075" marR="0" lvl="1" indent="-257175"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Décrire les étapes et les objectifs de façon détaillée, organisée, réaliste et qui répondent aux attentes du projet</a:t>
            </a:r>
          </a:p>
          <a:p>
            <a:pPr marL="600075" marR="0" lvl="1" indent="-257175"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Indiquer des objectifs intermédiaires en nombre suffisant pour :</a:t>
            </a:r>
          </a:p>
          <a:p>
            <a:pPr marL="942975" marR="0" lvl="2" indent="-257175" algn="just" defTabSz="914400" eaLnBrk="1" fontAlgn="auto" latinLnBrk="0" hangingPunct="1">
              <a:lnSpc>
                <a:spcPct val="100000"/>
              </a:lnSpc>
              <a:spcBef>
                <a:spcPts val="150"/>
              </a:spcBef>
              <a:spcAft>
                <a:spcPts val="150"/>
              </a:spcAft>
              <a:buClr>
                <a:srgbClr val="FFD13F"/>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94881"/>
                </a:solidFill>
                <a:effectLst/>
                <a:uLnTx/>
                <a:uFillTx/>
              </a:rPr>
              <a:t>suivre et évaluer la progression du projet</a:t>
            </a:r>
          </a:p>
          <a:p>
            <a:pPr marL="942975" marR="0" lvl="2" indent="-257175" algn="just" defTabSz="914400" eaLnBrk="1" fontAlgn="auto" latinLnBrk="0" hangingPunct="1">
              <a:lnSpc>
                <a:spcPct val="100000"/>
              </a:lnSpc>
              <a:spcBef>
                <a:spcPts val="150"/>
              </a:spcBef>
              <a:spcAft>
                <a:spcPts val="150"/>
              </a:spcAft>
              <a:buClr>
                <a:srgbClr val="FFD13F"/>
              </a:buClr>
              <a:buSzTx/>
              <a:buFont typeface="Arial" panose="020B0604020202020204" pitchFamily="34" charset="0"/>
              <a:buChar char="•"/>
              <a:tabLst/>
              <a:defRPr/>
            </a:pPr>
            <a:r>
              <a:rPr kumimoji="0" lang="fr-FR" sz="1400" b="0" i="0" u="none" strike="noStrike" kern="0" cap="none" spc="0" normalizeH="0" baseline="0" noProof="0" dirty="0">
                <a:ln>
                  <a:noFill/>
                </a:ln>
                <a:solidFill>
                  <a:srgbClr val="094881"/>
                </a:solidFill>
                <a:effectLst/>
                <a:uLnTx/>
                <a:uFillTx/>
              </a:rPr>
              <a:t>permettre la mise en place de mesures correctives en cas de problème</a:t>
            </a:r>
          </a:p>
          <a:p>
            <a:pPr marL="600075" marR="0" lvl="1" indent="-257175"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400" b="0" i="0" u="none" strike="noStrike" kern="0" cap="none" spc="0" normalizeH="0" baseline="0" noProof="0" dirty="0">
                <a:ln>
                  <a:noFill/>
                </a:ln>
                <a:solidFill>
                  <a:srgbClr val="094881"/>
                </a:solidFill>
                <a:effectLst/>
                <a:uLnTx/>
                <a:uFillTx/>
              </a:rPr>
              <a:t>Différencier les « étapes » des « objectifs »</a:t>
            </a:r>
            <a:endParaRPr kumimoji="0" lang="fr-FR" sz="1400" b="0" i="0" u="none" strike="noStrike" kern="0" cap="none" spc="0" normalizeH="0" baseline="0" noProof="0" dirty="0">
              <a:ln>
                <a:noFill/>
              </a:ln>
              <a:solidFill>
                <a:srgbClr val="FFD13F"/>
              </a:solidFill>
              <a:effectLst/>
              <a:uLnTx/>
              <a:uFillTx/>
            </a:endParaRPr>
          </a:p>
        </p:txBody>
      </p:sp>
    </p:spTree>
    <p:extLst>
      <p:ext uri="{BB962C8B-B14F-4D97-AF65-F5344CB8AC3E}">
        <p14:creationId xmlns:p14="http://schemas.microsoft.com/office/powerpoint/2010/main" val="103703777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Implementation b/d</a:t>
            </a:r>
          </a:p>
        </p:txBody>
      </p:sp>
      <p:sp>
        <p:nvSpPr>
          <p:cNvPr id="7" name="ZoneTexte 6">
            <a:extLst>
              <a:ext uri="{FF2B5EF4-FFF2-40B4-BE49-F238E27FC236}">
                <a16:creationId xmlns:a16="http://schemas.microsoft.com/office/drawing/2014/main" xmlns="" id="{DD4AF29A-FE2A-4545-8293-05289778EC1C}"/>
              </a:ext>
            </a:extLst>
          </p:cNvPr>
          <p:cNvSpPr txBox="1"/>
          <p:nvPr/>
        </p:nvSpPr>
        <p:spPr>
          <a:xfrm>
            <a:off x="251520" y="1041023"/>
            <a:ext cx="8656200" cy="5816977"/>
          </a:xfrm>
          <a:prstGeom prst="rect">
            <a:avLst/>
          </a:prstGeom>
          <a:noFill/>
        </p:spPr>
        <p:txBody>
          <a:bodyPr wrap="square" rtlCol="0">
            <a:spAutoFit/>
          </a:bodyPr>
          <a:lstStyle/>
          <a:p>
            <a:pPr marL="257175" marR="0" lvl="0" indent="-257175" algn="just" defTabSz="914400" eaLnBrk="1" fontAlgn="auto" latinLnBrk="0" hangingPunct="1">
              <a:lnSpc>
                <a:spcPct val="100000"/>
              </a:lnSpc>
              <a:spcBef>
                <a:spcPts val="150"/>
              </a:spcBef>
              <a:spcAft>
                <a:spcPts val="150"/>
              </a:spcAft>
              <a:buClrTx/>
              <a:buSzTx/>
              <a:buFont typeface="+mj-lt"/>
              <a:buAutoNum type="arabicPeriod" startAt="4"/>
              <a:tabLst/>
              <a:defRPr/>
            </a:pPr>
            <a:r>
              <a:rPr kumimoji="0" lang="fr-FR" sz="1800" b="1" i="0" u="none" strike="noStrike" kern="0" cap="none" spc="0" normalizeH="0" baseline="0" noProof="0" dirty="0">
                <a:ln>
                  <a:noFill/>
                </a:ln>
                <a:solidFill>
                  <a:srgbClr val="FFD13F"/>
                </a:solidFill>
                <a:effectLst/>
                <a:uLnTx/>
                <a:uFillTx/>
              </a:rPr>
              <a:t>Propriété intellectuelle : </a:t>
            </a:r>
          </a:p>
          <a:p>
            <a:pPr marL="600075" marR="0" lvl="1" indent="-257175"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Tenir compte des problèmes liés à la propriété intellectuelle (ex : bénéficier d’un bureau dédié à ces questions, etc.)</a:t>
            </a:r>
          </a:p>
          <a:p>
            <a:pPr marL="600075" marR="0" lvl="1" indent="-257175"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Adopter des mesures adéquates pour la gestion de la propriété intellectuelle (ex : signature d’un </a:t>
            </a:r>
            <a:r>
              <a:rPr kumimoji="0" lang="fr-FR" sz="1800" b="0" i="1" u="none" strike="noStrike" kern="0" cap="none" spc="0" normalizeH="0" baseline="0" noProof="0" dirty="0" err="1">
                <a:ln>
                  <a:noFill/>
                </a:ln>
                <a:solidFill>
                  <a:srgbClr val="094881"/>
                </a:solidFill>
                <a:effectLst/>
                <a:uLnTx/>
                <a:uFillTx/>
              </a:rPr>
              <a:t>partnership</a:t>
            </a:r>
            <a:r>
              <a:rPr kumimoji="0" lang="fr-FR" sz="1800" b="0" i="1" u="none" strike="noStrike" kern="0" cap="none" spc="0" normalizeH="0" baseline="0" noProof="0" dirty="0">
                <a:ln>
                  <a:noFill/>
                </a:ln>
                <a:solidFill>
                  <a:srgbClr val="094881"/>
                </a:solidFill>
                <a:effectLst/>
                <a:uLnTx/>
                <a:uFillTx/>
              </a:rPr>
              <a:t> agreement</a:t>
            </a:r>
            <a:r>
              <a:rPr kumimoji="0" lang="fr-FR" sz="1800" b="0" i="0" u="none" strike="noStrike" kern="0" cap="none" spc="0" normalizeH="0" baseline="0" noProof="0" dirty="0">
                <a:ln>
                  <a:noFill/>
                </a:ln>
                <a:solidFill>
                  <a:srgbClr val="094881"/>
                </a:solidFill>
                <a:effectLst/>
                <a:uLnTx/>
                <a:uFillTx/>
              </a:rPr>
              <a:t> dans le cas des </a:t>
            </a:r>
            <a:r>
              <a:rPr kumimoji="0" lang="fr-FR" sz="1800" b="0" i="1" u="none" strike="noStrike" kern="0" cap="none" spc="0" normalizeH="0" baseline="0" noProof="0" dirty="0">
                <a:ln>
                  <a:noFill/>
                </a:ln>
                <a:solidFill>
                  <a:srgbClr val="094881"/>
                </a:solidFill>
                <a:effectLst/>
                <a:uLnTx/>
                <a:uFillTx/>
              </a:rPr>
              <a:t>Global </a:t>
            </a:r>
            <a:r>
              <a:rPr kumimoji="0" lang="fr-FR" sz="1800" b="0" i="1" u="none" strike="noStrike" kern="0" cap="none" spc="0" normalizeH="0" baseline="0" noProof="0" dirty="0" err="1">
                <a:ln>
                  <a:noFill/>
                </a:ln>
                <a:solidFill>
                  <a:srgbClr val="094881"/>
                </a:solidFill>
                <a:effectLst/>
                <a:uLnTx/>
                <a:uFillTx/>
              </a:rPr>
              <a:t>fellowships</a:t>
            </a:r>
            <a:r>
              <a:rPr kumimoji="0" lang="fr-FR" sz="1800" b="0" i="0" u="none" strike="noStrike" kern="0" cap="none" spc="0" normalizeH="0" baseline="0" noProof="0" dirty="0">
                <a:ln>
                  <a:noFill/>
                </a:ln>
                <a:solidFill>
                  <a:srgbClr val="094881"/>
                </a:solidFill>
                <a:effectLst/>
                <a:uLnTx/>
                <a:uFillTx/>
              </a:rPr>
              <a:t>)</a:t>
            </a:r>
            <a:endParaRPr kumimoji="0" lang="fr-FR" sz="1800" b="0" i="0" u="none" strike="noStrike" kern="0" cap="none" spc="0" normalizeH="0" baseline="0" noProof="0" dirty="0">
              <a:ln>
                <a:noFill/>
              </a:ln>
              <a:solidFill>
                <a:srgbClr val="FFD13F"/>
              </a:solidFill>
              <a:effectLst/>
              <a:uLnTx/>
              <a:uFillTx/>
            </a:endParaRPr>
          </a:p>
          <a:p>
            <a:pPr marL="257175" marR="0" lvl="0" indent="-257175" algn="just" defTabSz="914400" eaLnBrk="1" fontAlgn="auto" latinLnBrk="0" hangingPunct="1">
              <a:lnSpc>
                <a:spcPct val="100000"/>
              </a:lnSpc>
              <a:spcBef>
                <a:spcPts val="150"/>
              </a:spcBef>
              <a:spcAft>
                <a:spcPts val="150"/>
              </a:spcAft>
              <a:buClrTx/>
              <a:buSzTx/>
              <a:buFont typeface="+mj-lt"/>
              <a:buAutoNum type="arabicPeriod" startAt="4"/>
              <a:tabLst/>
              <a:defRPr/>
            </a:pPr>
            <a:r>
              <a:rPr kumimoji="0" lang="fr-FR" sz="1800" b="1" i="0" u="none" strike="noStrike" kern="0" cap="none" spc="0" normalizeH="0" baseline="0" noProof="0" dirty="0">
                <a:ln>
                  <a:noFill/>
                </a:ln>
                <a:solidFill>
                  <a:srgbClr val="FFD13F"/>
                </a:solidFill>
                <a:effectLst/>
                <a:uLnTx/>
                <a:uFillTx/>
              </a:rPr>
              <a:t>Risques (</a:t>
            </a:r>
            <a:r>
              <a:rPr kumimoji="0" lang="fr-FR" sz="1800" b="1" i="0" u="none" strike="noStrike" kern="0" cap="none" spc="0" normalizeH="0" baseline="0" noProof="0" dirty="0" err="1">
                <a:ln>
                  <a:noFill/>
                </a:ln>
                <a:solidFill>
                  <a:srgbClr val="FFD13F"/>
                </a:solidFill>
                <a:effectLst/>
                <a:uLnTx/>
                <a:uFillTx/>
              </a:rPr>
              <a:t>risks</a:t>
            </a:r>
            <a:r>
              <a:rPr kumimoji="0" lang="fr-FR" sz="1800" b="1" i="0" u="none" strike="noStrike" kern="0" cap="none" spc="0" normalizeH="0" baseline="0" noProof="0" dirty="0">
                <a:ln>
                  <a:noFill/>
                </a:ln>
                <a:solidFill>
                  <a:srgbClr val="FFD13F"/>
                </a:solidFill>
                <a:effectLst/>
                <a:uLnTx/>
                <a:uFillTx/>
              </a:rPr>
              <a:t>) :</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Evaluer les risques qui pourraient nuire aux projets</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Prévoir des mesures correctives appropriées, voire des plans B (preuve de la maturité scientifique du candidat)</a:t>
            </a:r>
            <a:endParaRPr kumimoji="0" lang="fr-FR" sz="1800" b="1" i="0" u="none" strike="noStrike" kern="0" cap="none" spc="0" normalizeH="0" baseline="0" noProof="0" dirty="0">
              <a:ln>
                <a:noFill/>
              </a:ln>
              <a:solidFill>
                <a:srgbClr val="FFD13F"/>
              </a:solidFill>
              <a:effectLst/>
              <a:uLnTx/>
              <a:uFillTx/>
            </a:endParaRPr>
          </a:p>
          <a:p>
            <a:pPr marL="257175" marR="0" lvl="0" indent="-257175" algn="just" defTabSz="914400" eaLnBrk="1" fontAlgn="auto" latinLnBrk="0" hangingPunct="1">
              <a:lnSpc>
                <a:spcPct val="100000"/>
              </a:lnSpc>
              <a:spcBef>
                <a:spcPts val="150"/>
              </a:spcBef>
              <a:spcAft>
                <a:spcPts val="150"/>
              </a:spcAft>
              <a:buClrTx/>
              <a:buSzTx/>
              <a:buFont typeface="+mj-lt"/>
              <a:buAutoNum type="arabicPeriod" startAt="4"/>
              <a:tabLst/>
              <a:defRPr/>
            </a:pPr>
            <a:r>
              <a:rPr kumimoji="0" lang="fr-FR" sz="1800" b="1" i="0" u="none" strike="noStrike" kern="0" cap="none" spc="0" normalizeH="0" baseline="0" noProof="0" dirty="0">
                <a:ln>
                  <a:noFill/>
                </a:ln>
                <a:solidFill>
                  <a:srgbClr val="FFD13F"/>
                </a:solidFill>
                <a:effectLst/>
                <a:uLnTx/>
                <a:uFillTx/>
              </a:rPr>
              <a:t>Procédure de suivi (monitoring </a:t>
            </a:r>
            <a:r>
              <a:rPr kumimoji="0" lang="fr-FR" sz="1800" b="1" i="0" u="none" strike="noStrike" kern="0" cap="none" spc="0" normalizeH="0" baseline="0" noProof="0" dirty="0" err="1">
                <a:ln>
                  <a:noFill/>
                </a:ln>
                <a:solidFill>
                  <a:srgbClr val="FFD13F"/>
                </a:solidFill>
                <a:effectLst/>
                <a:uLnTx/>
                <a:uFillTx/>
              </a:rPr>
              <a:t>process</a:t>
            </a:r>
            <a:r>
              <a:rPr kumimoji="0" lang="fr-FR" sz="1800" b="1" i="0" u="none" strike="noStrike" kern="0" cap="none" spc="0" normalizeH="0" baseline="0" noProof="0" dirty="0">
                <a:ln>
                  <a:noFill/>
                </a:ln>
                <a:solidFill>
                  <a:srgbClr val="FFD13F"/>
                </a:solidFill>
                <a:effectLst/>
                <a:uLnTx/>
                <a:uFillTx/>
              </a:rPr>
              <a:t>) :</a:t>
            </a:r>
          </a:p>
          <a:p>
            <a:pPr marL="600075" marR="0" lvl="1" indent="-257175"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Indiquer le suivi régulier du projet et du développement de carrière du chercheur par le(s) superviseur(s) (organisation bénéficiaire, partenaire, </a:t>
            </a:r>
            <a:r>
              <a:rPr kumimoji="0" lang="fr-FR" sz="1800" b="0" i="1" u="none" strike="noStrike" kern="0" cap="none" spc="0" normalizeH="0" baseline="0" noProof="0" dirty="0" err="1">
                <a:ln>
                  <a:noFill/>
                </a:ln>
                <a:solidFill>
                  <a:srgbClr val="094881"/>
                </a:solidFill>
                <a:effectLst/>
                <a:uLnTx/>
                <a:uFillTx/>
              </a:rPr>
              <a:t>secondment</a:t>
            </a:r>
            <a:r>
              <a:rPr kumimoji="0" lang="fr-FR" sz="1800" b="0" i="0" u="none" strike="noStrike" kern="0" cap="none" spc="0" normalizeH="0" baseline="0" noProof="0" dirty="0">
                <a:ln>
                  <a:noFill/>
                </a:ln>
                <a:solidFill>
                  <a:srgbClr val="094881"/>
                </a:solidFill>
                <a:effectLst/>
                <a:uLnTx/>
                <a:uFillTx/>
              </a:rPr>
              <a:t>) : réunions, rapports, entretiens, mails, etc.</a:t>
            </a:r>
          </a:p>
          <a:p>
            <a:pPr marL="600075" marR="0" lvl="1" indent="-257175"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Montrer l’expérience du/des superviseur(s) en termes de suivi de projet</a:t>
            </a:r>
          </a:p>
          <a:p>
            <a:pPr marL="600075" marR="0" lvl="1" indent="-257175"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Démontrer l’interaction entre le chercheur, l’équipe de recherche et le candidat afin de faire avancer le projet, de discuter des avancées et des difficultés rencontrées, etc. et de garantir un développement optimal du projet</a:t>
            </a:r>
          </a:p>
        </p:txBody>
      </p:sp>
    </p:spTree>
    <p:extLst>
      <p:ext uri="{BB962C8B-B14F-4D97-AF65-F5344CB8AC3E}">
        <p14:creationId xmlns:p14="http://schemas.microsoft.com/office/powerpoint/2010/main" val="18743544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algn="ctr">
              <a:defRPr/>
            </a:pPr>
            <a:r>
              <a:rPr lang="en-GB" b="1" dirty="0">
                <a:solidFill>
                  <a:srgbClr val="FFD13F"/>
                </a:solidFill>
                <a:latin typeface="Century Gothic" panose="020B0502020202020204" pitchFamily="34" charset="0"/>
              </a:rPr>
              <a:t>Implementation </a:t>
            </a:r>
            <a:r>
              <a:rPr lang="en-GB" b="1" dirty="0" smtClean="0">
                <a:solidFill>
                  <a:srgbClr val="FFD13F"/>
                </a:solidFill>
                <a:latin typeface="Century Gothic" panose="020B0502020202020204" pitchFamily="34" charset="0"/>
              </a:rPr>
              <a:t>c/d</a:t>
            </a:r>
            <a:endParaRPr lang="en-GB" b="1" dirty="0">
              <a:solidFill>
                <a:srgbClr val="FFD13F"/>
              </a:solidFill>
              <a:latin typeface="Century Gothic" panose="020B0502020202020204" pitchFamily="34" charset="0"/>
            </a:endParaRPr>
          </a:p>
        </p:txBody>
      </p:sp>
      <p:sp>
        <p:nvSpPr>
          <p:cNvPr id="7" name="ZoneTexte 6">
            <a:extLst>
              <a:ext uri="{FF2B5EF4-FFF2-40B4-BE49-F238E27FC236}">
                <a16:creationId xmlns:a16="http://schemas.microsoft.com/office/drawing/2014/main" xmlns="" id="{DD4AF29A-FE2A-4545-8293-05289778EC1C}"/>
              </a:ext>
            </a:extLst>
          </p:cNvPr>
          <p:cNvSpPr txBox="1"/>
          <p:nvPr/>
        </p:nvSpPr>
        <p:spPr>
          <a:xfrm>
            <a:off x="251520" y="1041023"/>
            <a:ext cx="8656200" cy="5663089"/>
          </a:xfrm>
          <a:prstGeom prst="rect">
            <a:avLst/>
          </a:prstGeom>
          <a:noFill/>
        </p:spPr>
        <p:txBody>
          <a:bodyPr wrap="square" rtlCol="0">
            <a:spAutoFit/>
          </a:bodyPr>
          <a:lstStyle/>
          <a:p>
            <a:pPr marL="342900" lvl="0" indent="-342900" algn="just" fontAlgn="auto">
              <a:spcBef>
                <a:spcPts val="200"/>
              </a:spcBef>
              <a:spcAft>
                <a:spcPts val="200"/>
              </a:spcAft>
              <a:buFont typeface="+mj-lt"/>
              <a:buAutoNum type="arabicPeriod" startAt="7"/>
            </a:pPr>
            <a:r>
              <a:rPr lang="fr-FR" sz="1600" b="1" dirty="0">
                <a:solidFill>
                  <a:srgbClr val="FFD13F"/>
                </a:solidFill>
                <a:latin typeface="Calibri"/>
                <a:ea typeface="+mn-ea"/>
              </a:rPr>
              <a:t>Laboratoire d’accueil (host </a:t>
            </a:r>
            <a:r>
              <a:rPr lang="fr-FR" sz="1600" b="1" dirty="0" err="1">
                <a:solidFill>
                  <a:srgbClr val="FFD13F"/>
                </a:solidFill>
                <a:latin typeface="Calibri"/>
                <a:ea typeface="+mn-ea"/>
              </a:rPr>
              <a:t>lab</a:t>
            </a:r>
            <a:r>
              <a:rPr lang="fr-FR" sz="1600" b="1" dirty="0">
                <a:solidFill>
                  <a:srgbClr val="FFD13F"/>
                </a:solidFill>
                <a:latin typeface="Calibri"/>
                <a:ea typeface="+mn-ea"/>
              </a:rPr>
              <a:t>) &amp; organisation partenaire (pays tiers, </a:t>
            </a:r>
            <a:r>
              <a:rPr lang="fr-FR" sz="1600" b="1" dirty="0" err="1">
                <a:solidFill>
                  <a:srgbClr val="FFD13F"/>
                </a:solidFill>
                <a:latin typeface="Calibri"/>
                <a:ea typeface="+mn-ea"/>
              </a:rPr>
              <a:t>secondments</a:t>
            </a:r>
            <a:r>
              <a:rPr lang="fr-FR" sz="1600" b="1" dirty="0">
                <a:solidFill>
                  <a:srgbClr val="FFD13F"/>
                </a:solidFill>
                <a:latin typeface="Calibri"/>
                <a:ea typeface="+mn-ea"/>
              </a:rPr>
              <a:t>)</a:t>
            </a:r>
            <a:endParaRPr lang="fr-FR" sz="1600" dirty="0">
              <a:solidFill>
                <a:srgbClr val="094881"/>
              </a:solidFill>
              <a:latin typeface="Calibri"/>
              <a:ea typeface="+mn-ea"/>
            </a:endParaRPr>
          </a:p>
          <a:p>
            <a:pPr marL="742950" lvl="1" indent="-285750" algn="just" fontAlgn="auto">
              <a:spcBef>
                <a:spcPts val="200"/>
              </a:spcBef>
              <a:spcAft>
                <a:spcPts val="200"/>
              </a:spcAft>
              <a:buClr>
                <a:srgbClr val="FFD13F"/>
              </a:buClr>
              <a:buFont typeface="Wingdings" panose="05000000000000000000" pitchFamily="2" charset="2"/>
              <a:buChar char="ü"/>
            </a:pPr>
            <a:r>
              <a:rPr lang="fr-FR" sz="1600" dirty="0">
                <a:solidFill>
                  <a:srgbClr val="094881"/>
                </a:solidFill>
                <a:latin typeface="Calibri"/>
                <a:ea typeface="+mn-ea"/>
              </a:rPr>
              <a:t>Décrire les infrastructures, les équipements et les technologies de pointe mis à disposition du chercheur</a:t>
            </a:r>
          </a:p>
          <a:p>
            <a:pPr marL="742950" lvl="1" indent="-285750" algn="just" fontAlgn="auto">
              <a:spcBef>
                <a:spcPts val="200"/>
              </a:spcBef>
              <a:spcAft>
                <a:spcPts val="200"/>
              </a:spcAft>
              <a:buClr>
                <a:srgbClr val="FFD13F"/>
              </a:buClr>
              <a:buFont typeface="Wingdings" panose="05000000000000000000" pitchFamily="2" charset="2"/>
              <a:buChar char="ü"/>
            </a:pPr>
            <a:r>
              <a:rPr lang="fr-FR" sz="1600" dirty="0">
                <a:solidFill>
                  <a:srgbClr val="094881"/>
                </a:solidFill>
                <a:latin typeface="Calibri"/>
                <a:ea typeface="+mn-ea"/>
              </a:rPr>
              <a:t>Montrer l’intégration du chercheur</a:t>
            </a:r>
          </a:p>
          <a:p>
            <a:pPr marL="742950" lvl="1" indent="-285750" algn="just" fontAlgn="auto">
              <a:spcBef>
                <a:spcPts val="200"/>
              </a:spcBef>
              <a:spcAft>
                <a:spcPts val="200"/>
              </a:spcAft>
              <a:buClr>
                <a:srgbClr val="FFD13F"/>
              </a:buClr>
              <a:buFont typeface="Wingdings" panose="05000000000000000000" pitchFamily="2" charset="2"/>
              <a:buChar char="ü"/>
            </a:pPr>
            <a:r>
              <a:rPr lang="fr-FR" sz="1600" dirty="0">
                <a:solidFill>
                  <a:srgbClr val="094881"/>
                </a:solidFill>
                <a:latin typeface="Calibri"/>
                <a:ea typeface="+mn-ea"/>
              </a:rPr>
              <a:t>Souligner la qualité de l’environnement scientifique : expertise scientifique et expérimentale, collaborations, réseaux, reconnaissance internationale, activité multidisciplinaire, etc.</a:t>
            </a:r>
          </a:p>
          <a:p>
            <a:pPr marL="742950" lvl="1" indent="-285750" algn="just" fontAlgn="auto">
              <a:spcBef>
                <a:spcPts val="200"/>
              </a:spcBef>
              <a:spcAft>
                <a:spcPts val="200"/>
              </a:spcAft>
              <a:buClr>
                <a:srgbClr val="FFD13F"/>
              </a:buClr>
              <a:buFont typeface="Wingdings" panose="05000000000000000000" pitchFamily="2" charset="2"/>
              <a:buChar char="ü"/>
            </a:pPr>
            <a:r>
              <a:rPr lang="fr-FR" sz="1600" dirty="0">
                <a:solidFill>
                  <a:srgbClr val="094881"/>
                </a:solidFill>
                <a:latin typeface="Calibri"/>
                <a:ea typeface="+mn-ea"/>
              </a:rPr>
              <a:t>Mettre en évidence la complémentarité entre les objectifs du laboratoire et ceux du projet</a:t>
            </a:r>
          </a:p>
          <a:p>
            <a:pPr marL="742950" lvl="1" indent="-285750" algn="just" fontAlgn="auto">
              <a:spcBef>
                <a:spcPts val="200"/>
              </a:spcBef>
              <a:spcAft>
                <a:spcPts val="200"/>
              </a:spcAft>
              <a:buClr>
                <a:srgbClr val="FFD13F"/>
              </a:buClr>
              <a:buFont typeface="Wingdings" panose="05000000000000000000" pitchFamily="2" charset="2"/>
              <a:buChar char="ü"/>
            </a:pPr>
            <a:r>
              <a:rPr lang="fr-FR" sz="1600" dirty="0">
                <a:solidFill>
                  <a:srgbClr val="094881"/>
                </a:solidFill>
                <a:latin typeface="Calibri"/>
                <a:ea typeface="+mn-ea"/>
              </a:rPr>
              <a:t>Indiquer comment le laboratoire va bénéficier de l’expérience passée du candidat</a:t>
            </a:r>
            <a:endParaRPr lang="fr-FR" sz="1600" dirty="0">
              <a:solidFill>
                <a:srgbClr val="FFD13F"/>
              </a:solidFill>
              <a:latin typeface="Calibri"/>
              <a:ea typeface="+mn-ea"/>
            </a:endParaRPr>
          </a:p>
          <a:p>
            <a:pPr marL="342900" lvl="0" indent="-342900" algn="just" fontAlgn="auto">
              <a:spcBef>
                <a:spcPts val="200"/>
              </a:spcBef>
              <a:spcAft>
                <a:spcPts val="200"/>
              </a:spcAft>
              <a:buFont typeface="+mj-lt"/>
              <a:buAutoNum type="arabicPeriod" startAt="7"/>
            </a:pPr>
            <a:r>
              <a:rPr lang="fr-FR" sz="1600" b="1" dirty="0">
                <a:solidFill>
                  <a:srgbClr val="FFD13F"/>
                </a:solidFill>
                <a:latin typeface="Calibri"/>
                <a:ea typeface="+mn-ea"/>
              </a:rPr>
              <a:t>Institution d’accueil (host institution) &amp; organisation partenaire (pays tiers, </a:t>
            </a:r>
            <a:r>
              <a:rPr lang="fr-FR" sz="1600" b="1" dirty="0" err="1">
                <a:solidFill>
                  <a:srgbClr val="FFD13F"/>
                </a:solidFill>
                <a:latin typeface="Calibri"/>
                <a:ea typeface="+mn-ea"/>
              </a:rPr>
              <a:t>secondments</a:t>
            </a:r>
            <a:r>
              <a:rPr lang="fr-FR" sz="1600" b="1" dirty="0">
                <a:solidFill>
                  <a:srgbClr val="FFD13F"/>
                </a:solidFill>
                <a:latin typeface="Calibri"/>
                <a:ea typeface="+mn-ea"/>
              </a:rPr>
              <a:t>)</a:t>
            </a:r>
          </a:p>
          <a:p>
            <a:pPr marL="742950" lvl="1" indent="-285750" algn="just" fontAlgn="auto">
              <a:spcBef>
                <a:spcPts val="200"/>
              </a:spcBef>
              <a:spcAft>
                <a:spcPts val="200"/>
              </a:spcAft>
              <a:buClr>
                <a:srgbClr val="FFD13F"/>
              </a:buClr>
              <a:buFont typeface="Wingdings" panose="05000000000000000000" pitchFamily="2" charset="2"/>
              <a:buChar char="ü"/>
            </a:pPr>
            <a:r>
              <a:rPr lang="fr-FR" sz="1600" dirty="0">
                <a:solidFill>
                  <a:srgbClr val="094881"/>
                </a:solidFill>
                <a:latin typeface="Calibri"/>
                <a:ea typeface="+mn-ea"/>
              </a:rPr>
              <a:t>Souligner les compétences, l’expérience, la qualité et la complémentarité avec les activités du candidat</a:t>
            </a:r>
            <a:endParaRPr lang="fr-FR" sz="1600" strike="sngStrike" dirty="0">
              <a:solidFill>
                <a:srgbClr val="094881"/>
              </a:solidFill>
              <a:latin typeface="Calibri"/>
              <a:ea typeface="+mn-ea"/>
            </a:endParaRPr>
          </a:p>
          <a:p>
            <a:pPr marL="742950" lvl="1" indent="-285750" algn="just" fontAlgn="auto">
              <a:spcBef>
                <a:spcPts val="200"/>
              </a:spcBef>
              <a:spcAft>
                <a:spcPts val="200"/>
              </a:spcAft>
              <a:buClr>
                <a:srgbClr val="FFD13F"/>
              </a:buClr>
              <a:buFont typeface="Wingdings" panose="05000000000000000000" pitchFamily="2" charset="2"/>
              <a:buChar char="ü"/>
            </a:pPr>
            <a:r>
              <a:rPr lang="fr-FR" sz="1600" dirty="0">
                <a:solidFill>
                  <a:srgbClr val="094881"/>
                </a:solidFill>
                <a:latin typeface="Calibri"/>
                <a:ea typeface="+mn-ea"/>
              </a:rPr>
              <a:t>Montrer l’engagement crédible et le soutien effectif auprès du candidat (administratif, financier, etc.), tant au niveau du projet scientifique que de ses conditions de travail</a:t>
            </a:r>
          </a:p>
          <a:p>
            <a:pPr marL="742950" lvl="1" indent="-285750" algn="just" fontAlgn="auto">
              <a:spcBef>
                <a:spcPts val="200"/>
              </a:spcBef>
              <a:spcAft>
                <a:spcPts val="200"/>
              </a:spcAft>
              <a:buClr>
                <a:srgbClr val="FFD13F"/>
              </a:buClr>
              <a:buFont typeface="Wingdings" panose="05000000000000000000" pitchFamily="2" charset="2"/>
              <a:buChar char="ü"/>
            </a:pPr>
            <a:r>
              <a:rPr lang="fr-FR" sz="1600" dirty="0">
                <a:solidFill>
                  <a:srgbClr val="094881"/>
                </a:solidFill>
                <a:latin typeface="Calibri"/>
                <a:ea typeface="+mn-ea"/>
              </a:rPr>
              <a:t>Mettre en évidence l’expérience en termes d’accueil de chercheur et de gestion de contrats européens</a:t>
            </a:r>
          </a:p>
          <a:p>
            <a:pPr marL="742950" lvl="1" indent="-285750" algn="just" fontAlgn="auto">
              <a:spcBef>
                <a:spcPts val="200"/>
              </a:spcBef>
              <a:spcAft>
                <a:spcPts val="200"/>
              </a:spcAft>
              <a:buClr>
                <a:srgbClr val="FFD13F"/>
              </a:buClr>
              <a:buFont typeface="Wingdings" panose="05000000000000000000" pitchFamily="2" charset="2"/>
              <a:buChar char="ü"/>
            </a:pPr>
            <a:r>
              <a:rPr lang="fr-FR" sz="1600" dirty="0">
                <a:solidFill>
                  <a:srgbClr val="094881"/>
                </a:solidFill>
                <a:latin typeface="Calibri"/>
                <a:ea typeface="+mn-ea"/>
              </a:rPr>
              <a:t>Souligner les interactions avec les publics spécifiques (association de patients, groupes pharmaceutiques, agriculteurs, etc.)</a:t>
            </a:r>
          </a:p>
          <a:p>
            <a:pPr marL="342900" lvl="0" indent="-342900" algn="just" fontAlgn="auto">
              <a:spcBef>
                <a:spcPts val="200"/>
              </a:spcBef>
              <a:spcAft>
                <a:spcPts val="200"/>
              </a:spcAft>
              <a:buFont typeface="+mj-lt"/>
              <a:buAutoNum type="arabicPeriod" startAt="7"/>
            </a:pPr>
            <a:r>
              <a:rPr lang="fr-FR" sz="1600" b="1" dirty="0">
                <a:solidFill>
                  <a:srgbClr val="FFD13F"/>
                </a:solidFill>
                <a:latin typeface="Calibri"/>
                <a:ea typeface="+mn-ea"/>
              </a:rPr>
              <a:t>« </a:t>
            </a:r>
            <a:r>
              <a:rPr lang="fr-FR" sz="1600" b="1" i="1" dirty="0" err="1">
                <a:solidFill>
                  <a:srgbClr val="FFD13F"/>
                </a:solidFill>
                <a:latin typeface="Calibri"/>
                <a:ea typeface="+mn-ea"/>
              </a:rPr>
              <a:t>Secondment</a:t>
            </a:r>
            <a:r>
              <a:rPr lang="fr-FR" sz="1600" b="1" dirty="0">
                <a:solidFill>
                  <a:srgbClr val="FFD13F"/>
                </a:solidFill>
                <a:latin typeface="Calibri"/>
                <a:ea typeface="+mn-ea"/>
              </a:rPr>
              <a:t> » : </a:t>
            </a:r>
            <a:r>
              <a:rPr lang="fr-FR" sz="1600" dirty="0">
                <a:solidFill>
                  <a:srgbClr val="094881"/>
                </a:solidFill>
                <a:latin typeface="Calibri"/>
                <a:ea typeface="+mn-ea"/>
              </a:rPr>
              <a:t>Démontrer la plus-value et la pertinence pour le projet : collaboration avec un partenaire industriel, formation sur une technique de pointe, etc.</a:t>
            </a:r>
          </a:p>
          <a:p>
            <a:pPr marL="257175" indent="-257175" algn="just" fontAlgn="auto">
              <a:spcBef>
                <a:spcPts val="150"/>
              </a:spcBef>
              <a:spcAft>
                <a:spcPts val="150"/>
              </a:spcAft>
              <a:buFont typeface="+mj-lt"/>
              <a:buAutoNum type="arabicPeriod" startAt="4"/>
              <a:defRPr/>
            </a:pPr>
            <a:endParaRPr lang="fr-FR" sz="1800" kern="0" dirty="0">
              <a:solidFill>
                <a:srgbClr val="094881"/>
              </a:solidFill>
            </a:endParaRPr>
          </a:p>
        </p:txBody>
      </p:sp>
    </p:spTree>
    <p:extLst>
      <p:ext uri="{BB962C8B-B14F-4D97-AF65-F5344CB8AC3E}">
        <p14:creationId xmlns:p14="http://schemas.microsoft.com/office/powerpoint/2010/main" val="22586860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Implementation d/d</a:t>
            </a:r>
          </a:p>
        </p:txBody>
      </p:sp>
      <p:sp>
        <p:nvSpPr>
          <p:cNvPr id="10" name="ZoneTexte 9">
            <a:extLst>
              <a:ext uri="{FF2B5EF4-FFF2-40B4-BE49-F238E27FC236}">
                <a16:creationId xmlns:a16="http://schemas.microsoft.com/office/drawing/2014/main" xmlns="" id="{E56F565F-3DAD-4D1E-926A-4FB25BFC71FC}"/>
              </a:ext>
            </a:extLst>
          </p:cNvPr>
          <p:cNvSpPr txBox="1"/>
          <p:nvPr/>
        </p:nvSpPr>
        <p:spPr>
          <a:xfrm>
            <a:off x="290389" y="1700808"/>
            <a:ext cx="8656200" cy="2236510"/>
          </a:xfrm>
          <a:prstGeom prst="rect">
            <a:avLst/>
          </a:prstGeom>
          <a:noFill/>
        </p:spPr>
        <p:txBody>
          <a:bodyPr wrap="square" rtlCol="0">
            <a:spAutoFit/>
          </a:bodyPr>
          <a:lstStyle/>
          <a:p>
            <a:pPr marL="257175" marR="0" lvl="0" indent="-257175" algn="just" defTabSz="914400" eaLnBrk="1" fontAlgn="auto" latinLnBrk="0" hangingPunct="1">
              <a:lnSpc>
                <a:spcPct val="100000"/>
              </a:lnSpc>
              <a:spcBef>
                <a:spcPts val="150"/>
              </a:spcBef>
              <a:spcAft>
                <a:spcPts val="150"/>
              </a:spcAft>
              <a:buClrTx/>
              <a:buSzTx/>
              <a:buFont typeface="+mj-lt"/>
              <a:buAutoNum type="arabicPeriod" startAt="10"/>
              <a:tabLst/>
              <a:defRPr/>
            </a:pPr>
            <a:r>
              <a:rPr kumimoji="0" lang="fr-FR" sz="1800" b="1" i="0" u="none" strike="noStrike" kern="0" cap="none" spc="0" normalizeH="0" baseline="0" noProof="0" dirty="0">
                <a:ln>
                  <a:noFill/>
                </a:ln>
                <a:solidFill>
                  <a:srgbClr val="FFD13F"/>
                </a:solidFill>
                <a:effectLst/>
                <a:uLnTx/>
                <a:uFillTx/>
              </a:rPr>
              <a:t>Gestion du projet et des ressources financières</a:t>
            </a:r>
            <a:endParaRPr kumimoji="0" lang="fr-FR" sz="1800" b="0" i="0" u="none" strike="noStrike" kern="0" cap="none" spc="0" normalizeH="0" baseline="0" noProof="0" dirty="0">
              <a:ln>
                <a:noFill/>
              </a:ln>
              <a:solidFill>
                <a:srgbClr val="094881"/>
              </a:solidFill>
              <a:effectLst/>
              <a:uLnTx/>
              <a:uFillTx/>
            </a:endParaRP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Opter pour des procédures et des structures de gestion adaptées et de qualité</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Décrire les arrangements pratiques et administratifs pour la mise en œuvre du projet</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Mettre en évidence les services mis à la disposition du chercheur (ex : services dédiés chez le bénéficiaire)</a:t>
            </a:r>
          </a:p>
          <a:p>
            <a:pPr marL="557213" marR="0" lvl="1" indent="-214313" algn="just" defTabSz="914400" eaLnBrk="1" fontAlgn="auto"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0" cap="none" spc="0" normalizeH="0" baseline="0" noProof="0" dirty="0">
                <a:ln>
                  <a:noFill/>
                </a:ln>
                <a:solidFill>
                  <a:srgbClr val="094881"/>
                </a:solidFill>
                <a:effectLst/>
                <a:uLnTx/>
                <a:uFillTx/>
              </a:rPr>
              <a:t>S’appuyer sur les compétences du candidat si possible</a:t>
            </a:r>
            <a:endParaRPr kumimoji="0" lang="fr-FR" sz="1800" b="0" i="0" u="none" strike="noStrike" kern="0" cap="none" spc="0" normalizeH="0" baseline="0" noProof="0" dirty="0">
              <a:ln>
                <a:noFill/>
              </a:ln>
              <a:solidFill>
                <a:srgbClr val="FFD13F"/>
              </a:solidFill>
              <a:effectLst/>
              <a:uLnTx/>
              <a:uFillTx/>
            </a:endParaRPr>
          </a:p>
        </p:txBody>
      </p:sp>
      <p:pic>
        <p:nvPicPr>
          <p:cNvPr id="11" name="Picture 2">
            <a:extLst>
              <a:ext uri="{FF2B5EF4-FFF2-40B4-BE49-F238E27FC236}">
                <a16:creationId xmlns:a16="http://schemas.microsoft.com/office/drawing/2014/main" xmlns="" id="{8346BADE-C808-4FAB-9EB1-2719B5B5D7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067141"/>
            <a:ext cx="2338578" cy="833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a:extLst>
              <a:ext uri="{FF2B5EF4-FFF2-40B4-BE49-F238E27FC236}">
                <a16:creationId xmlns:a16="http://schemas.microsoft.com/office/drawing/2014/main" xmlns="" id="{3C1C52B8-EF05-4A59-A901-0D6995E49685}"/>
              </a:ext>
            </a:extLst>
          </p:cNvPr>
          <p:cNvSpPr txBox="1"/>
          <p:nvPr/>
        </p:nvSpPr>
        <p:spPr>
          <a:xfrm>
            <a:off x="2071688" y="5343526"/>
            <a:ext cx="500062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kern="0" dirty="0">
                <a:solidFill>
                  <a:srgbClr val="094881"/>
                </a:solidFill>
              </a:rPr>
              <a:t>Respect de l’article 32 dans la mise en œuvre du contrat : </a:t>
            </a:r>
            <a:r>
              <a:rPr kumimoji="0" lang="fr-FR" sz="1800" b="0" i="0" u="none" strike="noStrike" kern="0" cap="none" spc="0" normalizeH="0" baseline="0" noProof="0" dirty="0">
                <a:ln>
                  <a:noFill/>
                </a:ln>
                <a:solidFill>
                  <a:sysClr val="windowText" lastClr="000000"/>
                </a:solidFill>
                <a:effectLst/>
                <a:uLnTx/>
                <a:uFillTx/>
                <a:hlinkClick r:id="rId5"/>
              </a:rPr>
              <a:t>Traduction</a:t>
            </a:r>
            <a:endParaRPr kumimoji="0" lang="fr-F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1971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ZoneTexte 5"/>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European</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(EF)</a:t>
            </a:r>
          </a:p>
        </p:txBody>
      </p:sp>
      <p:pic>
        <p:nvPicPr>
          <p:cNvPr id="7"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Espace réservé du contenu 2"/>
          <p:cNvSpPr>
            <a:spLocks noGrp="1"/>
          </p:cNvSpPr>
          <p:nvPr>
            <p:ph idx="1"/>
          </p:nvPr>
        </p:nvSpPr>
        <p:spPr>
          <a:xfrm>
            <a:off x="467544" y="1988840"/>
            <a:ext cx="8229600" cy="4320480"/>
          </a:xfrm>
        </p:spPr>
        <p:txBody>
          <a:bodyPr>
            <a:normAutofit/>
          </a:bodyPr>
          <a:lstStyle/>
          <a:p>
            <a:pPr algn="just"/>
            <a:r>
              <a:rPr lang="fr-FR" sz="1800" dirty="0" err="1">
                <a:latin typeface="Calibri" pitchFamily="34" charset="0"/>
              </a:rPr>
              <a:t>Researcher</a:t>
            </a:r>
            <a:r>
              <a:rPr lang="fr-FR" sz="1800" dirty="0">
                <a:latin typeface="Calibri" pitchFamily="34" charset="0"/>
              </a:rPr>
              <a:t> (future </a:t>
            </a:r>
            <a:r>
              <a:rPr lang="fr-FR" sz="1800" dirty="0" err="1">
                <a:latin typeface="Calibri" pitchFamily="34" charset="0"/>
              </a:rPr>
              <a:t>fellow</a:t>
            </a:r>
            <a:r>
              <a:rPr lang="fr-FR" sz="1800" dirty="0">
                <a:latin typeface="Calibri" pitchFamily="34" charset="0"/>
              </a:rPr>
              <a:t>) : </a:t>
            </a:r>
          </a:p>
          <a:p>
            <a:pPr algn="just"/>
            <a:endParaRPr lang="fr-FR" sz="1800" dirty="0">
              <a:latin typeface="Calibri" pitchFamily="34" charset="0"/>
            </a:endParaRPr>
          </a:p>
          <a:p>
            <a:pPr algn="just">
              <a:buClr>
                <a:srgbClr val="FFC000"/>
              </a:buClr>
              <a:buFont typeface="Wingdings" pitchFamily="2" charset="2"/>
              <a:buChar char="ü"/>
            </a:pPr>
            <a:r>
              <a:rPr lang="fr-FR" sz="1800" dirty="0" err="1">
                <a:latin typeface="Calibri" pitchFamily="34" charset="0"/>
              </a:rPr>
              <a:t>Experienced</a:t>
            </a:r>
            <a:r>
              <a:rPr lang="fr-FR" sz="1800" dirty="0">
                <a:latin typeface="Calibri" pitchFamily="34" charset="0"/>
              </a:rPr>
              <a:t> </a:t>
            </a:r>
            <a:r>
              <a:rPr lang="fr-FR" sz="1800" dirty="0" err="1">
                <a:latin typeface="Calibri" pitchFamily="34" charset="0"/>
              </a:rPr>
              <a:t>researcher</a:t>
            </a:r>
            <a:r>
              <a:rPr lang="fr-FR" sz="1800" dirty="0">
                <a:latin typeface="Calibri" pitchFamily="34" charset="0"/>
              </a:rPr>
              <a:t> : </a:t>
            </a:r>
            <a:r>
              <a:rPr lang="fr-FR" sz="1800" b="0" dirty="0" err="1">
                <a:latin typeface="Calibri" pitchFamily="34" charset="0"/>
              </a:rPr>
              <a:t>PhD</a:t>
            </a:r>
            <a:r>
              <a:rPr lang="fr-FR" sz="1800" b="0" dirty="0">
                <a:latin typeface="Calibri" pitchFamily="34" charset="0"/>
              </a:rPr>
              <a:t> or </a:t>
            </a:r>
            <a:r>
              <a:rPr lang="fr-FR" sz="1800" b="0" dirty="0" err="1">
                <a:latin typeface="Calibri" pitchFamily="34" charset="0"/>
              </a:rPr>
              <a:t>at</a:t>
            </a:r>
            <a:r>
              <a:rPr lang="fr-FR" sz="1800" b="0" dirty="0">
                <a:latin typeface="Calibri" pitchFamily="34" charset="0"/>
              </a:rPr>
              <a:t> least 4 </a:t>
            </a:r>
            <a:r>
              <a:rPr lang="fr-FR" sz="1800" b="0" dirty="0" err="1">
                <a:latin typeface="Calibri" pitchFamily="34" charset="0"/>
              </a:rPr>
              <a:t>years</a:t>
            </a:r>
            <a:r>
              <a:rPr lang="fr-FR" sz="1800" b="0" dirty="0">
                <a:latin typeface="Calibri" pitchFamily="34" charset="0"/>
              </a:rPr>
              <a:t> of full-time </a:t>
            </a:r>
            <a:r>
              <a:rPr lang="fr-FR" sz="1800" b="0" dirty="0" err="1">
                <a:latin typeface="Calibri" pitchFamily="34" charset="0"/>
              </a:rPr>
              <a:t>equivalent</a:t>
            </a:r>
            <a:r>
              <a:rPr lang="fr-FR" sz="1800" b="0" dirty="0">
                <a:latin typeface="Calibri" pitchFamily="34" charset="0"/>
              </a:rPr>
              <a:t> </a:t>
            </a:r>
            <a:r>
              <a:rPr lang="fr-FR" sz="1800" b="0" dirty="0" err="1">
                <a:latin typeface="Calibri" pitchFamily="34" charset="0"/>
              </a:rPr>
              <a:t>research</a:t>
            </a:r>
            <a:r>
              <a:rPr lang="fr-FR" sz="1800" b="0" dirty="0">
                <a:latin typeface="Calibri" pitchFamily="34" charset="0"/>
              </a:rPr>
              <a:t> </a:t>
            </a:r>
            <a:r>
              <a:rPr lang="fr-FR" sz="1800" b="0" dirty="0" err="1">
                <a:latin typeface="Calibri" pitchFamily="34" charset="0"/>
              </a:rPr>
              <a:t>experience</a:t>
            </a:r>
            <a:r>
              <a:rPr lang="fr-FR" sz="1800" b="0" dirty="0">
                <a:latin typeface="Calibri" pitchFamily="34" charset="0"/>
              </a:rPr>
              <a:t> by the call deadline</a:t>
            </a:r>
          </a:p>
          <a:p>
            <a:pPr lvl="1" algn="just">
              <a:buClr>
                <a:srgbClr val="FFC000"/>
              </a:buClr>
              <a:buFont typeface="Wingdings" pitchFamily="2" charset="2"/>
              <a:buChar char="ü"/>
            </a:pPr>
            <a:r>
              <a:rPr lang="fr-FR" sz="1600" b="1" i="0" dirty="0">
                <a:latin typeface="Calibri" pitchFamily="34" charset="0"/>
              </a:rPr>
              <a:t>Full-Time Equivalent </a:t>
            </a:r>
            <a:r>
              <a:rPr lang="fr-FR" sz="1600" b="1" i="0" dirty="0" err="1">
                <a:latin typeface="Calibri" pitchFamily="34" charset="0"/>
              </a:rPr>
              <a:t>Research</a:t>
            </a:r>
            <a:r>
              <a:rPr lang="fr-FR" sz="1600" b="1" i="0" dirty="0">
                <a:latin typeface="Calibri" pitchFamily="34" charset="0"/>
              </a:rPr>
              <a:t> </a:t>
            </a:r>
            <a:r>
              <a:rPr lang="fr-FR" sz="1600" b="1" i="0" dirty="0" err="1">
                <a:latin typeface="Calibri" pitchFamily="34" charset="0"/>
              </a:rPr>
              <a:t>Experience</a:t>
            </a:r>
            <a:r>
              <a:rPr lang="fr-FR" sz="1600" b="1" i="0" dirty="0">
                <a:latin typeface="Calibri" pitchFamily="34" charset="0"/>
              </a:rPr>
              <a:t> </a:t>
            </a:r>
            <a:r>
              <a:rPr lang="fr-FR" sz="1600" i="0" dirty="0" err="1">
                <a:latin typeface="Calibri" pitchFamily="34" charset="0"/>
              </a:rPr>
              <a:t>is</a:t>
            </a:r>
            <a:r>
              <a:rPr lang="fr-FR" sz="1600" i="0" dirty="0">
                <a:latin typeface="Calibri" pitchFamily="34" charset="0"/>
              </a:rPr>
              <a:t> </a:t>
            </a:r>
            <a:r>
              <a:rPr lang="fr-FR" sz="1600" i="0" dirty="0" err="1">
                <a:latin typeface="Calibri" pitchFamily="34" charset="0"/>
              </a:rPr>
              <a:t>measured</a:t>
            </a:r>
            <a:r>
              <a:rPr lang="fr-FR" sz="1600" i="0" dirty="0">
                <a:latin typeface="Calibri" pitchFamily="34" charset="0"/>
              </a:rPr>
              <a:t> </a:t>
            </a:r>
            <a:r>
              <a:rPr lang="fr-FR" sz="1600" i="0" dirty="0" err="1">
                <a:latin typeface="Calibri" pitchFamily="34" charset="0"/>
              </a:rPr>
              <a:t>from</a:t>
            </a:r>
            <a:r>
              <a:rPr lang="fr-FR" sz="1600" i="0" dirty="0">
                <a:latin typeface="Calibri" pitchFamily="34" charset="0"/>
              </a:rPr>
              <a:t> the date </a:t>
            </a:r>
            <a:r>
              <a:rPr lang="fr-FR" sz="1600" i="0" dirty="0" err="1">
                <a:latin typeface="Calibri" pitchFamily="34" charset="0"/>
              </a:rPr>
              <a:t>when</a:t>
            </a:r>
            <a:r>
              <a:rPr lang="fr-FR" sz="1600" i="0" dirty="0">
                <a:latin typeface="Calibri" pitchFamily="34" charset="0"/>
              </a:rPr>
              <a:t> the </a:t>
            </a:r>
            <a:r>
              <a:rPr lang="fr-FR" sz="1600" i="0" dirty="0" err="1">
                <a:latin typeface="Calibri" pitchFamily="34" charset="0"/>
              </a:rPr>
              <a:t>researcher</a:t>
            </a:r>
            <a:r>
              <a:rPr lang="fr-FR" sz="1600" i="0" dirty="0">
                <a:latin typeface="Calibri" pitchFamily="34" charset="0"/>
              </a:rPr>
              <a:t> </a:t>
            </a:r>
            <a:r>
              <a:rPr lang="fr-FR" sz="1600" i="0" dirty="0" err="1">
                <a:latin typeface="Calibri" pitchFamily="34" charset="0"/>
              </a:rPr>
              <a:t>obtained</a:t>
            </a:r>
            <a:r>
              <a:rPr lang="fr-FR" sz="1600" i="0" dirty="0">
                <a:latin typeface="Calibri" pitchFamily="34" charset="0"/>
              </a:rPr>
              <a:t> the </a:t>
            </a:r>
            <a:r>
              <a:rPr lang="fr-FR" sz="1600" i="0" dirty="0" err="1">
                <a:latin typeface="Calibri" pitchFamily="34" charset="0"/>
              </a:rPr>
              <a:t>degree</a:t>
            </a:r>
            <a:r>
              <a:rPr lang="fr-FR" sz="1600" i="0" dirty="0">
                <a:latin typeface="Calibri" pitchFamily="34" charset="0"/>
              </a:rPr>
              <a:t> </a:t>
            </a:r>
            <a:r>
              <a:rPr lang="fr-FR" sz="1600" i="0" dirty="0" err="1">
                <a:latin typeface="Calibri" pitchFamily="34" charset="0"/>
              </a:rPr>
              <a:t>entitling</a:t>
            </a:r>
            <a:r>
              <a:rPr lang="fr-FR" sz="1600" i="0" dirty="0">
                <a:latin typeface="Calibri" pitchFamily="34" charset="0"/>
              </a:rPr>
              <a:t> </a:t>
            </a:r>
            <a:r>
              <a:rPr lang="fr-FR" sz="1600" i="0" dirty="0" err="1">
                <a:latin typeface="Calibri" pitchFamily="34" charset="0"/>
              </a:rPr>
              <a:t>him</a:t>
            </a:r>
            <a:r>
              <a:rPr lang="fr-FR" sz="1600" i="0" dirty="0">
                <a:latin typeface="Calibri" pitchFamily="34" charset="0"/>
              </a:rPr>
              <a:t>/</a:t>
            </a:r>
            <a:r>
              <a:rPr lang="fr-FR" sz="1600" i="0" dirty="0" err="1">
                <a:latin typeface="Calibri" pitchFamily="34" charset="0"/>
              </a:rPr>
              <a:t>her</a:t>
            </a:r>
            <a:r>
              <a:rPr lang="fr-FR" sz="1600" i="0" dirty="0">
                <a:latin typeface="Calibri" pitchFamily="34" charset="0"/>
              </a:rPr>
              <a:t> to </a:t>
            </a:r>
            <a:r>
              <a:rPr lang="fr-FR" sz="1600" i="0" dirty="0" err="1">
                <a:latin typeface="Calibri" pitchFamily="34" charset="0"/>
              </a:rPr>
              <a:t>embark</a:t>
            </a:r>
            <a:r>
              <a:rPr lang="fr-FR" sz="1600" i="0" dirty="0">
                <a:latin typeface="Calibri" pitchFamily="34" charset="0"/>
              </a:rPr>
              <a:t> on a </a:t>
            </a:r>
            <a:r>
              <a:rPr lang="fr-FR" sz="1600" i="0" dirty="0" err="1">
                <a:latin typeface="Calibri" pitchFamily="34" charset="0"/>
              </a:rPr>
              <a:t>doctorate</a:t>
            </a:r>
            <a:r>
              <a:rPr lang="fr-FR" sz="1600" i="0" dirty="0">
                <a:latin typeface="Calibri" pitchFamily="34" charset="0"/>
              </a:rPr>
              <a:t>, </a:t>
            </a:r>
            <a:r>
              <a:rPr lang="fr-FR" sz="1600" i="0" dirty="0" err="1">
                <a:latin typeface="Calibri" pitchFamily="34" charset="0"/>
              </a:rPr>
              <a:t>eigher</a:t>
            </a:r>
            <a:r>
              <a:rPr lang="fr-FR" sz="1600" i="0" dirty="0">
                <a:latin typeface="Calibri" pitchFamily="34" charset="0"/>
              </a:rPr>
              <a:t> in the country in </a:t>
            </a:r>
            <a:r>
              <a:rPr lang="fr-FR" sz="1600" i="0" dirty="0" err="1">
                <a:latin typeface="Calibri" pitchFamily="34" charset="0"/>
              </a:rPr>
              <a:t>which</a:t>
            </a:r>
            <a:r>
              <a:rPr lang="fr-FR" sz="1600" i="0" dirty="0">
                <a:latin typeface="Calibri" pitchFamily="34" charset="0"/>
              </a:rPr>
              <a:t> the </a:t>
            </a:r>
            <a:r>
              <a:rPr lang="fr-FR" sz="1600" i="0" dirty="0" err="1">
                <a:latin typeface="Calibri" pitchFamily="34" charset="0"/>
              </a:rPr>
              <a:t>degree</a:t>
            </a:r>
            <a:r>
              <a:rPr lang="fr-FR" sz="1600" i="0" dirty="0">
                <a:latin typeface="Calibri" pitchFamily="34" charset="0"/>
              </a:rPr>
              <a:t> </a:t>
            </a:r>
            <a:r>
              <a:rPr lang="fr-FR" sz="1600" i="0" dirty="0" err="1">
                <a:latin typeface="Calibri" pitchFamily="34" charset="0"/>
              </a:rPr>
              <a:t>was</a:t>
            </a:r>
            <a:r>
              <a:rPr lang="fr-FR" sz="1600" i="0" dirty="0">
                <a:latin typeface="Calibri" pitchFamily="34" charset="0"/>
              </a:rPr>
              <a:t> </a:t>
            </a:r>
            <a:r>
              <a:rPr lang="fr-FR" sz="1600" i="0" dirty="0" err="1">
                <a:latin typeface="Calibri" pitchFamily="34" charset="0"/>
              </a:rPr>
              <a:t>obtained</a:t>
            </a:r>
            <a:r>
              <a:rPr lang="fr-FR" sz="1600" i="0" dirty="0">
                <a:latin typeface="Calibri" pitchFamily="34" charset="0"/>
              </a:rPr>
              <a:t> or in the country in </a:t>
            </a:r>
            <a:r>
              <a:rPr lang="fr-FR" sz="1600" i="0" dirty="0" err="1">
                <a:latin typeface="Calibri" pitchFamily="34" charset="0"/>
              </a:rPr>
              <a:t>which</a:t>
            </a:r>
            <a:r>
              <a:rPr lang="fr-FR" sz="1600" i="0" dirty="0">
                <a:latin typeface="Calibri" pitchFamily="34" charset="0"/>
              </a:rPr>
              <a:t> the </a:t>
            </a:r>
            <a:r>
              <a:rPr lang="fr-FR" sz="1600" i="0" dirty="0" err="1">
                <a:latin typeface="Calibri" pitchFamily="34" charset="0"/>
              </a:rPr>
              <a:t>researcher</a:t>
            </a:r>
            <a:r>
              <a:rPr lang="fr-FR" sz="1600" i="0" dirty="0">
                <a:latin typeface="Calibri" pitchFamily="34" charset="0"/>
              </a:rPr>
              <a:t> </a:t>
            </a:r>
            <a:r>
              <a:rPr lang="fr-FR" sz="1600" i="0" dirty="0" err="1">
                <a:latin typeface="Calibri" pitchFamily="34" charset="0"/>
              </a:rPr>
              <a:t>is</a:t>
            </a:r>
            <a:r>
              <a:rPr lang="fr-FR" sz="1600" i="0" dirty="0">
                <a:latin typeface="Calibri" pitchFamily="34" charset="0"/>
              </a:rPr>
              <a:t> </a:t>
            </a:r>
            <a:r>
              <a:rPr lang="fr-FR" sz="1600" i="0" dirty="0" err="1">
                <a:latin typeface="Calibri" pitchFamily="34" charset="0"/>
              </a:rPr>
              <a:t>recruted</a:t>
            </a:r>
            <a:r>
              <a:rPr lang="fr-FR" sz="1600" i="0" dirty="0">
                <a:latin typeface="Calibri" pitchFamily="34" charset="0"/>
              </a:rPr>
              <a:t>, </a:t>
            </a:r>
            <a:r>
              <a:rPr lang="fr-FR" sz="1600" i="0" dirty="0" err="1">
                <a:latin typeface="Calibri" pitchFamily="34" charset="0"/>
              </a:rPr>
              <a:t>even</a:t>
            </a:r>
            <a:r>
              <a:rPr lang="fr-FR" sz="1600" i="0" dirty="0">
                <a:latin typeface="Calibri" pitchFamily="34" charset="0"/>
              </a:rPr>
              <a:t> if a </a:t>
            </a:r>
            <a:r>
              <a:rPr lang="fr-FR" sz="1600" i="0" dirty="0" err="1">
                <a:latin typeface="Calibri" pitchFamily="34" charset="0"/>
              </a:rPr>
              <a:t>doctorate</a:t>
            </a:r>
            <a:r>
              <a:rPr lang="fr-FR" sz="1600" i="0" dirty="0">
                <a:latin typeface="Calibri" pitchFamily="34" charset="0"/>
              </a:rPr>
              <a:t> </a:t>
            </a:r>
            <a:r>
              <a:rPr lang="fr-FR" sz="1600" i="0" dirty="0" err="1">
                <a:latin typeface="Calibri" pitchFamily="34" charset="0"/>
              </a:rPr>
              <a:t>was</a:t>
            </a:r>
            <a:r>
              <a:rPr lang="fr-FR" sz="1600" i="0" dirty="0">
                <a:latin typeface="Calibri" pitchFamily="34" charset="0"/>
              </a:rPr>
              <a:t> </a:t>
            </a:r>
            <a:r>
              <a:rPr lang="fr-FR" sz="1600" i="0" dirty="0" err="1">
                <a:latin typeface="Calibri" pitchFamily="34" charset="0"/>
              </a:rPr>
              <a:t>never</a:t>
            </a:r>
            <a:r>
              <a:rPr lang="fr-FR" sz="1600" i="0" dirty="0">
                <a:latin typeface="Calibri" pitchFamily="34" charset="0"/>
              </a:rPr>
              <a:t> </a:t>
            </a:r>
            <a:r>
              <a:rPr lang="fr-FR" sz="1600" i="0" dirty="0" err="1">
                <a:latin typeface="Calibri" pitchFamily="34" charset="0"/>
              </a:rPr>
              <a:t>started</a:t>
            </a:r>
            <a:r>
              <a:rPr lang="fr-FR" sz="1600" i="0" dirty="0">
                <a:latin typeface="Calibri" pitchFamily="34" charset="0"/>
              </a:rPr>
              <a:t> or </a:t>
            </a:r>
            <a:r>
              <a:rPr lang="fr-FR" sz="1600" i="0" dirty="0" err="1">
                <a:latin typeface="Calibri" pitchFamily="34" charset="0"/>
              </a:rPr>
              <a:t>envisaged</a:t>
            </a:r>
            <a:endParaRPr lang="fr-FR" sz="1900" i="0" dirty="0">
              <a:latin typeface="Calibri" pitchFamily="34" charset="0"/>
            </a:endParaRPr>
          </a:p>
          <a:p>
            <a:pPr algn="just">
              <a:buClr>
                <a:srgbClr val="FFC000"/>
              </a:buClr>
              <a:buFont typeface="Wingdings" pitchFamily="2" charset="2"/>
              <a:buChar char="ü"/>
            </a:pPr>
            <a:r>
              <a:rPr lang="fr-FR" sz="1800" b="0" dirty="0">
                <a:latin typeface="Calibri" pitchFamily="34" charset="0"/>
              </a:rPr>
              <a:t>Must </a:t>
            </a:r>
            <a:r>
              <a:rPr lang="fr-FR" sz="1800" b="0" dirty="0" err="1" smtClean="0">
                <a:latin typeface="Calibri" pitchFamily="34" charset="0"/>
              </a:rPr>
              <a:t>undertake</a:t>
            </a:r>
            <a:r>
              <a:rPr lang="fr-FR" sz="1800" b="0" dirty="0" smtClean="0">
                <a:latin typeface="Calibri" pitchFamily="34" charset="0"/>
              </a:rPr>
              <a:t> </a:t>
            </a:r>
            <a:r>
              <a:rPr lang="fr-FR" sz="1800" dirty="0">
                <a:latin typeface="Calibri" pitchFamily="34" charset="0"/>
              </a:rPr>
              <a:t>transnational </a:t>
            </a:r>
            <a:r>
              <a:rPr lang="fr-FR" sz="1800" dirty="0" err="1">
                <a:latin typeface="Calibri" pitchFamily="34" charset="0"/>
              </a:rPr>
              <a:t>mobility</a:t>
            </a:r>
            <a:endParaRPr lang="fr-FR" sz="1800" dirty="0">
              <a:latin typeface="Calibri" pitchFamily="34" charset="0"/>
            </a:endParaRPr>
          </a:p>
          <a:p>
            <a:pPr algn="just">
              <a:buClr>
                <a:srgbClr val="FFC000"/>
              </a:buClr>
              <a:buFont typeface="Wingdings" pitchFamily="2" charset="2"/>
              <a:buChar char="ü"/>
            </a:pPr>
            <a:r>
              <a:rPr lang="fr-FR" sz="1800" dirty="0" err="1">
                <a:latin typeface="Calibri" pitchFamily="34" charset="0"/>
              </a:rPr>
              <a:t>Nationality</a:t>
            </a:r>
            <a:r>
              <a:rPr lang="fr-FR" sz="1800" b="0" dirty="0">
                <a:latin typeface="Calibri" pitchFamily="34" charset="0"/>
              </a:rPr>
              <a:t> : </a:t>
            </a:r>
            <a:r>
              <a:rPr lang="fr-FR" sz="1800" b="0" dirty="0" err="1">
                <a:latin typeface="Calibri" pitchFamily="34" charset="0"/>
              </a:rPr>
              <a:t>any</a:t>
            </a:r>
            <a:r>
              <a:rPr lang="fr-FR" sz="1800" b="0" dirty="0">
                <a:latin typeface="Calibri" pitchFamily="34" charset="0"/>
              </a:rPr>
              <a:t> (exception for the </a:t>
            </a:r>
            <a:r>
              <a:rPr lang="fr-FR" sz="1800" b="0" dirty="0" err="1">
                <a:latin typeface="Calibri" pitchFamily="34" charset="0"/>
              </a:rPr>
              <a:t>Reintegration</a:t>
            </a:r>
            <a:r>
              <a:rPr lang="fr-FR" sz="1800" b="0" dirty="0">
                <a:latin typeface="Calibri" pitchFamily="34" charset="0"/>
              </a:rPr>
              <a:t> Panel)</a:t>
            </a:r>
          </a:p>
          <a:p>
            <a:pPr algn="just">
              <a:buClr>
                <a:srgbClr val="FFC000"/>
              </a:buClr>
              <a:buFont typeface="Wingdings" pitchFamily="2" charset="2"/>
              <a:buChar char="ü"/>
            </a:pPr>
            <a:r>
              <a:rPr lang="fr-FR" sz="1800" dirty="0" err="1">
                <a:latin typeface="Calibri" pitchFamily="34" charset="0"/>
              </a:rPr>
              <a:t>Recruited</a:t>
            </a:r>
            <a:r>
              <a:rPr lang="fr-FR" sz="1800" dirty="0">
                <a:latin typeface="Calibri" pitchFamily="34" charset="0"/>
              </a:rPr>
              <a:t> by the </a:t>
            </a:r>
            <a:r>
              <a:rPr lang="fr-FR" sz="1800" dirty="0" err="1">
                <a:latin typeface="Calibri" pitchFamily="34" charset="0"/>
              </a:rPr>
              <a:t>beneficiary</a:t>
            </a:r>
            <a:r>
              <a:rPr lang="fr-FR" sz="1800" dirty="0">
                <a:latin typeface="Calibri" pitchFamily="34" charset="0"/>
              </a:rPr>
              <a:t> </a:t>
            </a:r>
            <a:r>
              <a:rPr lang="fr-FR" sz="1800" b="0" dirty="0" err="1">
                <a:latin typeface="Calibri" pitchFamily="34" charset="0"/>
              </a:rPr>
              <a:t>under</a:t>
            </a:r>
            <a:r>
              <a:rPr lang="fr-FR" sz="1800" b="0" dirty="0">
                <a:latin typeface="Calibri" pitchFamily="34" charset="0"/>
              </a:rPr>
              <a:t> the condition </a:t>
            </a:r>
            <a:r>
              <a:rPr lang="fr-FR" sz="1800" b="0" dirty="0" err="1">
                <a:latin typeface="Calibri" pitchFamily="34" charset="0"/>
              </a:rPr>
              <a:t>established</a:t>
            </a:r>
            <a:r>
              <a:rPr lang="fr-FR" sz="1800" b="0" dirty="0">
                <a:latin typeface="Calibri" pitchFamily="34" charset="0"/>
              </a:rPr>
              <a:t> in the Grant Agreement (</a:t>
            </a:r>
            <a:r>
              <a:rPr lang="fr-FR" sz="1800" b="0" dirty="0" err="1">
                <a:latin typeface="Calibri" pitchFamily="34" charset="0"/>
              </a:rPr>
              <a:t>contract</a:t>
            </a:r>
            <a:r>
              <a:rPr lang="fr-FR" sz="1800" b="0" dirty="0">
                <a:latin typeface="Calibri" pitchFamily="34" charset="0"/>
              </a:rPr>
              <a:t> of </a:t>
            </a:r>
            <a:r>
              <a:rPr lang="fr-FR" sz="1800" b="0" dirty="0" err="1">
                <a:latin typeface="Calibri" pitchFamily="34" charset="0"/>
              </a:rPr>
              <a:t>employment</a:t>
            </a:r>
            <a:r>
              <a:rPr lang="fr-FR" sz="1800" b="0" dirty="0">
                <a:latin typeface="Calibri" pitchFamily="34" charset="0"/>
              </a:rPr>
              <a:t>)</a:t>
            </a:r>
          </a:p>
          <a:p>
            <a:pPr algn="just"/>
            <a:endParaRPr lang="fr-FR" sz="1800" b="0" dirty="0">
              <a:latin typeface="Calibri" pitchFamily="34" charset="0"/>
            </a:endParaRPr>
          </a:p>
          <a:p>
            <a:pPr algn="just"/>
            <a:endParaRPr lang="fr-FR" sz="1800" b="0" dirty="0">
              <a:latin typeface="Calibri" pitchFamily="34" charset="0"/>
            </a:endParaRPr>
          </a:p>
        </p:txBody>
      </p:sp>
    </p:spTree>
    <p:extLst>
      <p:ext uri="{BB962C8B-B14F-4D97-AF65-F5344CB8AC3E}">
        <p14:creationId xmlns:p14="http://schemas.microsoft.com/office/powerpoint/2010/main" val="70746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ZoneTexte 5"/>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European</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(EF)</a:t>
            </a:r>
          </a:p>
        </p:txBody>
      </p:sp>
      <p:pic>
        <p:nvPicPr>
          <p:cNvPr id="7"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Espace réservé du contenu 2"/>
          <p:cNvSpPr>
            <a:spLocks noGrp="1"/>
          </p:cNvSpPr>
          <p:nvPr>
            <p:ph idx="1"/>
          </p:nvPr>
        </p:nvSpPr>
        <p:spPr>
          <a:xfrm>
            <a:off x="467544" y="1988840"/>
            <a:ext cx="8229600" cy="4536504"/>
          </a:xfrm>
        </p:spPr>
        <p:txBody>
          <a:bodyPr>
            <a:normAutofit/>
          </a:bodyPr>
          <a:lstStyle/>
          <a:p>
            <a:pPr algn="just"/>
            <a:r>
              <a:rPr lang="fr-FR" sz="1800" dirty="0">
                <a:latin typeface="Calibri" pitchFamily="34" charset="0"/>
              </a:rPr>
              <a:t>The </a:t>
            </a:r>
            <a:r>
              <a:rPr lang="fr-FR" sz="1800" dirty="0" err="1">
                <a:latin typeface="Calibri" pitchFamily="34" charset="0"/>
              </a:rPr>
              <a:t>project</a:t>
            </a:r>
            <a:r>
              <a:rPr lang="fr-FR" sz="1800" dirty="0">
                <a:latin typeface="Calibri" pitchFamily="34" charset="0"/>
              </a:rPr>
              <a:t> </a:t>
            </a:r>
            <a:r>
              <a:rPr lang="fr-FR" sz="1800" dirty="0" err="1">
                <a:latin typeface="Calibri" pitchFamily="34" charset="0"/>
              </a:rPr>
              <a:t>is</a:t>
            </a:r>
            <a:r>
              <a:rPr lang="fr-FR" sz="1800" dirty="0">
                <a:latin typeface="Calibri" pitchFamily="34" charset="0"/>
              </a:rPr>
              <a:t> </a:t>
            </a:r>
            <a:r>
              <a:rPr lang="fr-FR" sz="1800" dirty="0" err="1">
                <a:latin typeface="Calibri" pitchFamily="34" charset="0"/>
              </a:rPr>
              <a:t>written</a:t>
            </a:r>
            <a:r>
              <a:rPr lang="fr-FR" sz="1800" dirty="0">
                <a:latin typeface="Calibri" pitchFamily="34" charset="0"/>
              </a:rPr>
              <a:t> by the </a:t>
            </a:r>
            <a:r>
              <a:rPr lang="fr-FR" sz="1800" dirty="0" err="1">
                <a:latin typeface="Calibri" pitchFamily="34" charset="0"/>
              </a:rPr>
              <a:t>experienced</a:t>
            </a:r>
            <a:r>
              <a:rPr lang="fr-FR" sz="1800" dirty="0">
                <a:latin typeface="Calibri" pitchFamily="34" charset="0"/>
              </a:rPr>
              <a:t> </a:t>
            </a:r>
            <a:r>
              <a:rPr lang="fr-FR" sz="1800" dirty="0" err="1">
                <a:latin typeface="Calibri" pitchFamily="34" charset="0"/>
              </a:rPr>
              <a:t>researcher</a:t>
            </a:r>
            <a:r>
              <a:rPr lang="fr-FR" sz="1800" dirty="0">
                <a:latin typeface="Calibri" pitchFamily="34" charset="0"/>
              </a:rPr>
              <a:t>, a </a:t>
            </a:r>
            <a:r>
              <a:rPr lang="fr-FR" sz="1800" dirty="0" err="1">
                <a:latin typeface="Calibri" pitchFamily="34" charset="0"/>
              </a:rPr>
              <a:t>concrete</a:t>
            </a:r>
            <a:r>
              <a:rPr lang="fr-FR" sz="1800" dirty="0">
                <a:latin typeface="Calibri" pitchFamily="34" charset="0"/>
              </a:rPr>
              <a:t> plan of training-</a:t>
            </a:r>
            <a:r>
              <a:rPr lang="fr-FR" sz="1800" dirty="0" err="1">
                <a:latin typeface="Calibri" pitchFamily="34" charset="0"/>
              </a:rPr>
              <a:t>through</a:t>
            </a:r>
            <a:r>
              <a:rPr lang="fr-FR" sz="1800" dirty="0">
                <a:latin typeface="Calibri" pitchFamily="34" charset="0"/>
              </a:rPr>
              <a:t>-</a:t>
            </a:r>
            <a:r>
              <a:rPr lang="fr-FR" sz="1800" dirty="0" err="1">
                <a:latin typeface="Calibri" pitchFamily="34" charset="0"/>
              </a:rPr>
              <a:t>research</a:t>
            </a:r>
            <a:r>
              <a:rPr lang="fr-FR" sz="1800" dirty="0">
                <a:latin typeface="Calibri" pitchFamily="34" charset="0"/>
              </a:rPr>
              <a:t> for 12-24 </a:t>
            </a:r>
            <a:r>
              <a:rPr lang="fr-FR" sz="1800" dirty="0" err="1">
                <a:latin typeface="Calibri" pitchFamily="34" charset="0"/>
              </a:rPr>
              <a:t>months</a:t>
            </a:r>
            <a:r>
              <a:rPr lang="fr-FR" sz="1800" dirty="0">
                <a:latin typeface="Calibri" pitchFamily="34" charset="0"/>
              </a:rPr>
              <a:t> </a:t>
            </a:r>
            <a:r>
              <a:rPr lang="fr-FR" sz="1800" dirty="0" err="1">
                <a:latin typeface="Calibri" pitchFamily="34" charset="0"/>
              </a:rPr>
              <a:t>at</a:t>
            </a:r>
            <a:r>
              <a:rPr lang="fr-FR" sz="1800" dirty="0">
                <a:latin typeface="Calibri" pitchFamily="34" charset="0"/>
              </a:rPr>
              <a:t> the host </a:t>
            </a:r>
            <a:r>
              <a:rPr lang="fr-FR" sz="1800" dirty="0" err="1">
                <a:latin typeface="Calibri" pitchFamily="34" charset="0"/>
              </a:rPr>
              <a:t>organisation’s</a:t>
            </a:r>
            <a:r>
              <a:rPr lang="fr-FR" sz="1800" dirty="0">
                <a:latin typeface="Calibri" pitchFamily="34" charset="0"/>
              </a:rPr>
              <a:t> </a:t>
            </a:r>
            <a:r>
              <a:rPr lang="fr-FR" sz="1800" dirty="0" err="1">
                <a:latin typeface="Calibri" pitchFamily="34" charset="0"/>
              </a:rPr>
              <a:t>premises</a:t>
            </a:r>
            <a:endParaRPr lang="fr-FR" sz="1800" dirty="0">
              <a:latin typeface="Calibri" pitchFamily="34" charset="0"/>
            </a:endParaRPr>
          </a:p>
          <a:p>
            <a:pPr algn="just"/>
            <a:endParaRPr lang="fr-FR" sz="1800" b="0" dirty="0">
              <a:latin typeface="Calibri" pitchFamily="34" charset="0"/>
            </a:endParaRPr>
          </a:p>
          <a:p>
            <a:pPr algn="just"/>
            <a:r>
              <a:rPr lang="fr-FR" sz="1800" b="0" dirty="0" err="1">
                <a:latin typeface="Calibri" pitchFamily="34" charset="0"/>
              </a:rPr>
              <a:t>Realistic</a:t>
            </a:r>
            <a:r>
              <a:rPr lang="fr-FR" sz="1800" b="0" dirty="0">
                <a:latin typeface="Calibri" pitchFamily="34" charset="0"/>
              </a:rPr>
              <a:t> and </a:t>
            </a:r>
            <a:r>
              <a:rPr lang="fr-FR" sz="1800" b="0" dirty="0" err="1">
                <a:latin typeface="Calibri" pitchFamily="34" charset="0"/>
              </a:rPr>
              <a:t>well</a:t>
            </a:r>
            <a:r>
              <a:rPr lang="fr-FR" sz="1800" b="0" dirty="0">
                <a:latin typeface="Calibri" pitchFamily="34" charset="0"/>
              </a:rPr>
              <a:t>-</a:t>
            </a:r>
            <a:r>
              <a:rPr lang="fr-FR" sz="1800" b="0" dirty="0" err="1">
                <a:latin typeface="Calibri" pitchFamily="34" charset="0"/>
              </a:rPr>
              <a:t>defined</a:t>
            </a:r>
            <a:r>
              <a:rPr lang="fr-FR" sz="1800" b="0" dirty="0">
                <a:latin typeface="Calibri" pitchFamily="34" charset="0"/>
              </a:rPr>
              <a:t> objective in </a:t>
            </a:r>
            <a:r>
              <a:rPr lang="fr-FR" sz="1800" b="0" dirty="0" err="1">
                <a:latin typeface="Calibri" pitchFamily="34" charset="0"/>
              </a:rPr>
              <a:t>terms</a:t>
            </a:r>
            <a:r>
              <a:rPr lang="fr-FR" sz="1800" b="0" dirty="0">
                <a:latin typeface="Calibri" pitchFamily="34" charset="0"/>
              </a:rPr>
              <a:t> of </a:t>
            </a:r>
            <a:r>
              <a:rPr lang="fr-FR" sz="1800" b="0" dirty="0" err="1">
                <a:latin typeface="Calibri" pitchFamily="34" charset="0"/>
              </a:rPr>
              <a:t>career</a:t>
            </a:r>
            <a:r>
              <a:rPr lang="fr-FR" sz="1800" b="0" dirty="0">
                <a:latin typeface="Calibri" pitchFamily="34" charset="0"/>
              </a:rPr>
              <a:t> </a:t>
            </a:r>
            <a:r>
              <a:rPr lang="fr-FR" sz="1800" b="0" dirty="0" err="1">
                <a:latin typeface="Calibri" pitchFamily="34" charset="0"/>
              </a:rPr>
              <a:t>advancement</a:t>
            </a:r>
            <a:r>
              <a:rPr lang="fr-FR" sz="1800" b="0" dirty="0">
                <a:latin typeface="Calibri" pitchFamily="34" charset="0"/>
              </a:rPr>
              <a:t> (</a:t>
            </a:r>
            <a:r>
              <a:rPr lang="fr-FR" sz="1800" b="0" dirty="0" err="1">
                <a:latin typeface="Calibri" pitchFamily="34" charset="0"/>
              </a:rPr>
              <a:t>e.g</a:t>
            </a:r>
            <a:r>
              <a:rPr lang="fr-FR" sz="1800" b="0" dirty="0">
                <a:latin typeface="Calibri" pitchFamily="34" charset="0"/>
              </a:rPr>
              <a:t>. by </a:t>
            </a:r>
            <a:r>
              <a:rPr lang="fr-FR" sz="1800" b="0" dirty="0" err="1">
                <a:latin typeface="Calibri" pitchFamily="34" charset="0"/>
              </a:rPr>
              <a:t>attaining</a:t>
            </a:r>
            <a:r>
              <a:rPr lang="fr-FR" sz="1800" b="0" dirty="0">
                <a:latin typeface="Calibri" pitchFamily="34" charset="0"/>
              </a:rPr>
              <a:t> a </a:t>
            </a:r>
            <a:r>
              <a:rPr lang="fr-FR" sz="1800" b="0" dirty="0" err="1">
                <a:latin typeface="Calibri" pitchFamily="34" charset="0"/>
              </a:rPr>
              <a:t>leading</a:t>
            </a:r>
            <a:r>
              <a:rPr lang="fr-FR" sz="1800" b="0" dirty="0">
                <a:latin typeface="Calibri" pitchFamily="34" charset="0"/>
              </a:rPr>
              <a:t> </a:t>
            </a:r>
            <a:r>
              <a:rPr lang="fr-FR" sz="1800" b="0" dirty="0" err="1">
                <a:latin typeface="Calibri" pitchFamily="34" charset="0"/>
              </a:rPr>
              <a:t>independant</a:t>
            </a:r>
            <a:r>
              <a:rPr lang="fr-FR" sz="1800" b="0" dirty="0">
                <a:latin typeface="Calibri" pitchFamily="34" charset="0"/>
              </a:rPr>
              <a:t> position) or </a:t>
            </a:r>
            <a:r>
              <a:rPr lang="fr-FR" sz="1800" b="0" dirty="0" err="1">
                <a:latin typeface="Calibri" pitchFamily="34" charset="0"/>
              </a:rPr>
              <a:t>resuming</a:t>
            </a:r>
            <a:r>
              <a:rPr lang="fr-FR" sz="1800" b="0" dirty="0">
                <a:latin typeface="Calibri" pitchFamily="34" charset="0"/>
              </a:rPr>
              <a:t> a </a:t>
            </a:r>
            <a:r>
              <a:rPr lang="fr-FR" sz="1800" b="0" dirty="0" err="1">
                <a:latin typeface="Calibri" pitchFamily="34" charset="0"/>
              </a:rPr>
              <a:t>research</a:t>
            </a:r>
            <a:r>
              <a:rPr lang="fr-FR" sz="1800" b="0" dirty="0">
                <a:latin typeface="Calibri" pitchFamily="34" charset="0"/>
              </a:rPr>
              <a:t> carrer </a:t>
            </a:r>
            <a:r>
              <a:rPr lang="fr-FR" sz="1800" b="0" dirty="0" err="1">
                <a:latin typeface="Calibri" pitchFamily="34" charset="0"/>
              </a:rPr>
              <a:t>after</a:t>
            </a:r>
            <a:r>
              <a:rPr lang="fr-FR" sz="1800" b="0" dirty="0">
                <a:latin typeface="Calibri" pitchFamily="34" charset="0"/>
              </a:rPr>
              <a:t> a break</a:t>
            </a:r>
          </a:p>
          <a:p>
            <a:pPr algn="just"/>
            <a:endParaRPr lang="fr-FR" sz="1800" b="0" dirty="0">
              <a:latin typeface="Calibri" pitchFamily="34" charset="0"/>
            </a:endParaRPr>
          </a:p>
          <a:p>
            <a:pPr algn="just"/>
            <a:r>
              <a:rPr lang="fr-FR" sz="1600" b="0" dirty="0" err="1">
                <a:latin typeface="Calibri" pitchFamily="34" charset="0"/>
              </a:rPr>
              <a:t>Typical</a:t>
            </a:r>
            <a:r>
              <a:rPr lang="fr-FR" sz="1600" b="0" dirty="0">
                <a:latin typeface="Calibri" pitchFamily="34" charset="0"/>
              </a:rPr>
              <a:t> training </a:t>
            </a:r>
            <a:r>
              <a:rPr lang="fr-FR" sz="1600" b="0" dirty="0" err="1">
                <a:latin typeface="Calibri" pitchFamily="34" charset="0"/>
              </a:rPr>
              <a:t>activities</a:t>
            </a:r>
            <a:r>
              <a:rPr lang="fr-FR" sz="1600" b="0" dirty="0">
                <a:latin typeface="Calibri" pitchFamily="34" charset="0"/>
              </a:rPr>
              <a:t> </a:t>
            </a:r>
            <a:r>
              <a:rPr lang="fr-FR" sz="1600" b="0" dirty="0" err="1">
                <a:latin typeface="Calibri" pitchFamily="34" charset="0"/>
              </a:rPr>
              <a:t>may</a:t>
            </a:r>
            <a:r>
              <a:rPr lang="fr-FR" sz="1600" b="0" dirty="0">
                <a:latin typeface="Calibri" pitchFamily="34" charset="0"/>
              </a:rPr>
              <a:t> </a:t>
            </a:r>
            <a:r>
              <a:rPr lang="fr-FR" sz="1600" b="0" dirty="0" err="1">
                <a:latin typeface="Calibri" pitchFamily="34" charset="0"/>
              </a:rPr>
              <a:t>include</a:t>
            </a:r>
            <a:r>
              <a:rPr lang="fr-FR" sz="1600" b="0" dirty="0">
                <a:latin typeface="Calibri" pitchFamily="34" charset="0"/>
              </a:rPr>
              <a:t> : </a:t>
            </a:r>
          </a:p>
          <a:p>
            <a:pPr algn="just">
              <a:buClr>
                <a:srgbClr val="FFC000"/>
              </a:buClr>
              <a:buFont typeface="Wingdings" pitchFamily="2" charset="2"/>
              <a:buChar char="ü"/>
            </a:pPr>
            <a:r>
              <a:rPr lang="fr-FR" sz="1600" b="0" dirty="0" err="1">
                <a:latin typeface="Calibri" pitchFamily="34" charset="0"/>
              </a:rPr>
              <a:t>Primarly</a:t>
            </a:r>
            <a:r>
              <a:rPr lang="fr-FR" sz="1600" b="0" dirty="0">
                <a:latin typeface="Calibri" pitchFamily="34" charset="0"/>
              </a:rPr>
              <a:t> training-</a:t>
            </a:r>
            <a:r>
              <a:rPr lang="fr-FR" sz="1600" b="0" dirty="0" err="1">
                <a:latin typeface="Calibri" pitchFamily="34" charset="0"/>
              </a:rPr>
              <a:t>through</a:t>
            </a:r>
            <a:r>
              <a:rPr lang="fr-FR" sz="1600" b="0" dirty="0">
                <a:latin typeface="Calibri" pitchFamily="34" charset="0"/>
              </a:rPr>
              <a:t>-</a:t>
            </a:r>
            <a:r>
              <a:rPr lang="fr-FR" sz="1600" b="0" dirty="0" err="1">
                <a:latin typeface="Calibri" pitchFamily="34" charset="0"/>
              </a:rPr>
              <a:t>research</a:t>
            </a:r>
            <a:r>
              <a:rPr lang="fr-FR" sz="1600" b="0" dirty="0">
                <a:latin typeface="Calibri" pitchFamily="34" charset="0"/>
              </a:rPr>
              <a:t> : </a:t>
            </a:r>
            <a:r>
              <a:rPr lang="fr-FR" sz="1600" b="0" dirty="0" err="1">
                <a:latin typeface="Calibri" pitchFamily="34" charset="0"/>
              </a:rPr>
              <a:t>individual</a:t>
            </a:r>
            <a:r>
              <a:rPr lang="fr-FR" sz="1600" b="0" dirty="0">
                <a:latin typeface="Calibri" pitchFamily="34" charset="0"/>
              </a:rPr>
              <a:t> </a:t>
            </a:r>
            <a:r>
              <a:rPr lang="fr-FR" sz="1600" b="0" dirty="0" err="1">
                <a:latin typeface="Calibri" pitchFamily="34" charset="0"/>
              </a:rPr>
              <a:t>personalised</a:t>
            </a:r>
            <a:r>
              <a:rPr lang="fr-FR" sz="1600" b="0" dirty="0">
                <a:latin typeface="Calibri" pitchFamily="34" charset="0"/>
              </a:rPr>
              <a:t> action</a:t>
            </a:r>
          </a:p>
          <a:p>
            <a:pPr algn="just">
              <a:buClr>
                <a:srgbClr val="FFC000"/>
              </a:buClr>
              <a:buFont typeface="Wingdings" pitchFamily="2" charset="2"/>
              <a:buChar char="ü"/>
            </a:pPr>
            <a:r>
              <a:rPr lang="fr-FR" sz="1600" b="0" dirty="0">
                <a:latin typeface="Calibri" pitchFamily="34" charset="0"/>
              </a:rPr>
              <a:t>Hands-on training </a:t>
            </a:r>
            <a:r>
              <a:rPr lang="fr-FR" sz="1600" b="0" dirty="0" err="1">
                <a:latin typeface="Calibri" pitchFamily="34" charset="0"/>
              </a:rPr>
              <a:t>activities</a:t>
            </a:r>
            <a:r>
              <a:rPr lang="fr-FR" sz="1600" b="0" dirty="0">
                <a:latin typeface="Calibri" pitchFamily="34" charset="0"/>
              </a:rPr>
              <a:t> for </a:t>
            </a:r>
            <a:r>
              <a:rPr lang="fr-FR" sz="1600" b="0" dirty="0" err="1">
                <a:latin typeface="Calibri" pitchFamily="34" charset="0"/>
              </a:rPr>
              <a:t>developing</a:t>
            </a:r>
            <a:r>
              <a:rPr lang="fr-FR" sz="1600" b="0" dirty="0">
                <a:latin typeface="Calibri" pitchFamily="34" charset="0"/>
              </a:rPr>
              <a:t> </a:t>
            </a:r>
            <a:r>
              <a:rPr lang="fr-FR" sz="1600" b="0" dirty="0" err="1">
                <a:latin typeface="Calibri" pitchFamily="34" charset="0"/>
              </a:rPr>
              <a:t>scientific</a:t>
            </a:r>
            <a:r>
              <a:rPr lang="fr-FR" sz="1600" b="0" dirty="0">
                <a:latin typeface="Calibri" pitchFamily="34" charset="0"/>
              </a:rPr>
              <a:t> (new techniques, instruments,…) and </a:t>
            </a:r>
            <a:r>
              <a:rPr lang="fr-FR" sz="1600" b="0" dirty="0" err="1">
                <a:latin typeface="Calibri" pitchFamily="34" charset="0"/>
              </a:rPr>
              <a:t>transferable</a:t>
            </a:r>
            <a:r>
              <a:rPr lang="fr-FR" sz="1600" b="0" dirty="0">
                <a:latin typeface="Calibri" pitchFamily="34" charset="0"/>
              </a:rPr>
              <a:t> </a:t>
            </a:r>
            <a:r>
              <a:rPr lang="fr-FR" sz="1600" b="0" dirty="0" err="1">
                <a:latin typeface="Calibri" pitchFamily="34" charset="0"/>
              </a:rPr>
              <a:t>skills</a:t>
            </a:r>
            <a:endParaRPr lang="fr-FR" sz="1600" b="0" dirty="0">
              <a:latin typeface="Calibri" pitchFamily="34" charset="0"/>
            </a:endParaRPr>
          </a:p>
          <a:p>
            <a:pPr algn="just">
              <a:buClr>
                <a:srgbClr val="FFC000"/>
              </a:buClr>
              <a:buFont typeface="Wingdings" pitchFamily="2" charset="2"/>
              <a:buChar char="ü"/>
            </a:pPr>
            <a:r>
              <a:rPr lang="fr-FR" sz="1600" b="0" dirty="0">
                <a:latin typeface="Calibri" pitchFamily="34" charset="0"/>
              </a:rPr>
              <a:t>Inter-</a:t>
            </a:r>
            <a:r>
              <a:rPr lang="fr-FR" sz="1600" b="0" dirty="0" err="1">
                <a:latin typeface="Calibri" pitchFamily="34" charset="0"/>
              </a:rPr>
              <a:t>sectoral</a:t>
            </a:r>
            <a:r>
              <a:rPr lang="fr-FR" sz="1600" b="0" dirty="0">
                <a:latin typeface="Calibri" pitchFamily="34" charset="0"/>
              </a:rPr>
              <a:t> or </a:t>
            </a:r>
            <a:r>
              <a:rPr lang="fr-FR" sz="1600" b="0" dirty="0" err="1">
                <a:latin typeface="Calibri" pitchFamily="34" charset="0"/>
              </a:rPr>
              <a:t>interdisciplinary</a:t>
            </a:r>
            <a:r>
              <a:rPr lang="fr-FR" sz="1600" b="0" dirty="0">
                <a:latin typeface="Calibri" pitchFamily="34" charset="0"/>
              </a:rPr>
              <a:t> </a:t>
            </a:r>
            <a:r>
              <a:rPr lang="fr-FR" sz="1600" b="0" dirty="0" err="1">
                <a:latin typeface="Calibri" pitchFamily="34" charset="0"/>
              </a:rPr>
              <a:t>transfer</a:t>
            </a:r>
            <a:r>
              <a:rPr lang="fr-FR" sz="1600" b="0" dirty="0">
                <a:latin typeface="Calibri" pitchFamily="34" charset="0"/>
              </a:rPr>
              <a:t> of </a:t>
            </a:r>
            <a:r>
              <a:rPr lang="fr-FR" sz="1600" b="0" dirty="0" err="1">
                <a:latin typeface="Calibri" pitchFamily="34" charset="0"/>
              </a:rPr>
              <a:t>knowkedge</a:t>
            </a:r>
            <a:r>
              <a:rPr lang="fr-FR" sz="1600" b="0" dirty="0">
                <a:latin typeface="Calibri" pitchFamily="34" charset="0"/>
              </a:rPr>
              <a:t> (</a:t>
            </a:r>
            <a:r>
              <a:rPr lang="fr-FR" sz="1600" b="0" dirty="0" err="1">
                <a:latin typeface="Calibri" pitchFamily="34" charset="0"/>
              </a:rPr>
              <a:t>e.g</a:t>
            </a:r>
            <a:r>
              <a:rPr lang="fr-FR" sz="1600" b="0" dirty="0">
                <a:latin typeface="Calibri" pitchFamily="34" charset="0"/>
              </a:rPr>
              <a:t>. </a:t>
            </a:r>
            <a:r>
              <a:rPr lang="fr-FR" sz="1600" b="0" dirty="0" err="1">
                <a:latin typeface="Calibri" pitchFamily="34" charset="0"/>
              </a:rPr>
              <a:t>through</a:t>
            </a:r>
            <a:r>
              <a:rPr lang="fr-FR" sz="1600" b="0" dirty="0">
                <a:latin typeface="Calibri" pitchFamily="34" charset="0"/>
              </a:rPr>
              <a:t> </a:t>
            </a:r>
            <a:r>
              <a:rPr lang="fr-FR" sz="1600" b="0" dirty="0" err="1">
                <a:latin typeface="Calibri" pitchFamily="34" charset="0"/>
              </a:rPr>
              <a:t>secondments</a:t>
            </a:r>
            <a:r>
              <a:rPr lang="fr-FR" sz="1600" b="0" dirty="0">
                <a:latin typeface="Calibri" pitchFamily="34" charset="0"/>
              </a:rPr>
              <a:t>)</a:t>
            </a:r>
          </a:p>
          <a:p>
            <a:pPr algn="just">
              <a:buClr>
                <a:srgbClr val="FFC000"/>
              </a:buClr>
              <a:buFont typeface="Wingdings" pitchFamily="2" charset="2"/>
              <a:buChar char="ü"/>
            </a:pPr>
            <a:r>
              <a:rPr lang="fr-FR" sz="1600" b="0" dirty="0" err="1">
                <a:latin typeface="Calibri" pitchFamily="34" charset="0"/>
              </a:rPr>
              <a:t>Taking</a:t>
            </a:r>
            <a:r>
              <a:rPr lang="fr-FR" sz="1600" b="0" dirty="0">
                <a:latin typeface="Calibri" pitchFamily="34" charset="0"/>
              </a:rPr>
              <a:t> part in the </a:t>
            </a:r>
            <a:r>
              <a:rPr lang="fr-FR" sz="1600" b="0" dirty="0" err="1">
                <a:latin typeface="Calibri" pitchFamily="34" charset="0"/>
              </a:rPr>
              <a:t>research</a:t>
            </a:r>
            <a:r>
              <a:rPr lang="fr-FR" sz="1600" b="0" dirty="0">
                <a:latin typeface="Calibri" pitchFamily="34" charset="0"/>
              </a:rPr>
              <a:t> and </a:t>
            </a:r>
            <a:r>
              <a:rPr lang="fr-FR" sz="1600" b="0" dirty="0" err="1">
                <a:latin typeface="Calibri" pitchFamily="34" charset="0"/>
              </a:rPr>
              <a:t>financial</a:t>
            </a:r>
            <a:r>
              <a:rPr lang="fr-FR" sz="1600" b="0" dirty="0">
                <a:latin typeface="Calibri" pitchFamily="34" charset="0"/>
              </a:rPr>
              <a:t> mangement of the action</a:t>
            </a:r>
          </a:p>
          <a:p>
            <a:pPr algn="just">
              <a:buClr>
                <a:srgbClr val="FFC000"/>
              </a:buClr>
              <a:buFont typeface="Wingdings" pitchFamily="2" charset="2"/>
              <a:buChar char="ü"/>
            </a:pPr>
            <a:r>
              <a:rPr lang="fr-FR" sz="1600" b="0" dirty="0">
                <a:latin typeface="Calibri" pitchFamily="34" charset="0"/>
              </a:rPr>
              <a:t>Organisation of </a:t>
            </a:r>
            <a:r>
              <a:rPr lang="fr-FR" sz="1600" b="0" dirty="0" err="1">
                <a:latin typeface="Calibri" pitchFamily="34" charset="0"/>
              </a:rPr>
              <a:t>scientific</a:t>
            </a:r>
            <a:r>
              <a:rPr lang="fr-FR" sz="1600" b="0" dirty="0">
                <a:latin typeface="Calibri" pitchFamily="34" charset="0"/>
              </a:rPr>
              <a:t>/training/</a:t>
            </a:r>
            <a:r>
              <a:rPr lang="fr-FR" sz="1600" b="0" dirty="0" err="1">
                <a:latin typeface="Calibri" pitchFamily="34" charset="0"/>
              </a:rPr>
              <a:t>dissemination</a:t>
            </a:r>
            <a:r>
              <a:rPr lang="fr-FR" sz="1600" b="0" dirty="0">
                <a:latin typeface="Calibri" pitchFamily="34" charset="0"/>
              </a:rPr>
              <a:t> </a:t>
            </a:r>
            <a:r>
              <a:rPr lang="fr-FR" sz="1600" b="0" dirty="0" err="1">
                <a:latin typeface="Calibri" pitchFamily="34" charset="0"/>
              </a:rPr>
              <a:t>events</a:t>
            </a:r>
            <a:endParaRPr lang="fr-FR" sz="1600" b="0" dirty="0">
              <a:latin typeface="Calibri" pitchFamily="34" charset="0"/>
            </a:endParaRPr>
          </a:p>
          <a:p>
            <a:pPr algn="just">
              <a:buClr>
                <a:srgbClr val="FFC000"/>
              </a:buClr>
              <a:buFont typeface="Wingdings" pitchFamily="2" charset="2"/>
              <a:buChar char="ü"/>
            </a:pPr>
            <a:r>
              <a:rPr lang="fr-FR" sz="1600" b="0" dirty="0">
                <a:latin typeface="Calibri" pitchFamily="34" charset="0"/>
              </a:rPr>
              <a:t>Communication, </a:t>
            </a:r>
            <a:r>
              <a:rPr lang="fr-FR" sz="1600" b="0" dirty="0" err="1">
                <a:latin typeface="Calibri" pitchFamily="34" charset="0"/>
              </a:rPr>
              <a:t>outreach</a:t>
            </a:r>
            <a:r>
              <a:rPr lang="fr-FR" sz="1600" b="0" dirty="0">
                <a:latin typeface="Calibri" pitchFamily="34" charset="0"/>
              </a:rPr>
              <a:t> </a:t>
            </a:r>
            <a:r>
              <a:rPr lang="fr-FR" sz="1600" b="0" dirty="0" err="1">
                <a:latin typeface="Calibri" pitchFamily="34" charset="0"/>
              </a:rPr>
              <a:t>activities</a:t>
            </a:r>
            <a:r>
              <a:rPr lang="fr-FR" sz="1600" b="0" dirty="0">
                <a:latin typeface="Calibri" pitchFamily="34" charset="0"/>
              </a:rPr>
              <a:t> and horizontal </a:t>
            </a:r>
            <a:r>
              <a:rPr lang="fr-FR" sz="1600" b="0" dirty="0" err="1">
                <a:latin typeface="Calibri" pitchFamily="34" charset="0"/>
              </a:rPr>
              <a:t>skills</a:t>
            </a:r>
            <a:endParaRPr lang="fr-FR" sz="1600" b="0" dirty="0">
              <a:latin typeface="Calibri" pitchFamily="34" charset="0"/>
            </a:endParaRPr>
          </a:p>
          <a:p>
            <a:pPr algn="just">
              <a:buClr>
                <a:srgbClr val="FFC000"/>
              </a:buClr>
              <a:buFont typeface="Wingdings" pitchFamily="2" charset="2"/>
              <a:buChar char="ü"/>
            </a:pPr>
            <a:r>
              <a:rPr lang="fr-FR" sz="1600" b="0" dirty="0">
                <a:latin typeface="Calibri" pitchFamily="34" charset="0"/>
              </a:rPr>
              <a:t>Training </a:t>
            </a:r>
            <a:r>
              <a:rPr lang="fr-FR" sz="1600" b="0" dirty="0" err="1">
                <a:latin typeface="Calibri" pitchFamily="34" charset="0"/>
              </a:rPr>
              <a:t>dedicated</a:t>
            </a:r>
            <a:r>
              <a:rPr lang="fr-FR" sz="1600" b="0" dirty="0">
                <a:latin typeface="Calibri" pitchFamily="34" charset="0"/>
              </a:rPr>
              <a:t> to </a:t>
            </a:r>
            <a:r>
              <a:rPr lang="fr-FR" sz="1600" b="0" dirty="0" err="1">
                <a:latin typeface="Calibri" pitchFamily="34" charset="0"/>
              </a:rPr>
              <a:t>gender</a:t>
            </a:r>
            <a:r>
              <a:rPr lang="fr-FR" sz="1600" b="0" dirty="0">
                <a:latin typeface="Calibri" pitchFamily="34" charset="0"/>
              </a:rPr>
              <a:t> issues</a:t>
            </a:r>
          </a:p>
          <a:p>
            <a:pPr algn="just"/>
            <a:endParaRPr lang="fr-FR" sz="1800" b="0" dirty="0">
              <a:latin typeface="Calibri" pitchFamily="34" charset="0"/>
            </a:endParaRPr>
          </a:p>
          <a:p>
            <a:pPr algn="just"/>
            <a:endParaRPr lang="fr-FR" sz="1800" b="0" dirty="0">
              <a:latin typeface="Calibri" pitchFamily="34" charset="0"/>
            </a:endParaRPr>
          </a:p>
        </p:txBody>
      </p:sp>
    </p:spTree>
    <p:extLst>
      <p:ext uri="{BB962C8B-B14F-4D97-AF65-F5344CB8AC3E}">
        <p14:creationId xmlns:p14="http://schemas.microsoft.com/office/powerpoint/2010/main" val="367982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72816"/>
            <a:ext cx="8460786"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491880" y="476672"/>
            <a:ext cx="2952328" cy="1015663"/>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Standard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Calibri"/>
                <a:ea typeface="ＭＳ Ｐゴシック" pitchFamily="34" charset="-128"/>
                <a:cs typeface="+mn-cs"/>
              </a:rPr>
              <a:t>European</a:t>
            </a: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 </a:t>
            </a:r>
            <a:r>
              <a:rPr kumimoji="0" lang="fr-FR" sz="2000" b="1" i="0" u="none" strike="noStrike" kern="1200" cap="none" spc="0" normalizeH="0" baseline="0" noProof="0" dirty="0" err="1">
                <a:ln>
                  <a:noFill/>
                </a:ln>
                <a:solidFill>
                  <a:srgbClr val="F7C943"/>
                </a:solidFill>
                <a:effectLst/>
                <a:uLnTx/>
                <a:uFillTx/>
                <a:latin typeface="Calibri"/>
                <a:ea typeface="ＭＳ Ｐゴシック" pitchFamily="34" charset="-128"/>
                <a:cs typeface="+mn-cs"/>
              </a:rPr>
              <a:t>fellowship</a:t>
            </a: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endParaRPr>
          </a:p>
        </p:txBody>
      </p:sp>
      <p:pic>
        <p:nvPicPr>
          <p:cNvPr id="7"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6278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235" y="1772816"/>
            <a:ext cx="802005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203848" y="836712"/>
            <a:ext cx="2952328" cy="461665"/>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err="1">
                <a:ln>
                  <a:noFill/>
                </a:ln>
                <a:solidFill>
                  <a:srgbClr val="F7C943"/>
                </a:solidFill>
                <a:effectLst/>
                <a:uLnTx/>
                <a:uFillTx/>
                <a:latin typeface="Calibri"/>
                <a:ea typeface="ＭＳ Ｐゴシック" pitchFamily="34" charset="-128"/>
                <a:cs typeface="+mn-cs"/>
              </a:rPr>
              <a:t>Career</a:t>
            </a:r>
            <a:r>
              <a:rPr kumimoji="0" lang="fr-FR" sz="24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 Restart Panel</a:t>
            </a:r>
          </a:p>
        </p:txBody>
      </p:sp>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26868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 y="1772816"/>
            <a:ext cx="78105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419872" y="949951"/>
            <a:ext cx="2952328" cy="461665"/>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err="1">
                <a:ln>
                  <a:noFill/>
                </a:ln>
                <a:solidFill>
                  <a:srgbClr val="F7C943"/>
                </a:solidFill>
                <a:effectLst/>
                <a:uLnTx/>
                <a:uFillTx/>
                <a:latin typeface="Calibri"/>
                <a:ea typeface="ＭＳ Ｐゴシック" pitchFamily="34" charset="-128"/>
                <a:cs typeface="+mn-cs"/>
              </a:rPr>
              <a:t>Reintegration</a:t>
            </a:r>
            <a:r>
              <a:rPr kumimoji="0" lang="fr-FR" sz="24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 Panel</a:t>
            </a:r>
          </a:p>
        </p:txBody>
      </p:sp>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3626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3384376" cy="1296144"/>
          </a:xfrm>
        </p:spPr>
        <p:txBody>
          <a:bodyPr/>
          <a:lstStyle/>
          <a:p>
            <a:r>
              <a:rPr lang="fr-FR" dirty="0">
                <a:solidFill>
                  <a:schemeClr val="bg1"/>
                </a:solidFill>
              </a:rPr>
              <a:t>Society and Enterprise</a:t>
            </a:r>
          </a:p>
        </p:txBody>
      </p:sp>
      <p:pic>
        <p:nvPicPr>
          <p:cNvPr id="3" name="Picture 2"/>
          <p:cNvPicPr>
            <a:picLocks noChangeAspect="1" noChangeArrowheads="1"/>
          </p:cNvPicPr>
          <p:nvPr/>
        </p:nvPicPr>
        <p:blipFill>
          <a:blip r:embed="rId2" cstate="print"/>
          <a:srcRect l="849"/>
          <a:stretch>
            <a:fillRect/>
          </a:stretch>
        </p:blipFill>
        <p:spPr bwMode="auto">
          <a:xfrm>
            <a:off x="323528" y="1772816"/>
            <a:ext cx="8412440" cy="4613697"/>
          </a:xfrm>
          <a:prstGeom prst="rect">
            <a:avLst/>
          </a:prstGeom>
          <a:noFill/>
          <a:ln w="9525">
            <a:noFill/>
            <a:miter lim="800000"/>
            <a:headEnd/>
            <a:tailEnd/>
          </a:ln>
        </p:spPr>
      </p:pic>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ZoneTexte 6"/>
          <p:cNvSpPr txBox="1"/>
          <p:nvPr/>
        </p:nvSpPr>
        <p:spPr>
          <a:xfrm>
            <a:off x="2915816" y="949951"/>
            <a:ext cx="3888432" cy="461665"/>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Society and entreprise panel</a:t>
            </a:r>
          </a:p>
        </p:txBody>
      </p:sp>
    </p:spTree>
    <p:extLst>
      <p:ext uri="{BB962C8B-B14F-4D97-AF65-F5344CB8AC3E}">
        <p14:creationId xmlns:p14="http://schemas.microsoft.com/office/powerpoint/2010/main" val="77642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4283968" y="2636912"/>
            <a:ext cx="86409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8" name="Rectangle 7"/>
          <p:cNvSpPr/>
          <p:nvPr/>
        </p:nvSpPr>
        <p:spPr>
          <a:xfrm>
            <a:off x="395536" y="2492896"/>
            <a:ext cx="144016" cy="230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9" name="Rectangle 8"/>
          <p:cNvSpPr/>
          <p:nvPr/>
        </p:nvSpPr>
        <p:spPr>
          <a:xfrm>
            <a:off x="4211960" y="5085184"/>
            <a:ext cx="453650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0" name="ZoneTexte 9"/>
          <p:cNvSpPr txBox="1"/>
          <p:nvPr/>
        </p:nvSpPr>
        <p:spPr>
          <a:xfrm>
            <a:off x="3923928" y="2132856"/>
            <a:ext cx="4968552" cy="30469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FFC000"/>
                </a:solidFill>
                <a:effectLst/>
                <a:uLnTx/>
                <a:uFillTx/>
                <a:latin typeface="Calibri"/>
                <a:ea typeface="ＭＳ Ｐゴシック" pitchFamily="34" charset="-128"/>
                <a:cs typeface="+mn-cs"/>
              </a:rPr>
              <a:t>Features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sng" strike="noStrike" kern="1200" cap="none" spc="0" normalizeH="0" baseline="0" noProof="0" dirty="0">
              <a:ln>
                <a:noFill/>
              </a:ln>
              <a:solidFill>
                <a:srgbClr val="FFC000"/>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Outgoing phase in a Third Country (from 12 to 24 months)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Mandatory 12 month return phase to the beneficiary located in a MS or AC</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Mandatory letter of commitment from the partner </a:t>
            </a:r>
            <a:r>
              <a:rPr kumimoji="0" lang="en-US" sz="1600" b="0"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organisation</a:t>
            </a: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p:txBody>
      </p:sp>
      <p:pic>
        <p:nvPicPr>
          <p:cNvPr id="11"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2"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3" name="Rectangle 12"/>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ZoneTexte 13"/>
          <p:cNvSpPr txBox="1"/>
          <p:nvPr/>
        </p:nvSpPr>
        <p:spPr>
          <a:xfrm>
            <a:off x="2915816" y="949951"/>
            <a:ext cx="3888432" cy="461665"/>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Global </a:t>
            </a:r>
            <a:r>
              <a:rPr kumimoji="0" lang="fr-FR" sz="2400" b="1" i="0" u="none" strike="noStrike" kern="1200" cap="none" spc="0" normalizeH="0" baseline="0" noProof="0" dirty="0" err="1">
                <a:ln>
                  <a:noFill/>
                </a:ln>
                <a:solidFill>
                  <a:srgbClr val="F7C943"/>
                </a:solidFill>
                <a:effectLst/>
                <a:uLnTx/>
                <a:uFillTx/>
                <a:latin typeface="Calibri"/>
                <a:ea typeface="ＭＳ Ｐゴシック" pitchFamily="34" charset="-128"/>
                <a:cs typeface="+mn-cs"/>
              </a:rPr>
              <a:t>Fellowships</a:t>
            </a:r>
            <a:endParaRPr kumimoji="0" lang="fr-FR" sz="2400" b="1" i="0" u="none" strike="noStrike" kern="1200" cap="none" spc="0" normalizeH="0" baseline="0" noProof="0" dirty="0">
              <a:ln>
                <a:noFill/>
              </a:ln>
              <a:solidFill>
                <a:srgbClr val="F7C943"/>
              </a:solidFill>
              <a:effectLst/>
              <a:uLnTx/>
              <a:uFillTx/>
              <a:latin typeface="Calibri"/>
              <a:ea typeface="ＭＳ Ｐゴシック" pitchFamily="34" charset="-128"/>
              <a:cs typeface="+mn-cs"/>
            </a:endParaRPr>
          </a:p>
        </p:txBody>
      </p:sp>
      <p:grpSp>
        <p:nvGrpSpPr>
          <p:cNvPr id="15" name="Groupe 14"/>
          <p:cNvGrpSpPr/>
          <p:nvPr/>
        </p:nvGrpSpPr>
        <p:grpSpPr>
          <a:xfrm>
            <a:off x="208199" y="2627598"/>
            <a:ext cx="4024747" cy="1602803"/>
            <a:chOff x="1242438" y="2996044"/>
            <a:chExt cx="4024747" cy="1602803"/>
          </a:xfrm>
        </p:grpSpPr>
        <p:grpSp>
          <p:nvGrpSpPr>
            <p:cNvPr id="16" name="Groupe 15"/>
            <p:cNvGrpSpPr>
              <a:grpSpLocks/>
            </p:cNvGrpSpPr>
            <p:nvPr/>
          </p:nvGrpSpPr>
          <p:grpSpPr bwMode="auto">
            <a:xfrm>
              <a:off x="1242438" y="2996044"/>
              <a:ext cx="3549650" cy="1584325"/>
              <a:chOff x="473491" y="3573016"/>
              <a:chExt cx="3548666" cy="1585113"/>
            </a:xfrm>
          </p:grpSpPr>
          <p:pic>
            <p:nvPicPr>
              <p:cNvPr id="18" name="Picture 6" descr="https://ec.europa.eu/digital-agenda/sites/digital-agenda/files/styles/large/public/worl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14" y="3573016"/>
                <a:ext cx="1179512"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C:\Users\partyka\Desktop\imagesCAZ24H2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4095" y="3645074"/>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necteur droit avec flèche 19"/>
              <p:cNvCxnSpPr/>
              <p:nvPr/>
            </p:nvCxnSpPr>
            <p:spPr>
              <a:xfrm flipH="1">
                <a:off x="1686005" y="4011384"/>
                <a:ext cx="914147" cy="0"/>
              </a:xfrm>
              <a:prstGeom prst="straightConnector1">
                <a:avLst/>
              </a:prstGeom>
              <a:noFill/>
              <a:ln w="12700" cap="flat" cmpd="sng" algn="ctr">
                <a:solidFill>
                  <a:sysClr val="windowText" lastClr="000000"/>
                </a:solidFill>
                <a:prstDash val="solid"/>
                <a:miter lim="800000"/>
                <a:tailEnd type="arrow"/>
              </a:ln>
              <a:effectLst/>
            </p:spPr>
          </p:cxnSp>
          <p:cxnSp>
            <p:nvCxnSpPr>
              <p:cNvPr id="21" name="Connecteur droit avec flèche 20"/>
              <p:cNvCxnSpPr/>
              <p:nvPr/>
            </p:nvCxnSpPr>
            <p:spPr>
              <a:xfrm>
                <a:off x="2006591" y="4240098"/>
                <a:ext cx="915734" cy="0"/>
              </a:xfrm>
              <a:prstGeom prst="straightConnector1">
                <a:avLst/>
              </a:prstGeom>
              <a:noFill/>
              <a:ln w="12700" cap="flat" cmpd="sng" algn="ctr">
                <a:solidFill>
                  <a:sysClr val="windowText" lastClr="000000"/>
                </a:solidFill>
                <a:prstDash val="solid"/>
                <a:miter lim="800000"/>
                <a:tailEnd type="arrow"/>
              </a:ln>
              <a:effectLst/>
            </p:spPr>
          </p:cxnSp>
          <p:sp>
            <p:nvSpPr>
              <p:cNvPr id="22" name="ZoneTexte 9"/>
              <p:cNvSpPr txBox="1">
                <a:spLocks noChangeArrowheads="1"/>
              </p:cNvSpPr>
              <p:nvPr/>
            </p:nvSpPr>
            <p:spPr bwMode="auto">
              <a:xfrm>
                <a:off x="473491" y="4634909"/>
                <a:ext cx="1422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fr-FR"/>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rgbClr val="5B9BD5"/>
                    </a:solidFill>
                    <a:effectLst/>
                    <a:uLnTx/>
                    <a:uFillTx/>
                    <a:latin typeface="Calibri"/>
                    <a:ea typeface="ＭＳ Ｐゴシック" pitchFamily="34" charset="-128"/>
                    <a:cs typeface="Arial" charset="0"/>
                  </a:rPr>
                  <a:t>International </a:t>
                </a:r>
                <a:r>
                  <a:rPr kumimoji="0" lang="fr-FR" altLang="fr-FR" sz="1400" b="1" i="0" u="none" strike="noStrike" kern="1200" cap="none" spc="0" normalizeH="0" baseline="0" noProof="0" dirty="0" smtClean="0">
                    <a:ln>
                      <a:noFill/>
                    </a:ln>
                    <a:solidFill>
                      <a:srgbClr val="5B9BD5"/>
                    </a:solidFill>
                    <a:effectLst/>
                    <a:uLnTx/>
                    <a:uFillTx/>
                    <a:latin typeface="Calibri"/>
                    <a:ea typeface="ＭＳ Ｐゴシック" pitchFamily="34" charset="-128"/>
                    <a:cs typeface="Arial" charset="0"/>
                  </a:rPr>
                  <a:t>(Not MS / AC)</a:t>
                </a:r>
                <a:endParaRPr kumimoji="0" lang="fr-FR" altLang="fr-FR" sz="1400" b="1" i="0" u="none" strike="noStrike" kern="1200" cap="none" spc="0" normalizeH="0" baseline="0" noProof="0" dirty="0">
                  <a:ln>
                    <a:noFill/>
                  </a:ln>
                  <a:solidFill>
                    <a:srgbClr val="5B9BD5"/>
                  </a:solidFill>
                  <a:effectLst/>
                  <a:uLnTx/>
                  <a:uFillTx/>
                  <a:latin typeface="Calibri"/>
                  <a:ea typeface="ＭＳ Ｐゴシック" pitchFamily="34" charset="-128"/>
                  <a:cs typeface="Arial" charset="0"/>
                </a:endParaRPr>
              </a:p>
            </p:txBody>
          </p:sp>
          <p:sp>
            <p:nvSpPr>
              <p:cNvPr id="23" name="ZoneTexte 10"/>
              <p:cNvSpPr txBox="1">
                <a:spLocks noChangeArrowheads="1"/>
              </p:cNvSpPr>
              <p:nvPr/>
            </p:nvSpPr>
            <p:spPr bwMode="auto">
              <a:xfrm>
                <a:off x="1493681" y="3663103"/>
                <a:ext cx="1628259" cy="30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fr-FR"/>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err="1" smtClean="0">
                    <a:ln>
                      <a:noFill/>
                    </a:ln>
                    <a:solidFill>
                      <a:srgbClr val="C00000"/>
                    </a:solidFill>
                    <a:effectLst/>
                    <a:uLnTx/>
                    <a:uFillTx/>
                    <a:latin typeface="Calibri"/>
                    <a:ea typeface="ＭＳ Ｐゴシック" pitchFamily="34" charset="-128"/>
                    <a:cs typeface="Arial" charset="0"/>
                  </a:rPr>
                  <a:t>Outgoing</a:t>
                </a:r>
                <a:r>
                  <a:rPr kumimoji="0" lang="fr-FR" altLang="fr-FR" sz="1400" b="1" i="0" u="none" strike="noStrike" kern="1200" cap="none" spc="0" normalizeH="0" baseline="0" noProof="0" dirty="0" smtClean="0">
                    <a:ln>
                      <a:noFill/>
                    </a:ln>
                    <a:solidFill>
                      <a:srgbClr val="C00000"/>
                    </a:solidFill>
                    <a:effectLst/>
                    <a:uLnTx/>
                    <a:uFillTx/>
                    <a:latin typeface="Calibri"/>
                    <a:ea typeface="ＭＳ Ｐゴシック" pitchFamily="34" charset="-128"/>
                    <a:cs typeface="Arial" charset="0"/>
                  </a:rPr>
                  <a:t> phase</a:t>
                </a:r>
                <a:endParaRPr kumimoji="0" lang="fr-FR" altLang="fr-FR" sz="1400" b="1" i="0" u="none" strike="noStrike" kern="1200" cap="none" spc="0" normalizeH="0" baseline="0" noProof="0" dirty="0">
                  <a:ln>
                    <a:noFill/>
                  </a:ln>
                  <a:solidFill>
                    <a:srgbClr val="C00000"/>
                  </a:solidFill>
                  <a:effectLst/>
                  <a:uLnTx/>
                  <a:uFillTx/>
                  <a:latin typeface="Calibri"/>
                  <a:ea typeface="ＭＳ Ｐゴシック" pitchFamily="34" charset="-128"/>
                  <a:cs typeface="Arial" charset="0"/>
                </a:endParaRPr>
              </a:p>
            </p:txBody>
          </p:sp>
          <p:sp>
            <p:nvSpPr>
              <p:cNvPr id="24" name="ZoneTexte 11"/>
              <p:cNvSpPr txBox="1">
                <a:spLocks noChangeArrowheads="1"/>
              </p:cNvSpPr>
              <p:nvPr/>
            </p:nvSpPr>
            <p:spPr bwMode="auto">
              <a:xfrm>
                <a:off x="1798394" y="4247507"/>
                <a:ext cx="1405773" cy="30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fr-FR"/>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smtClean="0">
                    <a:ln>
                      <a:noFill/>
                    </a:ln>
                    <a:solidFill>
                      <a:srgbClr val="C00000"/>
                    </a:solidFill>
                    <a:effectLst/>
                    <a:uLnTx/>
                    <a:uFillTx/>
                    <a:latin typeface="Calibri"/>
                    <a:ea typeface="ＭＳ Ｐゴシック" pitchFamily="34" charset="-128"/>
                    <a:cs typeface="Arial" charset="0"/>
                  </a:rPr>
                  <a:t>Return phase</a:t>
                </a:r>
                <a:endParaRPr kumimoji="0" lang="fr-FR" altLang="fr-FR" sz="1400" b="1" i="0" u="none" strike="noStrike" kern="1200" cap="none" spc="0" normalizeH="0" baseline="0" noProof="0" dirty="0">
                  <a:ln>
                    <a:noFill/>
                  </a:ln>
                  <a:solidFill>
                    <a:srgbClr val="C00000"/>
                  </a:solidFill>
                  <a:effectLst/>
                  <a:uLnTx/>
                  <a:uFillTx/>
                  <a:latin typeface="Calibri"/>
                  <a:ea typeface="ＭＳ Ｐゴシック" pitchFamily="34" charset="-128"/>
                  <a:cs typeface="Arial" charset="0"/>
                </a:endParaRPr>
              </a:p>
            </p:txBody>
          </p:sp>
        </p:grpSp>
        <p:sp>
          <p:nvSpPr>
            <p:cNvPr id="17" name="ZoneTexte 9"/>
            <p:cNvSpPr txBox="1">
              <a:spLocks noChangeArrowheads="1"/>
            </p:cNvSpPr>
            <p:nvPr/>
          </p:nvSpPr>
          <p:spPr bwMode="auto">
            <a:xfrm>
              <a:off x="3317235" y="4075627"/>
              <a:ext cx="194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fr-FR"/>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err="1" smtClean="0">
                  <a:ln>
                    <a:noFill/>
                  </a:ln>
                  <a:solidFill>
                    <a:srgbClr val="00B050"/>
                  </a:solidFill>
                  <a:effectLst/>
                  <a:uLnTx/>
                  <a:uFillTx/>
                  <a:latin typeface="Calibri"/>
                  <a:ea typeface="ＭＳ Ｐゴシック" pitchFamily="34" charset="-128"/>
                  <a:cs typeface="Arial" charset="0"/>
                </a:rPr>
                <a:t>Member</a:t>
              </a:r>
              <a:r>
                <a:rPr kumimoji="0" lang="fr-FR" altLang="fr-FR" sz="1400" b="1" i="0" u="none" strike="noStrike" kern="1200" cap="none" spc="0" normalizeH="0" baseline="0" noProof="0" dirty="0" smtClean="0">
                  <a:ln>
                    <a:noFill/>
                  </a:ln>
                  <a:solidFill>
                    <a:srgbClr val="00B050"/>
                  </a:solidFill>
                  <a:effectLst/>
                  <a:uLnTx/>
                  <a:uFillTx/>
                  <a:latin typeface="Calibri"/>
                  <a:ea typeface="ＭＳ Ｐゴシック" pitchFamily="34" charset="-128"/>
                  <a:cs typeface="Arial" charset="0"/>
                </a:rPr>
                <a:t> State / Associated Country</a:t>
              </a:r>
              <a:endParaRPr kumimoji="0" lang="fr-FR" altLang="fr-FR" sz="1400" b="1" i="0" u="none" strike="noStrike" kern="1200" cap="none" spc="0" normalizeH="0" baseline="0" noProof="0" dirty="0">
                <a:ln>
                  <a:noFill/>
                </a:ln>
                <a:solidFill>
                  <a:srgbClr val="00B050"/>
                </a:solidFill>
                <a:effectLst/>
                <a:uLnTx/>
                <a:uFillTx/>
                <a:latin typeface="Calibri"/>
                <a:ea typeface="ＭＳ Ｐゴシック" pitchFamily="34" charset="-128"/>
                <a:cs typeface="Arial" charset="0"/>
              </a:endParaRPr>
            </a:p>
          </p:txBody>
        </p:sp>
      </p:grpSp>
    </p:spTree>
    <p:extLst>
      <p:ext uri="{BB962C8B-B14F-4D97-AF65-F5344CB8AC3E}">
        <p14:creationId xmlns:p14="http://schemas.microsoft.com/office/powerpoint/2010/main" val="219586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itle 1"/>
          <p:cNvSpPr>
            <a:spLocks noGrp="1"/>
          </p:cNvSpPr>
          <p:nvPr>
            <p:ph type="title"/>
          </p:nvPr>
        </p:nvSpPr>
        <p:spPr>
          <a:xfrm>
            <a:off x="250825" y="1412875"/>
            <a:ext cx="8424863" cy="1006475"/>
          </a:xfrm>
        </p:spPr>
        <p:txBody>
          <a:bodyPr/>
          <a:lstStyle/>
          <a:p>
            <a:pPr marL="342900" indent="-342900"/>
            <a:r>
              <a:rPr lang="en-GB" sz="2800" u="sng" dirty="0">
                <a:solidFill>
                  <a:srgbClr val="FFC000"/>
                </a:solidFill>
                <a:latin typeface="Calibri" pitchFamily="34" charset="0"/>
                <a:ea typeface="MS Gothic" pitchFamily="49" charset="-128"/>
              </a:rPr>
              <a:t>MSCA - strategic programming approach</a:t>
            </a:r>
          </a:p>
        </p:txBody>
      </p:sp>
      <p:sp>
        <p:nvSpPr>
          <p:cNvPr id="15" name="Content Placeholder 2"/>
          <p:cNvSpPr>
            <a:spLocks noGrp="1"/>
          </p:cNvSpPr>
          <p:nvPr>
            <p:ph idx="1"/>
          </p:nvPr>
        </p:nvSpPr>
        <p:spPr>
          <a:xfrm>
            <a:off x="468313" y="2492375"/>
            <a:ext cx="8229600" cy="3417888"/>
          </a:xfrm>
        </p:spPr>
        <p:txBody>
          <a:bodyPr/>
          <a:lstStyle/>
          <a:p>
            <a:pPr marL="357188" lvl="2" indent="-357188" algn="just" defTabSz="449263">
              <a:spcBef>
                <a:spcPts val="600"/>
              </a:spcBef>
              <a:spcAft>
                <a:spcPts val="600"/>
              </a:spcAft>
              <a:buClr>
                <a:srgbClr val="000000"/>
              </a:buClr>
              <a:buSzPct val="100000"/>
              <a:buFont typeface="Wingdings" pitchFamily="2" charset="2"/>
              <a:buChar char="Ø"/>
              <a:defRPr/>
            </a:pPr>
            <a:r>
              <a:rPr lang="en-GB" sz="1900" b="0" kern="0" dirty="0">
                <a:latin typeface="Calibri" pitchFamily="34" charset="0"/>
                <a:ea typeface="MS Gothic"/>
              </a:rPr>
              <a:t>Attract and retain </a:t>
            </a:r>
            <a:r>
              <a:rPr lang="en-GB" sz="1900" kern="0" dirty="0">
                <a:latin typeface="Calibri" pitchFamily="34" charset="0"/>
                <a:ea typeface="MS Gothic"/>
              </a:rPr>
              <a:t>research talent</a:t>
            </a:r>
          </a:p>
          <a:p>
            <a:pPr marL="357188" lvl="2" indent="-357188" algn="just" defTabSz="449263">
              <a:spcBef>
                <a:spcPts val="600"/>
              </a:spcBef>
              <a:spcAft>
                <a:spcPts val="600"/>
              </a:spcAft>
              <a:buClr>
                <a:srgbClr val="000000"/>
              </a:buClr>
              <a:buSzPct val="100000"/>
              <a:buFont typeface="Wingdings" pitchFamily="2" charset="2"/>
              <a:buChar char="Ø"/>
              <a:defRPr/>
            </a:pPr>
            <a:r>
              <a:rPr lang="en-GB" sz="1900" b="0" kern="0" dirty="0">
                <a:latin typeface="Calibri" pitchFamily="34" charset="0"/>
                <a:ea typeface="MS Gothic"/>
              </a:rPr>
              <a:t>Develop state-of-the-art, </a:t>
            </a:r>
            <a:r>
              <a:rPr lang="en-GB" sz="1900" kern="0" dirty="0">
                <a:latin typeface="Calibri" pitchFamily="34" charset="0"/>
                <a:ea typeface="MS Gothic"/>
              </a:rPr>
              <a:t>innovative training schemes</a:t>
            </a:r>
            <a:r>
              <a:rPr lang="en-GB" sz="1900" b="0" kern="0" dirty="0">
                <a:latin typeface="Calibri" pitchFamily="34" charset="0"/>
                <a:ea typeface="MS Gothic"/>
              </a:rPr>
              <a:t>, consistent with the highly competitive and increasingly inter-disciplinary requirements of research and innovation</a:t>
            </a:r>
          </a:p>
          <a:p>
            <a:pPr marL="357188" lvl="2" indent="-357188" algn="just" defTabSz="449263">
              <a:spcBef>
                <a:spcPts val="600"/>
              </a:spcBef>
              <a:spcAft>
                <a:spcPts val="600"/>
              </a:spcAft>
              <a:buClr>
                <a:srgbClr val="000000"/>
              </a:buClr>
              <a:buSzPct val="100000"/>
              <a:buFont typeface="Wingdings" pitchFamily="2" charset="2"/>
              <a:buChar char="Ø"/>
              <a:defRPr/>
            </a:pPr>
            <a:r>
              <a:rPr lang="en-GB" sz="1900" b="0" kern="0" dirty="0">
                <a:latin typeface="Calibri" pitchFamily="34" charset="0"/>
                <a:ea typeface="MS Gothic"/>
              </a:rPr>
              <a:t>Promote sustainable </a:t>
            </a:r>
            <a:r>
              <a:rPr lang="en-GB" sz="1900" kern="0" dirty="0">
                <a:latin typeface="Calibri" pitchFamily="34" charset="0"/>
                <a:ea typeface="MS Gothic"/>
              </a:rPr>
              <a:t>career development </a:t>
            </a:r>
            <a:r>
              <a:rPr lang="en-GB" sz="1900" b="0" kern="0" dirty="0">
                <a:latin typeface="Calibri" pitchFamily="34" charset="0"/>
                <a:ea typeface="MS Gothic"/>
              </a:rPr>
              <a:t>in research and innovation</a:t>
            </a:r>
          </a:p>
          <a:p>
            <a:pPr marL="357188" lvl="2" indent="-357188" algn="just" defTabSz="449263">
              <a:spcBef>
                <a:spcPts val="600"/>
              </a:spcBef>
              <a:spcAft>
                <a:spcPts val="600"/>
              </a:spcAft>
              <a:buClr>
                <a:srgbClr val="000000"/>
              </a:buClr>
              <a:buSzPct val="100000"/>
              <a:buFont typeface="Wingdings" pitchFamily="2" charset="2"/>
              <a:buChar char="Ø"/>
              <a:defRPr/>
            </a:pPr>
            <a:r>
              <a:rPr lang="en-GB" sz="1900" b="0" kern="0" dirty="0">
                <a:latin typeface="Calibri" pitchFamily="34" charset="0"/>
                <a:ea typeface="MS Gothic"/>
              </a:rPr>
              <a:t>Focus on </a:t>
            </a:r>
            <a:r>
              <a:rPr lang="en-GB" sz="1900" kern="0" dirty="0">
                <a:latin typeface="Calibri" pitchFamily="34" charset="0"/>
                <a:ea typeface="MS Gothic"/>
              </a:rPr>
              <a:t>delivering new knowledge and skills</a:t>
            </a:r>
            <a:r>
              <a:rPr lang="en-GB" sz="1900" b="0" kern="0" dirty="0">
                <a:latin typeface="Calibri" pitchFamily="34" charset="0"/>
                <a:ea typeface="MS Gothic"/>
              </a:rPr>
              <a:t>, in line with the key driver identified in the strategic programming approach </a:t>
            </a:r>
          </a:p>
          <a:p>
            <a:pPr marL="357188" lvl="2" indent="-357188" algn="just" defTabSz="449263">
              <a:spcBef>
                <a:spcPts val="600"/>
              </a:spcBef>
              <a:spcAft>
                <a:spcPts val="600"/>
              </a:spcAft>
              <a:buClr>
                <a:srgbClr val="000000"/>
              </a:buClr>
              <a:buSzPct val="100000"/>
              <a:buFont typeface="Wingdings" pitchFamily="2" charset="2"/>
              <a:buChar char="Ø"/>
              <a:defRPr/>
            </a:pPr>
            <a:r>
              <a:rPr lang="en-GB" sz="1900" b="0" kern="0" dirty="0">
                <a:latin typeface="Calibri" pitchFamily="34" charset="0"/>
                <a:ea typeface="MS Gothic"/>
              </a:rPr>
              <a:t>Contribute to a </a:t>
            </a:r>
            <a:r>
              <a:rPr lang="en-GB" sz="1900" kern="0" dirty="0">
                <a:latin typeface="Calibri" pitchFamily="34" charset="0"/>
                <a:ea typeface="MS Gothic"/>
              </a:rPr>
              <a:t>strong partnership with MS </a:t>
            </a:r>
            <a:r>
              <a:rPr lang="en-GB" sz="1900" b="0" kern="0" dirty="0">
                <a:latin typeface="Calibri" pitchFamily="34" charset="0"/>
                <a:ea typeface="MS Gothic"/>
              </a:rPr>
              <a:t>via the co-funding mechanism</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556295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Espace réservé du contenu 2"/>
          <p:cNvSpPr>
            <a:spLocks noGrp="1"/>
          </p:cNvSpPr>
          <p:nvPr>
            <p:ph idx="1"/>
          </p:nvPr>
        </p:nvSpPr>
        <p:spPr>
          <a:xfrm>
            <a:off x="467544" y="1988840"/>
            <a:ext cx="8229600" cy="4536504"/>
          </a:xfrm>
        </p:spPr>
        <p:txBody>
          <a:bodyPr>
            <a:normAutofit/>
          </a:bodyPr>
          <a:lstStyle/>
          <a:p>
            <a:pPr algn="just"/>
            <a:r>
              <a:rPr lang="fr-FR" sz="1800" dirty="0">
                <a:latin typeface="Calibri" pitchFamily="34" charset="0"/>
              </a:rPr>
              <a:t>One </a:t>
            </a:r>
            <a:r>
              <a:rPr lang="fr-FR" sz="1800" dirty="0" err="1">
                <a:latin typeface="Calibri" pitchFamily="34" charset="0"/>
              </a:rPr>
              <a:t>experienced</a:t>
            </a:r>
            <a:r>
              <a:rPr lang="fr-FR" sz="1800" dirty="0">
                <a:latin typeface="Calibri" pitchFamily="34" charset="0"/>
              </a:rPr>
              <a:t> </a:t>
            </a:r>
            <a:r>
              <a:rPr lang="fr-FR" sz="1800" dirty="0" err="1">
                <a:latin typeface="Calibri" pitchFamily="34" charset="0"/>
              </a:rPr>
              <a:t>researcher</a:t>
            </a:r>
            <a:r>
              <a:rPr lang="fr-FR" sz="1800" dirty="0">
                <a:latin typeface="Calibri" pitchFamily="34" charset="0"/>
              </a:rPr>
              <a:t> </a:t>
            </a:r>
            <a:r>
              <a:rPr lang="fr-FR" sz="1800" dirty="0" err="1">
                <a:latin typeface="Calibri" pitchFamily="34" charset="0"/>
              </a:rPr>
              <a:t>applies</a:t>
            </a:r>
            <a:r>
              <a:rPr lang="fr-FR" sz="1800" dirty="0">
                <a:latin typeface="Calibri" pitchFamily="34" charset="0"/>
              </a:rPr>
              <a:t> </a:t>
            </a:r>
            <a:r>
              <a:rPr lang="fr-FR" sz="1800" dirty="0" err="1">
                <a:latin typeface="Calibri" pitchFamily="34" charset="0"/>
              </a:rPr>
              <a:t>jointly</a:t>
            </a:r>
            <a:r>
              <a:rPr lang="fr-FR" sz="1800" dirty="0">
                <a:latin typeface="Calibri" pitchFamily="34" charset="0"/>
              </a:rPr>
              <a:t> </a:t>
            </a:r>
            <a:r>
              <a:rPr lang="fr-FR" sz="1800" dirty="0" err="1">
                <a:latin typeface="Calibri" pitchFamily="34" charset="0"/>
              </a:rPr>
              <a:t>with</a:t>
            </a:r>
            <a:r>
              <a:rPr lang="fr-FR" sz="1800" dirty="0">
                <a:latin typeface="Calibri" pitchFamily="34" charset="0"/>
              </a:rPr>
              <a:t> one host institution </a:t>
            </a:r>
            <a:r>
              <a:rPr lang="fr-FR" sz="1800" dirty="0" err="1">
                <a:latin typeface="Calibri" pitchFamily="34" charset="0"/>
              </a:rPr>
              <a:t>located</a:t>
            </a:r>
            <a:r>
              <a:rPr lang="fr-FR" sz="1800" dirty="0">
                <a:latin typeface="Calibri" pitchFamily="34" charset="0"/>
              </a:rPr>
              <a:t> in a MS or AC for a </a:t>
            </a:r>
            <a:r>
              <a:rPr lang="fr-FR" sz="1800" dirty="0" err="1">
                <a:latin typeface="Calibri" pitchFamily="34" charset="0"/>
              </a:rPr>
              <a:t>research</a:t>
            </a:r>
            <a:r>
              <a:rPr lang="fr-FR" sz="1800" dirty="0">
                <a:latin typeface="Calibri" pitchFamily="34" charset="0"/>
              </a:rPr>
              <a:t> </a:t>
            </a:r>
            <a:r>
              <a:rPr lang="fr-FR" sz="1800" dirty="0" err="1">
                <a:latin typeface="Calibri" pitchFamily="34" charset="0"/>
              </a:rPr>
              <a:t>project</a:t>
            </a:r>
            <a:r>
              <a:rPr lang="fr-FR" sz="1800" dirty="0">
                <a:latin typeface="Calibri" pitchFamily="34" charset="0"/>
              </a:rPr>
              <a:t> </a:t>
            </a:r>
            <a:r>
              <a:rPr lang="fr-FR" sz="1800" dirty="0" err="1">
                <a:latin typeface="Calibri" pitchFamily="34" charset="0"/>
              </a:rPr>
              <a:t>that</a:t>
            </a:r>
            <a:r>
              <a:rPr lang="fr-FR" sz="1800" dirty="0">
                <a:latin typeface="Calibri" pitchFamily="34" charset="0"/>
              </a:rPr>
              <a:t> has an initial </a:t>
            </a:r>
            <a:r>
              <a:rPr lang="fr-FR" sz="1800" dirty="0" err="1">
                <a:latin typeface="Calibri" pitchFamily="34" charset="0"/>
              </a:rPr>
              <a:t>outgoing</a:t>
            </a:r>
            <a:r>
              <a:rPr lang="fr-FR" sz="1800" dirty="0">
                <a:latin typeface="Calibri" pitchFamily="34" charset="0"/>
              </a:rPr>
              <a:t> phase in Partner Organisation in a </a:t>
            </a:r>
            <a:r>
              <a:rPr lang="fr-FR" sz="1800" dirty="0" err="1">
                <a:latin typeface="Calibri" pitchFamily="34" charset="0"/>
              </a:rPr>
              <a:t>Third</a:t>
            </a:r>
            <a:r>
              <a:rPr lang="fr-FR" sz="1800" dirty="0">
                <a:latin typeface="Calibri" pitchFamily="34" charset="0"/>
              </a:rPr>
              <a:t> Country and the </a:t>
            </a:r>
            <a:r>
              <a:rPr lang="fr-FR" sz="1800" dirty="0" err="1">
                <a:latin typeface="Calibri" pitchFamily="34" charset="0"/>
              </a:rPr>
              <a:t>whole</a:t>
            </a:r>
            <a:r>
              <a:rPr lang="fr-FR" sz="1800" dirty="0">
                <a:latin typeface="Calibri" pitchFamily="34" charset="0"/>
              </a:rPr>
              <a:t> </a:t>
            </a:r>
            <a:r>
              <a:rPr lang="fr-FR" sz="1800" dirty="0" err="1">
                <a:latin typeface="Calibri" pitchFamily="34" charset="0"/>
              </a:rPr>
              <a:t>project</a:t>
            </a:r>
            <a:r>
              <a:rPr lang="fr-FR" sz="1800" dirty="0">
                <a:latin typeface="Calibri" pitchFamily="34" charset="0"/>
              </a:rPr>
              <a:t> </a:t>
            </a:r>
            <a:r>
              <a:rPr lang="fr-FR" sz="1800" dirty="0" err="1">
                <a:latin typeface="Calibri" pitchFamily="34" charset="0"/>
              </a:rPr>
              <a:t>can</a:t>
            </a:r>
            <a:r>
              <a:rPr lang="fr-FR" sz="1800" dirty="0">
                <a:latin typeface="Calibri" pitchFamily="34" charset="0"/>
              </a:rPr>
              <a:t> last </a:t>
            </a:r>
            <a:r>
              <a:rPr lang="fr-FR" sz="1800" dirty="0" err="1">
                <a:latin typeface="Calibri" pitchFamily="34" charset="0"/>
              </a:rPr>
              <a:t>between</a:t>
            </a:r>
            <a:r>
              <a:rPr lang="fr-FR" sz="1800" dirty="0">
                <a:latin typeface="Calibri" pitchFamily="34" charset="0"/>
              </a:rPr>
              <a:t> 24 and 36 </a:t>
            </a:r>
            <a:r>
              <a:rPr lang="fr-FR" sz="1800" dirty="0" err="1">
                <a:latin typeface="Calibri" pitchFamily="34" charset="0"/>
              </a:rPr>
              <a:t>months</a:t>
            </a:r>
            <a:endParaRPr lang="fr-FR" sz="1800" dirty="0">
              <a:latin typeface="Calibri" pitchFamily="34" charset="0"/>
            </a:endParaRPr>
          </a:p>
          <a:p>
            <a:pPr algn="just"/>
            <a:endParaRPr lang="fr-FR" sz="1800" b="0" dirty="0">
              <a:latin typeface="Calibri" pitchFamily="34" charset="0"/>
            </a:endParaRPr>
          </a:p>
          <a:p>
            <a:pPr algn="just"/>
            <a:r>
              <a:rPr lang="fr-FR" sz="1800" b="0" u="sng" dirty="0">
                <a:latin typeface="Calibri" pitchFamily="34" charset="0"/>
              </a:rPr>
              <a:t>Partner organisation</a:t>
            </a:r>
          </a:p>
          <a:p>
            <a:pPr algn="just">
              <a:buFont typeface="Wingdings" pitchFamily="2" charset="2"/>
              <a:buChar char="ü"/>
            </a:pPr>
            <a:r>
              <a:rPr lang="fr-FR" sz="1800" b="0" dirty="0">
                <a:latin typeface="Calibri" pitchFamily="34" charset="0"/>
              </a:rPr>
              <a:t>Location : </a:t>
            </a:r>
            <a:r>
              <a:rPr lang="fr-FR" sz="1800" b="0" dirty="0" err="1">
                <a:latin typeface="Calibri" pitchFamily="34" charset="0"/>
              </a:rPr>
              <a:t>Third</a:t>
            </a:r>
            <a:r>
              <a:rPr lang="fr-FR" sz="1800" b="0" dirty="0">
                <a:latin typeface="Calibri" pitchFamily="34" charset="0"/>
              </a:rPr>
              <a:t> Country (not MS or AC)</a:t>
            </a:r>
          </a:p>
          <a:p>
            <a:pPr algn="just">
              <a:buFont typeface="Wingdings" pitchFamily="2" charset="2"/>
              <a:buChar char="ü"/>
            </a:pPr>
            <a:r>
              <a:rPr lang="fr-FR" sz="1800" b="0" dirty="0" err="1">
                <a:latin typeface="Calibri" pitchFamily="34" charset="0"/>
              </a:rPr>
              <a:t>Sector</a:t>
            </a:r>
            <a:r>
              <a:rPr lang="fr-FR" sz="1800" b="0" dirty="0">
                <a:latin typeface="Calibri" pitchFamily="34" charset="0"/>
              </a:rPr>
              <a:t> : </a:t>
            </a:r>
            <a:r>
              <a:rPr lang="fr-FR" sz="1800" b="0" dirty="0" err="1">
                <a:latin typeface="Calibri" pitchFamily="34" charset="0"/>
              </a:rPr>
              <a:t>Academic</a:t>
            </a:r>
            <a:r>
              <a:rPr lang="fr-FR" sz="1800" b="0" dirty="0">
                <a:latin typeface="Calibri" pitchFamily="34" charset="0"/>
              </a:rPr>
              <a:t> or non-</a:t>
            </a:r>
            <a:r>
              <a:rPr lang="fr-FR" sz="1800" b="0" dirty="0" err="1">
                <a:latin typeface="Calibri" pitchFamily="34" charset="0"/>
              </a:rPr>
              <a:t>academic</a:t>
            </a:r>
            <a:endParaRPr lang="fr-FR" sz="1800" b="0" dirty="0">
              <a:latin typeface="Calibri" pitchFamily="34" charset="0"/>
            </a:endParaRPr>
          </a:p>
          <a:p>
            <a:pPr algn="just">
              <a:buFont typeface="Wingdings" pitchFamily="2" charset="2"/>
              <a:buChar char="ü"/>
            </a:pPr>
            <a:r>
              <a:rPr lang="fr-FR" sz="1800" b="0" dirty="0">
                <a:latin typeface="Calibri" pitchFamily="34" charset="0"/>
              </a:rPr>
              <a:t>International Organisations</a:t>
            </a:r>
          </a:p>
          <a:p>
            <a:pPr algn="just">
              <a:buFont typeface="Wingdings" pitchFamily="2" charset="2"/>
              <a:buChar char="ü"/>
            </a:pPr>
            <a:r>
              <a:rPr lang="fr-FR" sz="1800" b="0" dirty="0" err="1">
                <a:latin typeface="Calibri" pitchFamily="34" charset="0"/>
              </a:rPr>
              <a:t>Nominates</a:t>
            </a:r>
            <a:r>
              <a:rPr lang="fr-FR" sz="1800" b="0" dirty="0">
                <a:latin typeface="Calibri" pitchFamily="34" charset="0"/>
              </a:rPr>
              <a:t> a </a:t>
            </a:r>
            <a:r>
              <a:rPr lang="fr-FR" sz="1800" b="0" dirty="0" err="1">
                <a:latin typeface="Calibri" pitchFamily="34" charset="0"/>
              </a:rPr>
              <a:t>Supervisor</a:t>
            </a:r>
            <a:r>
              <a:rPr lang="fr-FR" sz="1800" b="0" dirty="0">
                <a:latin typeface="Calibri" pitchFamily="34" charset="0"/>
              </a:rPr>
              <a:t> for the </a:t>
            </a:r>
            <a:r>
              <a:rPr lang="fr-FR" sz="1800" b="0" dirty="0" err="1">
                <a:latin typeface="Calibri" pitchFamily="34" charset="0"/>
              </a:rPr>
              <a:t>researcher</a:t>
            </a:r>
            <a:endParaRPr lang="fr-FR" sz="1800" b="0" dirty="0">
              <a:latin typeface="Calibri" pitchFamily="34" charset="0"/>
            </a:endParaRPr>
          </a:p>
          <a:p>
            <a:pPr algn="just">
              <a:buFont typeface="Wingdings" pitchFamily="2" charset="2"/>
              <a:buChar char="ü"/>
            </a:pPr>
            <a:r>
              <a:rPr lang="fr-FR" sz="1800" b="0" dirty="0" err="1">
                <a:latin typeface="Calibri" pitchFamily="34" charset="0"/>
              </a:rPr>
              <a:t>Provides</a:t>
            </a:r>
            <a:r>
              <a:rPr lang="fr-FR" sz="1800" b="0" dirty="0">
                <a:latin typeface="Calibri" pitchFamily="34" charset="0"/>
              </a:rPr>
              <a:t> the </a:t>
            </a:r>
            <a:r>
              <a:rPr lang="fr-FR" sz="1800" b="0" dirty="0" err="1">
                <a:latin typeface="Calibri" pitchFamily="34" charset="0"/>
              </a:rPr>
              <a:t>Commitment</a:t>
            </a:r>
            <a:r>
              <a:rPr lang="fr-FR" sz="1800" b="0" dirty="0">
                <a:latin typeface="Calibri" pitchFamily="34" charset="0"/>
              </a:rPr>
              <a:t> </a:t>
            </a:r>
            <a:r>
              <a:rPr lang="fr-FR" sz="1800" b="0" dirty="0" err="1">
                <a:latin typeface="Calibri" pitchFamily="34" charset="0"/>
              </a:rPr>
              <a:t>Letter</a:t>
            </a:r>
            <a:r>
              <a:rPr lang="fr-FR" sz="1800" b="0" dirty="0">
                <a:latin typeface="Calibri" pitchFamily="34" charset="0"/>
              </a:rPr>
              <a:t> </a:t>
            </a:r>
            <a:r>
              <a:rPr lang="fr-FR" sz="1800" b="0" dirty="0" err="1">
                <a:latin typeface="Calibri" pitchFamily="34" charset="0"/>
              </a:rPr>
              <a:t>signed</a:t>
            </a:r>
            <a:r>
              <a:rPr lang="fr-FR" sz="1800" b="0" dirty="0">
                <a:latin typeface="Calibri" pitchFamily="34" charset="0"/>
              </a:rPr>
              <a:t> by the </a:t>
            </a:r>
            <a:r>
              <a:rPr lang="fr-FR" sz="1800" b="0" dirty="0" err="1">
                <a:latin typeface="Calibri" pitchFamily="34" charset="0"/>
              </a:rPr>
              <a:t>legal</a:t>
            </a:r>
            <a:r>
              <a:rPr lang="fr-FR" sz="1800" b="0" dirty="0">
                <a:latin typeface="Calibri" pitchFamily="34" charset="0"/>
              </a:rPr>
              <a:t> </a:t>
            </a:r>
            <a:r>
              <a:rPr lang="fr-FR" sz="1800" b="0" dirty="0" err="1">
                <a:latin typeface="Calibri" pitchFamily="34" charset="0"/>
              </a:rPr>
              <a:t>representative</a:t>
            </a:r>
            <a:endParaRPr lang="fr-FR" sz="1800" b="0" dirty="0">
              <a:latin typeface="Calibri" pitchFamily="34" charset="0"/>
            </a:endParaRPr>
          </a:p>
          <a:p>
            <a:pPr algn="just">
              <a:buFont typeface="Wingdings" pitchFamily="2" charset="2"/>
              <a:buChar char="ü"/>
            </a:pPr>
            <a:r>
              <a:rPr lang="fr-FR" sz="1800" b="0" dirty="0" err="1">
                <a:latin typeface="Calibri" pitchFamily="34" charset="0"/>
              </a:rPr>
              <a:t>Does</a:t>
            </a:r>
            <a:r>
              <a:rPr lang="fr-FR" sz="1800" b="0" dirty="0">
                <a:latin typeface="Calibri" pitchFamily="34" charset="0"/>
              </a:rPr>
              <a:t> not </a:t>
            </a:r>
            <a:r>
              <a:rPr lang="fr-FR" sz="1800" b="0" dirty="0" err="1">
                <a:latin typeface="Calibri" pitchFamily="34" charset="0"/>
              </a:rPr>
              <a:t>sign</a:t>
            </a:r>
            <a:r>
              <a:rPr lang="fr-FR" sz="1800" b="0" dirty="0">
                <a:latin typeface="Calibri" pitchFamily="34" charset="0"/>
              </a:rPr>
              <a:t> the Grant Agreement</a:t>
            </a:r>
          </a:p>
          <a:p>
            <a:pPr algn="just">
              <a:buFont typeface="Wingdings" pitchFamily="2" charset="2"/>
              <a:buChar char="ü"/>
            </a:pPr>
            <a:r>
              <a:rPr lang="fr-FR" sz="1800" b="0" dirty="0" err="1">
                <a:latin typeface="Calibri" pitchFamily="34" charset="0"/>
              </a:rPr>
              <a:t>Does</a:t>
            </a:r>
            <a:r>
              <a:rPr lang="fr-FR" sz="1800" b="0" dirty="0">
                <a:latin typeface="Calibri" pitchFamily="34" charset="0"/>
              </a:rPr>
              <a:t> not </a:t>
            </a:r>
            <a:r>
              <a:rPr lang="fr-FR" sz="1800" b="0" dirty="0" err="1">
                <a:latin typeface="Calibri" pitchFamily="34" charset="0"/>
              </a:rPr>
              <a:t>recruit</a:t>
            </a:r>
            <a:r>
              <a:rPr lang="fr-FR" sz="1800" b="0" dirty="0">
                <a:latin typeface="Calibri" pitchFamily="34" charset="0"/>
              </a:rPr>
              <a:t> the </a:t>
            </a:r>
            <a:r>
              <a:rPr lang="fr-FR" sz="1800" b="0" dirty="0" err="1">
                <a:latin typeface="Calibri" pitchFamily="34" charset="0"/>
              </a:rPr>
              <a:t>researcher</a:t>
            </a:r>
            <a:endParaRPr lang="fr-FR" sz="1800" b="0" dirty="0">
              <a:latin typeface="Calibri" pitchFamily="34" charset="0"/>
            </a:endParaRPr>
          </a:p>
          <a:p>
            <a:pPr algn="just">
              <a:buFont typeface="Wingdings" pitchFamily="2" charset="2"/>
              <a:buChar char="ü"/>
            </a:pPr>
            <a:r>
              <a:rPr lang="fr-FR" sz="1800" b="0" dirty="0" err="1">
                <a:latin typeface="Calibri" pitchFamily="34" charset="0"/>
              </a:rPr>
              <a:t>Does</a:t>
            </a:r>
            <a:r>
              <a:rPr lang="fr-FR" sz="1800" b="0" dirty="0">
                <a:latin typeface="Calibri" pitchFamily="34" charset="0"/>
              </a:rPr>
              <a:t> not </a:t>
            </a:r>
            <a:r>
              <a:rPr lang="fr-FR" sz="1800" b="0" dirty="0" err="1">
                <a:latin typeface="Calibri" pitchFamily="34" charset="0"/>
              </a:rPr>
              <a:t>directly</a:t>
            </a:r>
            <a:r>
              <a:rPr lang="fr-FR" sz="1800" b="0" dirty="0">
                <a:latin typeface="Calibri" pitchFamily="34" charset="0"/>
              </a:rPr>
              <a:t> claim </a:t>
            </a:r>
            <a:r>
              <a:rPr lang="fr-FR" sz="1800" b="0" dirty="0" err="1">
                <a:latin typeface="Calibri" pitchFamily="34" charset="0"/>
              </a:rPr>
              <a:t>costs</a:t>
            </a:r>
            <a:r>
              <a:rPr lang="fr-FR" sz="1800" b="0" dirty="0">
                <a:latin typeface="Calibri" pitchFamily="34" charset="0"/>
              </a:rPr>
              <a:t> </a:t>
            </a:r>
            <a:r>
              <a:rPr lang="fr-FR" sz="1800" b="0" dirty="0" err="1">
                <a:latin typeface="Calibri" pitchFamily="34" charset="0"/>
              </a:rPr>
              <a:t>from</a:t>
            </a:r>
            <a:r>
              <a:rPr lang="fr-FR" sz="1800" b="0" dirty="0">
                <a:latin typeface="Calibri" pitchFamily="34" charset="0"/>
              </a:rPr>
              <a:t> the action</a:t>
            </a:r>
          </a:p>
        </p:txBody>
      </p:sp>
      <p:sp>
        <p:nvSpPr>
          <p:cNvPr id="11" name="ZoneTexte 10"/>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Global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4135214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ZoneTexte 10"/>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Global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pic>
        <p:nvPicPr>
          <p:cNvPr id="283650" name="Picture 2"/>
          <p:cNvPicPr>
            <a:picLocks noChangeAspect="1" noChangeArrowheads="1"/>
          </p:cNvPicPr>
          <p:nvPr/>
        </p:nvPicPr>
        <p:blipFill>
          <a:blip r:embed="rId4" cstate="print"/>
          <a:srcRect/>
          <a:stretch>
            <a:fillRect/>
          </a:stretch>
        </p:blipFill>
        <p:spPr bwMode="auto">
          <a:xfrm>
            <a:off x="467544" y="1988840"/>
            <a:ext cx="8554612" cy="3168352"/>
          </a:xfrm>
          <a:prstGeom prst="rect">
            <a:avLst/>
          </a:prstGeom>
          <a:noFill/>
          <a:ln w="9525">
            <a:noFill/>
            <a:miter lim="800000"/>
            <a:headEnd/>
            <a:tailEnd/>
          </a:ln>
        </p:spPr>
      </p:pic>
    </p:spTree>
    <p:extLst>
      <p:ext uri="{BB962C8B-B14F-4D97-AF65-F5344CB8AC3E}">
        <p14:creationId xmlns:p14="http://schemas.microsoft.com/office/powerpoint/2010/main" val="1537705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588" y="1916832"/>
            <a:ext cx="79248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ZoneTexte 8"/>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Global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2584880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ZoneTexte 8"/>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Secondments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
        <p:nvSpPr>
          <p:cNvPr id="10" name="Espace réservé du contenu 2"/>
          <p:cNvSpPr>
            <a:spLocks noGrp="1"/>
          </p:cNvSpPr>
          <p:nvPr>
            <p:ph idx="1"/>
          </p:nvPr>
        </p:nvSpPr>
        <p:spPr>
          <a:xfrm>
            <a:off x="467544" y="1988840"/>
            <a:ext cx="8229600" cy="4536504"/>
          </a:xfrm>
        </p:spPr>
        <p:txBody>
          <a:bodyPr>
            <a:normAutofit/>
          </a:bodyPr>
          <a:lstStyle/>
          <a:p>
            <a:pPr algn="just"/>
            <a:r>
              <a:rPr lang="fr-FR" sz="1800" dirty="0" err="1">
                <a:latin typeface="Calibri" pitchFamily="34" charset="0"/>
              </a:rPr>
              <a:t>When</a:t>
            </a:r>
            <a:r>
              <a:rPr lang="fr-FR" sz="1800" dirty="0">
                <a:latin typeface="Calibri" pitchFamily="34" charset="0"/>
              </a:rPr>
              <a:t> : </a:t>
            </a:r>
            <a:r>
              <a:rPr lang="fr-FR" sz="1800" dirty="0" err="1">
                <a:latin typeface="Calibri" pitchFamily="34" charset="0"/>
              </a:rPr>
              <a:t>During</a:t>
            </a:r>
            <a:r>
              <a:rPr lang="fr-FR" sz="1800" dirty="0">
                <a:latin typeface="Calibri" pitchFamily="34" charset="0"/>
              </a:rPr>
              <a:t> the </a:t>
            </a:r>
            <a:r>
              <a:rPr lang="fr-FR" sz="1800" dirty="0" err="1">
                <a:latin typeface="Calibri" pitchFamily="34" charset="0"/>
              </a:rPr>
              <a:t>implementation</a:t>
            </a:r>
            <a:r>
              <a:rPr lang="fr-FR" sz="1800" dirty="0">
                <a:latin typeface="Calibri" pitchFamily="34" charset="0"/>
              </a:rPr>
              <a:t> of the </a:t>
            </a:r>
            <a:r>
              <a:rPr lang="fr-FR" sz="1800" dirty="0" err="1">
                <a:latin typeface="Calibri" pitchFamily="34" charset="0"/>
              </a:rPr>
              <a:t>project</a:t>
            </a:r>
            <a:endParaRPr lang="fr-FR" sz="1800" dirty="0">
              <a:latin typeface="Calibri" pitchFamily="34" charset="0"/>
            </a:endParaRPr>
          </a:p>
          <a:p>
            <a:pPr algn="just"/>
            <a:r>
              <a:rPr lang="fr-FR" sz="1800" b="0" dirty="0" err="1">
                <a:latin typeface="Calibri" pitchFamily="34" charset="0"/>
              </a:rPr>
              <a:t>Who</a:t>
            </a:r>
            <a:r>
              <a:rPr lang="fr-FR" sz="1800" b="0" dirty="0">
                <a:latin typeface="Calibri" pitchFamily="34" charset="0"/>
              </a:rPr>
              <a:t> : the </a:t>
            </a:r>
            <a:r>
              <a:rPr lang="fr-FR" sz="1800" b="0" dirty="0" err="1">
                <a:latin typeface="Calibri" pitchFamily="34" charset="0"/>
              </a:rPr>
              <a:t>Experienced</a:t>
            </a:r>
            <a:r>
              <a:rPr lang="fr-FR" sz="1800" b="0" dirty="0">
                <a:latin typeface="Calibri" pitchFamily="34" charset="0"/>
              </a:rPr>
              <a:t> </a:t>
            </a:r>
            <a:r>
              <a:rPr lang="fr-FR" sz="1800" b="0" dirty="0" err="1">
                <a:latin typeface="Calibri" pitchFamily="34" charset="0"/>
              </a:rPr>
              <a:t>Researcher</a:t>
            </a:r>
            <a:endParaRPr lang="fr-FR" sz="1800" b="0" dirty="0">
              <a:latin typeface="Calibri" pitchFamily="34" charset="0"/>
            </a:endParaRPr>
          </a:p>
          <a:p>
            <a:pPr algn="just"/>
            <a:r>
              <a:rPr lang="fr-FR" sz="1800" b="0" dirty="0" err="1">
                <a:latin typeface="Calibri" pitchFamily="34" charset="0"/>
              </a:rPr>
              <a:t>Where</a:t>
            </a:r>
            <a:r>
              <a:rPr lang="fr-FR" sz="1800" b="0" dirty="0">
                <a:latin typeface="Calibri" pitchFamily="34" charset="0"/>
              </a:rPr>
              <a:t> : to </a:t>
            </a:r>
            <a:r>
              <a:rPr lang="fr-FR" sz="1800" b="0" dirty="0" err="1">
                <a:latin typeface="Calibri" pitchFamily="34" charset="0"/>
              </a:rPr>
              <a:t>partner</a:t>
            </a:r>
            <a:r>
              <a:rPr lang="fr-FR" sz="1800" b="0" dirty="0">
                <a:latin typeface="Calibri" pitchFamily="34" charset="0"/>
              </a:rPr>
              <a:t> organisation – </a:t>
            </a:r>
            <a:r>
              <a:rPr lang="fr-FR" sz="1800" b="0" dirty="0" err="1">
                <a:latin typeface="Calibri" pitchFamily="34" charset="0"/>
              </a:rPr>
              <a:t>another</a:t>
            </a:r>
            <a:r>
              <a:rPr lang="fr-FR" sz="1800" b="0" dirty="0">
                <a:latin typeface="Calibri" pitchFamily="34" charset="0"/>
              </a:rPr>
              <a:t> institution </a:t>
            </a:r>
            <a:r>
              <a:rPr lang="fr-FR" sz="1800" b="0" dirty="0" err="1">
                <a:latin typeface="Calibri" pitchFamily="34" charset="0"/>
              </a:rPr>
              <a:t>including</a:t>
            </a:r>
            <a:r>
              <a:rPr lang="fr-FR" sz="1800" b="0" dirty="0">
                <a:latin typeface="Calibri" pitchFamily="34" charset="0"/>
              </a:rPr>
              <a:t> IO </a:t>
            </a:r>
            <a:r>
              <a:rPr lang="fr-FR" sz="1800" b="0" dirty="0" err="1">
                <a:latin typeface="Calibri" pitchFamily="34" charset="0"/>
              </a:rPr>
              <a:t>located</a:t>
            </a:r>
            <a:r>
              <a:rPr lang="fr-FR" sz="1800" b="0" dirty="0">
                <a:latin typeface="Calibri" pitchFamily="34" charset="0"/>
              </a:rPr>
              <a:t> in Europe (MS/AC) or to an IEIO</a:t>
            </a:r>
          </a:p>
          <a:p>
            <a:pPr algn="just"/>
            <a:r>
              <a:rPr lang="fr-FR" sz="1800" b="0" dirty="0">
                <a:latin typeface="Calibri" pitchFamily="34" charset="0"/>
              </a:rPr>
              <a:t>How long : </a:t>
            </a:r>
          </a:p>
          <a:p>
            <a:pPr algn="just"/>
            <a:endParaRPr lang="fr-FR" sz="1800" b="0" dirty="0">
              <a:latin typeface="Calibri" pitchFamily="34" charset="0"/>
            </a:endParaRPr>
          </a:p>
          <a:p>
            <a:pPr algn="just"/>
            <a:endParaRPr lang="fr-FR" sz="1800" b="0" dirty="0">
              <a:latin typeface="Calibri" pitchFamily="34" charset="0"/>
            </a:endParaRPr>
          </a:p>
          <a:p>
            <a:pPr algn="just"/>
            <a:endParaRPr lang="fr-FR" sz="1800" b="0" dirty="0">
              <a:latin typeface="Calibri" pitchFamily="34" charset="0"/>
            </a:endParaRPr>
          </a:p>
          <a:p>
            <a:pPr algn="just">
              <a:buClr>
                <a:srgbClr val="FFC000"/>
              </a:buClr>
              <a:buFont typeface="Wingdings" pitchFamily="2" charset="2"/>
              <a:buChar char="ü"/>
            </a:pPr>
            <a:r>
              <a:rPr lang="fr-FR" sz="1800" b="0" dirty="0" err="1">
                <a:latin typeface="Calibri" pitchFamily="34" charset="0"/>
              </a:rPr>
              <a:t>Clearly</a:t>
            </a:r>
            <a:r>
              <a:rPr lang="fr-FR" sz="1800" b="0" dirty="0">
                <a:latin typeface="Calibri" pitchFamily="34" charset="0"/>
              </a:rPr>
              <a:t> </a:t>
            </a:r>
            <a:r>
              <a:rPr lang="fr-FR" sz="1800" b="0" dirty="0" err="1">
                <a:latin typeface="Calibri" pitchFamily="34" charset="0"/>
              </a:rPr>
              <a:t>justified</a:t>
            </a:r>
            <a:r>
              <a:rPr lang="fr-FR" sz="1800" b="0" dirty="0">
                <a:latin typeface="Calibri" pitchFamily="34" charset="0"/>
              </a:rPr>
              <a:t> and </a:t>
            </a:r>
            <a:r>
              <a:rPr lang="fr-FR" sz="1800" b="0" dirty="0" err="1">
                <a:latin typeface="Calibri" pitchFamily="34" charset="0"/>
              </a:rPr>
              <a:t>described</a:t>
            </a:r>
            <a:r>
              <a:rPr lang="fr-FR" sz="1800" b="0" dirty="0">
                <a:latin typeface="Calibri" pitchFamily="34" charset="0"/>
              </a:rPr>
              <a:t> in Part B</a:t>
            </a:r>
          </a:p>
          <a:p>
            <a:pPr algn="just">
              <a:buClr>
                <a:srgbClr val="FFC000"/>
              </a:buClr>
              <a:buFont typeface="Wingdings" pitchFamily="2" charset="2"/>
              <a:buChar char="ü"/>
            </a:pPr>
            <a:r>
              <a:rPr lang="fr-FR" sz="1800" b="0" dirty="0">
                <a:latin typeface="Calibri" pitchFamily="34" charset="0"/>
              </a:rPr>
              <a:t>Single </a:t>
            </a:r>
            <a:r>
              <a:rPr lang="fr-FR" sz="1800" b="0" dirty="0" err="1">
                <a:latin typeface="Calibri" pitchFamily="34" charset="0"/>
              </a:rPr>
              <a:t>period</a:t>
            </a:r>
            <a:r>
              <a:rPr lang="fr-FR" sz="1800" b="0" dirty="0">
                <a:latin typeface="Calibri" pitchFamily="34" charset="0"/>
              </a:rPr>
              <a:t> or </a:t>
            </a:r>
            <a:r>
              <a:rPr lang="fr-FR" sz="1800" b="0" dirty="0" err="1">
                <a:latin typeface="Calibri" pitchFamily="34" charset="0"/>
              </a:rPr>
              <a:t>divided</a:t>
            </a:r>
            <a:r>
              <a:rPr lang="fr-FR" sz="1800" b="0" dirty="0">
                <a:latin typeface="Calibri" pitchFamily="34" charset="0"/>
              </a:rPr>
              <a:t> </a:t>
            </a:r>
            <a:r>
              <a:rPr lang="fr-FR" sz="1800" b="0" dirty="0" err="1">
                <a:latin typeface="Calibri" pitchFamily="34" charset="0"/>
              </a:rPr>
              <a:t>into</a:t>
            </a:r>
            <a:r>
              <a:rPr lang="fr-FR" sz="1800" b="0" dirty="0">
                <a:latin typeface="Calibri" pitchFamily="34" charset="0"/>
              </a:rPr>
              <a:t> </a:t>
            </a:r>
            <a:r>
              <a:rPr lang="fr-FR" sz="1800" b="0" dirty="0" err="1">
                <a:latin typeface="Calibri" pitchFamily="34" charset="0"/>
              </a:rPr>
              <a:t>shorter</a:t>
            </a:r>
            <a:r>
              <a:rPr lang="fr-FR" sz="1800" b="0" dirty="0">
                <a:latin typeface="Calibri" pitchFamily="34" charset="0"/>
              </a:rPr>
              <a:t> </a:t>
            </a:r>
            <a:r>
              <a:rPr lang="fr-FR" sz="1800" b="0" dirty="0" err="1">
                <a:latin typeface="Calibri" pitchFamily="34" charset="0"/>
              </a:rPr>
              <a:t>mobility</a:t>
            </a:r>
            <a:r>
              <a:rPr lang="fr-FR" sz="1800" b="0" dirty="0">
                <a:latin typeface="Calibri" pitchFamily="34" charset="0"/>
              </a:rPr>
              <a:t> </a:t>
            </a:r>
            <a:r>
              <a:rPr lang="fr-FR" sz="1800" b="0" dirty="0" err="1">
                <a:latin typeface="Calibri" pitchFamily="34" charset="0"/>
              </a:rPr>
              <a:t>periods</a:t>
            </a:r>
            <a:endParaRPr lang="fr-FR" sz="1800" b="0" dirty="0">
              <a:latin typeface="Calibri" pitchFamily="34" charset="0"/>
            </a:endParaRPr>
          </a:p>
          <a:p>
            <a:pPr algn="just">
              <a:buClr>
                <a:srgbClr val="FFC000"/>
              </a:buClr>
              <a:buFont typeface="Wingdings" pitchFamily="2" charset="2"/>
              <a:buChar char="ü"/>
            </a:pPr>
            <a:r>
              <a:rPr lang="fr-FR" sz="1800" b="0" dirty="0">
                <a:latin typeface="Calibri" pitchFamily="34" charset="0"/>
              </a:rPr>
              <a:t>Can </a:t>
            </a:r>
            <a:r>
              <a:rPr lang="fr-FR" sz="1800" b="0" dirty="0" err="1">
                <a:latin typeface="Calibri" pitchFamily="34" charset="0"/>
              </a:rPr>
              <a:t>be</a:t>
            </a:r>
            <a:r>
              <a:rPr lang="fr-FR" sz="1800" b="0" dirty="0">
                <a:latin typeface="Calibri" pitchFamily="34" charset="0"/>
              </a:rPr>
              <a:t> </a:t>
            </a:r>
            <a:r>
              <a:rPr lang="fr-FR" sz="1800" b="0" dirty="0" err="1">
                <a:latin typeface="Calibri" pitchFamily="34" charset="0"/>
              </a:rPr>
              <a:t>at</a:t>
            </a:r>
            <a:r>
              <a:rPr lang="fr-FR" sz="1800" b="0" dirty="0">
                <a:latin typeface="Calibri" pitchFamily="34" charset="0"/>
              </a:rPr>
              <a:t> more </a:t>
            </a:r>
            <a:r>
              <a:rPr lang="fr-FR" sz="1800" b="0" dirty="0" err="1">
                <a:latin typeface="Calibri" pitchFamily="34" charset="0"/>
              </a:rPr>
              <a:t>than</a:t>
            </a:r>
            <a:r>
              <a:rPr lang="fr-FR" sz="1800" b="0" dirty="0">
                <a:latin typeface="Calibri" pitchFamily="34" charset="0"/>
              </a:rPr>
              <a:t> one </a:t>
            </a:r>
            <a:r>
              <a:rPr lang="fr-FR" sz="1800" b="0" dirty="0" err="1">
                <a:latin typeface="Calibri" pitchFamily="34" charset="0"/>
              </a:rPr>
              <a:t>partner</a:t>
            </a:r>
            <a:r>
              <a:rPr lang="fr-FR" sz="1800" b="0" dirty="0">
                <a:latin typeface="Calibri" pitchFamily="34" charset="0"/>
              </a:rPr>
              <a:t> organisation</a:t>
            </a:r>
          </a:p>
          <a:p>
            <a:pPr algn="just">
              <a:buClr>
                <a:srgbClr val="FFC000"/>
              </a:buClr>
              <a:buFont typeface="Wingdings" pitchFamily="2" charset="2"/>
              <a:buChar char="ü"/>
            </a:pPr>
            <a:r>
              <a:rPr lang="fr-FR" sz="1800" b="0" dirty="0">
                <a:latin typeface="Calibri" pitchFamily="34" charset="0"/>
              </a:rPr>
              <a:t>Can </a:t>
            </a:r>
            <a:r>
              <a:rPr lang="fr-FR" sz="1800" b="0" dirty="0" err="1">
                <a:latin typeface="Calibri" pitchFamily="34" charset="0"/>
              </a:rPr>
              <a:t>be</a:t>
            </a:r>
            <a:r>
              <a:rPr lang="fr-FR" sz="1800" b="0" dirty="0">
                <a:latin typeface="Calibri" pitchFamily="34" charset="0"/>
              </a:rPr>
              <a:t> to an institution in the </a:t>
            </a:r>
            <a:r>
              <a:rPr lang="fr-FR" sz="1800" b="0" dirty="0" err="1">
                <a:latin typeface="Calibri" pitchFamily="34" charset="0"/>
              </a:rPr>
              <a:t>same</a:t>
            </a:r>
            <a:r>
              <a:rPr lang="fr-FR" sz="1800" b="0" dirty="0">
                <a:latin typeface="Calibri" pitchFamily="34" charset="0"/>
              </a:rPr>
              <a:t> country as the </a:t>
            </a:r>
            <a:r>
              <a:rPr lang="fr-FR" sz="1800" b="0" dirty="0" err="1">
                <a:latin typeface="Calibri" pitchFamily="34" charset="0"/>
              </a:rPr>
              <a:t>beneficiary</a:t>
            </a:r>
            <a:endParaRPr lang="fr-FR" sz="1800" b="0" dirty="0">
              <a:latin typeface="Calibri" pitchFamily="34" charset="0"/>
            </a:endParaRPr>
          </a:p>
          <a:p>
            <a:pPr algn="just">
              <a:buClr>
                <a:srgbClr val="FFC000"/>
              </a:buClr>
              <a:buFont typeface="Wingdings" pitchFamily="2" charset="2"/>
              <a:buChar char="ü"/>
            </a:pPr>
            <a:r>
              <a:rPr lang="fr-FR" sz="1800" b="0" dirty="0">
                <a:latin typeface="Calibri" pitchFamily="34" charset="0"/>
              </a:rPr>
              <a:t>Can </a:t>
            </a:r>
            <a:r>
              <a:rPr lang="fr-FR" sz="1800" b="0" dirty="0" err="1">
                <a:latin typeface="Calibri" pitchFamily="34" charset="0"/>
              </a:rPr>
              <a:t>be</a:t>
            </a:r>
            <a:r>
              <a:rPr lang="fr-FR" sz="1800" b="0" dirty="0">
                <a:latin typeface="Calibri" pitchFamily="34" charset="0"/>
              </a:rPr>
              <a:t> in the </a:t>
            </a:r>
            <a:r>
              <a:rPr lang="fr-FR" sz="1800" b="0" dirty="0" err="1">
                <a:latin typeface="Calibri" pitchFamily="34" charset="0"/>
              </a:rPr>
              <a:t>same</a:t>
            </a:r>
            <a:r>
              <a:rPr lang="fr-FR" sz="1800" b="0" dirty="0">
                <a:latin typeface="Calibri" pitchFamily="34" charset="0"/>
              </a:rPr>
              <a:t> </a:t>
            </a:r>
            <a:r>
              <a:rPr lang="fr-FR" sz="1800" b="0" dirty="0" err="1">
                <a:latin typeface="Calibri" pitchFamily="34" charset="0"/>
              </a:rPr>
              <a:t>sector</a:t>
            </a:r>
            <a:r>
              <a:rPr lang="fr-FR" sz="1800" b="0" dirty="0">
                <a:latin typeface="Calibri" pitchFamily="34" charset="0"/>
              </a:rPr>
              <a:t> (</a:t>
            </a:r>
            <a:r>
              <a:rPr lang="fr-FR" sz="1800" b="0" dirty="0" err="1">
                <a:latin typeface="Calibri" pitchFamily="34" charset="0"/>
              </a:rPr>
              <a:t>academic</a:t>
            </a:r>
            <a:r>
              <a:rPr lang="fr-FR" sz="1800" b="0" dirty="0">
                <a:latin typeface="Calibri" pitchFamily="34" charset="0"/>
              </a:rPr>
              <a:t>-</a:t>
            </a:r>
            <a:r>
              <a:rPr lang="fr-FR" sz="1800" b="0" dirty="0" err="1">
                <a:latin typeface="Calibri" pitchFamily="34" charset="0"/>
              </a:rPr>
              <a:t>academic</a:t>
            </a:r>
            <a:r>
              <a:rPr lang="fr-FR" sz="1800" b="0" dirty="0">
                <a:latin typeface="Calibri" pitchFamily="34" charset="0"/>
              </a:rPr>
              <a:t>)</a:t>
            </a:r>
            <a:endParaRPr lang="fr-FR" sz="1600" b="0" dirty="0">
              <a:latin typeface="Calibri" pitchFamily="34" charset="0"/>
            </a:endParaRPr>
          </a:p>
          <a:p>
            <a:pPr algn="just"/>
            <a:endParaRPr lang="fr-FR" sz="1800" b="0" dirty="0">
              <a:latin typeface="Calibri" pitchFamily="34" charset="0"/>
            </a:endParaRPr>
          </a:p>
          <a:p>
            <a:pPr algn="just"/>
            <a:endParaRPr lang="fr-FR" sz="1800" b="0" dirty="0">
              <a:latin typeface="Calibri" pitchFamily="34" charset="0"/>
            </a:endParaRPr>
          </a:p>
        </p:txBody>
      </p:sp>
      <p:pic>
        <p:nvPicPr>
          <p:cNvPr id="60417" name="Picture 1"/>
          <p:cNvPicPr>
            <a:picLocks noChangeAspect="1" noChangeArrowheads="1"/>
          </p:cNvPicPr>
          <p:nvPr/>
        </p:nvPicPr>
        <p:blipFill>
          <a:blip r:embed="rId4" cstate="print"/>
          <a:srcRect/>
          <a:stretch>
            <a:fillRect/>
          </a:stretch>
        </p:blipFill>
        <p:spPr bwMode="auto">
          <a:xfrm>
            <a:off x="1835696" y="3356992"/>
            <a:ext cx="4824536" cy="1198824"/>
          </a:xfrm>
          <a:prstGeom prst="rect">
            <a:avLst/>
          </a:prstGeom>
          <a:noFill/>
          <a:ln w="9525">
            <a:noFill/>
            <a:miter lim="800000"/>
            <a:headEnd/>
            <a:tailEnd/>
          </a:ln>
        </p:spPr>
      </p:pic>
    </p:spTree>
    <p:extLst>
      <p:ext uri="{BB962C8B-B14F-4D97-AF65-F5344CB8AC3E}">
        <p14:creationId xmlns:p14="http://schemas.microsoft.com/office/powerpoint/2010/main" val="3866070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ZoneTexte 8"/>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Secondments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pic>
        <p:nvPicPr>
          <p:cNvPr id="60417" name="Picture 1"/>
          <p:cNvPicPr>
            <a:picLocks noChangeAspect="1" noChangeArrowheads="1"/>
          </p:cNvPicPr>
          <p:nvPr/>
        </p:nvPicPr>
        <p:blipFill>
          <a:blip r:embed="rId4" cstate="print"/>
          <a:srcRect/>
          <a:stretch>
            <a:fillRect/>
          </a:stretch>
        </p:blipFill>
        <p:spPr bwMode="auto">
          <a:xfrm>
            <a:off x="1835696" y="3356992"/>
            <a:ext cx="4824536" cy="1198824"/>
          </a:xfrm>
          <a:prstGeom prst="rect">
            <a:avLst/>
          </a:prstGeom>
          <a:noFill/>
          <a:ln w="9525">
            <a:noFill/>
            <a:miter lim="800000"/>
            <a:headEnd/>
            <a:tailEnd/>
          </a:ln>
        </p:spPr>
      </p:pic>
      <p:pic>
        <p:nvPicPr>
          <p:cNvPr id="284674" name="Picture 2"/>
          <p:cNvPicPr>
            <a:picLocks noChangeAspect="1" noChangeArrowheads="1"/>
          </p:cNvPicPr>
          <p:nvPr/>
        </p:nvPicPr>
        <p:blipFill>
          <a:blip r:embed="rId5" cstate="print"/>
          <a:srcRect/>
          <a:stretch>
            <a:fillRect/>
          </a:stretch>
        </p:blipFill>
        <p:spPr bwMode="auto">
          <a:xfrm>
            <a:off x="323528" y="1844824"/>
            <a:ext cx="8820472" cy="4104456"/>
          </a:xfrm>
          <a:prstGeom prst="rect">
            <a:avLst/>
          </a:prstGeom>
          <a:noFill/>
          <a:ln w="9525">
            <a:noFill/>
            <a:miter lim="800000"/>
            <a:headEnd/>
            <a:tailEnd/>
          </a:ln>
        </p:spPr>
      </p:pic>
    </p:spTree>
    <p:extLst>
      <p:ext uri="{BB962C8B-B14F-4D97-AF65-F5344CB8AC3E}">
        <p14:creationId xmlns:p14="http://schemas.microsoft.com/office/powerpoint/2010/main" val="127938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12" y="1988840"/>
            <a:ext cx="795337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10829615"/>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81912" y="260648"/>
            <a:ext cx="5914424" cy="5207869"/>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b="45613"/>
          <a:stretch>
            <a:fillRect/>
          </a:stretch>
        </p:blipFill>
        <p:spPr bwMode="auto">
          <a:xfrm>
            <a:off x="1691680" y="5373216"/>
            <a:ext cx="5904656" cy="1083518"/>
          </a:xfrm>
          <a:prstGeom prst="rect">
            <a:avLst/>
          </a:prstGeom>
          <a:noFill/>
          <a:ln w="9525">
            <a:noFill/>
            <a:miter lim="800000"/>
            <a:headEnd/>
            <a:tailEnd/>
          </a:ln>
        </p:spPr>
      </p:pic>
      <p:pic>
        <p:nvPicPr>
          <p:cNvPr id="4" name="Picture 2" descr="Résultat de recherche d'images pour &quot;logo european commission&quot;"/>
          <p:cNvPicPr>
            <a:picLocks noChangeAspect="1" noChangeArrowheads="1"/>
          </p:cNvPicPr>
          <p:nvPr/>
        </p:nvPicPr>
        <p:blipFill>
          <a:blip r:embed="rId4"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5"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692605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6084168" y="498390"/>
            <a:ext cx="2952328"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CALL</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49153" name="Picture 1"/>
          <p:cNvPicPr>
            <a:picLocks noChangeAspect="1" noChangeArrowheads="1"/>
          </p:cNvPicPr>
          <p:nvPr/>
        </p:nvPicPr>
        <p:blipFill>
          <a:blip r:embed="rId4" cstate="print"/>
          <a:srcRect/>
          <a:stretch>
            <a:fillRect/>
          </a:stretch>
        </p:blipFill>
        <p:spPr bwMode="auto">
          <a:xfrm>
            <a:off x="827584" y="1844824"/>
            <a:ext cx="7776864" cy="4581080"/>
          </a:xfrm>
          <a:prstGeom prst="rect">
            <a:avLst/>
          </a:prstGeom>
          <a:noFill/>
          <a:ln w="9525">
            <a:noFill/>
            <a:miter lim="800000"/>
            <a:headEnd/>
            <a:tailEnd/>
          </a:ln>
        </p:spPr>
      </p:pic>
      <p:sp>
        <p:nvSpPr>
          <p:cNvPr id="9" name="ZoneTexte 8"/>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Results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Statistics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283871041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6084168" y="498390"/>
            <a:ext cx="2952328"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CALL</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287746" name="Picture 2"/>
          <p:cNvPicPr>
            <a:picLocks noChangeAspect="1" noChangeArrowheads="1"/>
          </p:cNvPicPr>
          <p:nvPr/>
        </p:nvPicPr>
        <p:blipFill>
          <a:blip r:embed="rId4" cstate="print"/>
          <a:srcRect/>
          <a:stretch>
            <a:fillRect/>
          </a:stretch>
        </p:blipFill>
        <p:spPr bwMode="auto">
          <a:xfrm>
            <a:off x="755576" y="1844824"/>
            <a:ext cx="7782566" cy="4680520"/>
          </a:xfrm>
          <a:prstGeom prst="rect">
            <a:avLst/>
          </a:prstGeom>
          <a:noFill/>
          <a:ln w="9525">
            <a:noFill/>
            <a:miter lim="800000"/>
            <a:headEnd/>
            <a:tailEnd/>
          </a:ln>
        </p:spPr>
      </p:pic>
      <p:sp>
        <p:nvSpPr>
          <p:cNvPr id="10" name="ZoneTexte 9"/>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Results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Statistics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111768556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6084168" y="498390"/>
            <a:ext cx="2952328"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CALL</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285698" name="Picture 2"/>
          <p:cNvPicPr>
            <a:picLocks noChangeAspect="1" noChangeArrowheads="1"/>
          </p:cNvPicPr>
          <p:nvPr/>
        </p:nvPicPr>
        <p:blipFill>
          <a:blip r:embed="rId4" cstate="print"/>
          <a:srcRect/>
          <a:stretch>
            <a:fillRect/>
          </a:stretch>
        </p:blipFill>
        <p:spPr bwMode="auto">
          <a:xfrm>
            <a:off x="323528" y="1844824"/>
            <a:ext cx="8704084" cy="3672408"/>
          </a:xfrm>
          <a:prstGeom prst="rect">
            <a:avLst/>
          </a:prstGeom>
          <a:noFill/>
          <a:ln w="9525">
            <a:noFill/>
            <a:miter lim="800000"/>
            <a:headEnd/>
            <a:tailEnd/>
          </a:ln>
        </p:spPr>
      </p:pic>
      <p:sp>
        <p:nvSpPr>
          <p:cNvPr id="10" name="ZoneTexte 9"/>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Results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Statistics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225368802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p:cNvSpPr>
            <a:spLocks noGrp="1"/>
          </p:cNvSpPr>
          <p:nvPr>
            <p:ph type="title"/>
          </p:nvPr>
        </p:nvSpPr>
        <p:spPr>
          <a:xfrm>
            <a:off x="179388" y="1484313"/>
            <a:ext cx="8228012" cy="1006475"/>
          </a:xfrm>
        </p:spPr>
        <p:txBody>
          <a:bodyPr/>
          <a:lstStyle/>
          <a:p>
            <a:pPr marL="342900" indent="-342900"/>
            <a:r>
              <a:rPr lang="en-GB" sz="2800" u="sng" dirty="0">
                <a:solidFill>
                  <a:srgbClr val="FFC000"/>
                </a:solidFill>
                <a:latin typeface="Calibri" pitchFamily="34" charset="0"/>
                <a:ea typeface="MS Gothic" pitchFamily="49" charset="-128"/>
              </a:rPr>
              <a:t>Key features of the MSCA part</a:t>
            </a:r>
          </a:p>
        </p:txBody>
      </p:sp>
      <p:sp>
        <p:nvSpPr>
          <p:cNvPr id="6" name="Content Placeholder 2"/>
          <p:cNvSpPr>
            <a:spLocks noGrp="1"/>
          </p:cNvSpPr>
          <p:nvPr>
            <p:ph idx="1"/>
          </p:nvPr>
        </p:nvSpPr>
        <p:spPr>
          <a:xfrm>
            <a:off x="468313" y="2349500"/>
            <a:ext cx="8229600" cy="3417888"/>
          </a:xfrm>
        </p:spPr>
        <p:txBody>
          <a:bodyPr>
            <a:normAutofit fontScale="92500" lnSpcReduction="10000"/>
          </a:bodyPr>
          <a:lstStyle/>
          <a:p>
            <a:pPr marL="357188" lvl="2" indent="-357188" defTabSz="449263">
              <a:spcBef>
                <a:spcPts val="600"/>
              </a:spcBef>
              <a:spcAft>
                <a:spcPts val="600"/>
              </a:spcAft>
              <a:buClr>
                <a:srgbClr val="000000"/>
              </a:buClr>
              <a:buSzTx/>
              <a:buFont typeface="Wingdings" pitchFamily="2" charset="2"/>
              <a:buChar char="Ø"/>
            </a:pPr>
            <a:r>
              <a:rPr lang="en-GB" sz="1800" b="0" dirty="0">
                <a:latin typeface="Calibri" pitchFamily="34" charset="0"/>
                <a:ea typeface="MS Gothic" pitchFamily="49" charset="-128"/>
              </a:rPr>
              <a:t>Open to all domains of </a:t>
            </a:r>
            <a:r>
              <a:rPr lang="en-GB" sz="1800" dirty="0">
                <a:latin typeface="Calibri" pitchFamily="34" charset="0"/>
                <a:ea typeface="MS Gothic" pitchFamily="49" charset="-128"/>
              </a:rPr>
              <a:t>research and innovation </a:t>
            </a:r>
            <a:r>
              <a:rPr lang="en-GB" sz="1800" b="0" dirty="0">
                <a:latin typeface="Calibri" pitchFamily="34" charset="0"/>
                <a:ea typeface="MS Gothic" pitchFamily="49" charset="-128"/>
              </a:rPr>
              <a:t>from basic research up to market take-up and innovation services </a:t>
            </a:r>
          </a:p>
          <a:p>
            <a:pPr marL="357188" lvl="2" indent="-357188" defTabSz="449263">
              <a:spcBef>
                <a:spcPts val="600"/>
              </a:spcBef>
              <a:spcAft>
                <a:spcPts val="600"/>
              </a:spcAft>
              <a:buClr>
                <a:srgbClr val="000000"/>
              </a:buClr>
              <a:buSzTx/>
              <a:buFont typeface="Wingdings" pitchFamily="2" charset="2"/>
              <a:buChar char="Ø"/>
            </a:pPr>
            <a:r>
              <a:rPr lang="en-GB" sz="1800" b="0" dirty="0">
                <a:latin typeface="Calibri" pitchFamily="34" charset="0"/>
                <a:ea typeface="MS Gothic" pitchFamily="49" charset="-128"/>
              </a:rPr>
              <a:t>Entirely </a:t>
            </a:r>
            <a:r>
              <a:rPr lang="en-GB" sz="1800" dirty="0">
                <a:latin typeface="Calibri" pitchFamily="34" charset="0"/>
                <a:ea typeface="MS Gothic" pitchFamily="49" charset="-128"/>
              </a:rPr>
              <a:t>bottom-up</a:t>
            </a:r>
          </a:p>
          <a:p>
            <a:pPr marL="357188" lvl="2" indent="-357188" defTabSz="449263">
              <a:spcBef>
                <a:spcPts val="600"/>
              </a:spcBef>
              <a:spcAft>
                <a:spcPts val="600"/>
              </a:spcAft>
              <a:buClr>
                <a:srgbClr val="000000"/>
              </a:buClr>
              <a:buSzTx/>
              <a:buFont typeface="Wingdings" pitchFamily="2" charset="2"/>
              <a:buChar char="Ø"/>
            </a:pPr>
            <a:r>
              <a:rPr lang="en-GB" sz="1800" b="0" dirty="0">
                <a:latin typeface="Calibri" pitchFamily="34" charset="0"/>
                <a:ea typeface="MS Gothic" pitchFamily="49" charset="-128"/>
              </a:rPr>
              <a:t>Participation of </a:t>
            </a:r>
            <a:r>
              <a:rPr lang="en-GB" sz="1800" dirty="0">
                <a:latin typeface="Calibri" pitchFamily="34" charset="0"/>
                <a:ea typeface="MS Gothic" pitchFamily="49" charset="-128"/>
              </a:rPr>
              <a:t>non-academic sector </a:t>
            </a:r>
            <a:r>
              <a:rPr lang="en-GB" sz="1800" b="0" dirty="0">
                <a:latin typeface="Calibri" pitchFamily="34" charset="0"/>
                <a:ea typeface="MS Gothic" pitchFamily="49" charset="-128"/>
              </a:rPr>
              <a:t>strongly encouraged, especially industry and SMEs</a:t>
            </a:r>
          </a:p>
          <a:p>
            <a:pPr marL="357188" lvl="2" indent="-357188" defTabSz="449263">
              <a:spcBef>
                <a:spcPts val="600"/>
              </a:spcBef>
              <a:spcAft>
                <a:spcPts val="600"/>
              </a:spcAft>
              <a:buClr>
                <a:srgbClr val="000000"/>
              </a:buClr>
              <a:buSzTx/>
              <a:buFont typeface="Wingdings" pitchFamily="2" charset="2"/>
              <a:buChar char="Ø"/>
            </a:pPr>
            <a:r>
              <a:rPr lang="en-GB" sz="1800" dirty="0">
                <a:latin typeface="Calibri" pitchFamily="34" charset="0"/>
                <a:ea typeface="MS Gothic" pitchFamily="49" charset="-128"/>
              </a:rPr>
              <a:t>Mobility</a:t>
            </a:r>
            <a:r>
              <a:rPr lang="en-GB" sz="1800" b="0" dirty="0">
                <a:latin typeface="Calibri" pitchFamily="34" charset="0"/>
                <a:ea typeface="MS Gothic" pitchFamily="49" charset="-128"/>
              </a:rPr>
              <a:t> as the key requirement - funding on condition participants move from one country to another</a:t>
            </a:r>
          </a:p>
          <a:p>
            <a:pPr marL="357188" lvl="2" indent="-357188" defTabSz="449263">
              <a:spcBef>
                <a:spcPts val="600"/>
              </a:spcBef>
              <a:spcAft>
                <a:spcPts val="600"/>
              </a:spcAft>
              <a:buClr>
                <a:srgbClr val="000000"/>
              </a:buClr>
              <a:buSzTx/>
              <a:buFont typeface="Wingdings" pitchFamily="2" charset="2"/>
              <a:buChar char="Ø"/>
            </a:pPr>
            <a:r>
              <a:rPr lang="en-GB" sz="1800" b="0" dirty="0">
                <a:latin typeface="Calibri" pitchFamily="34" charset="0"/>
                <a:ea typeface="MS Gothic" pitchFamily="49" charset="-128"/>
              </a:rPr>
              <a:t>Promotion of attractive </a:t>
            </a:r>
            <a:r>
              <a:rPr lang="en-GB" sz="1800" dirty="0">
                <a:latin typeface="Calibri" pitchFamily="34" charset="0"/>
                <a:ea typeface="MS Gothic" pitchFamily="49" charset="-128"/>
              </a:rPr>
              <a:t>working and employment conditions</a:t>
            </a:r>
          </a:p>
          <a:p>
            <a:pPr marL="357188" lvl="2" indent="-357188" defTabSz="449263">
              <a:spcBef>
                <a:spcPts val="600"/>
              </a:spcBef>
              <a:spcAft>
                <a:spcPts val="600"/>
              </a:spcAft>
              <a:buClr>
                <a:srgbClr val="000000"/>
              </a:buClr>
              <a:buSzTx/>
              <a:buFont typeface="Wingdings" pitchFamily="2" charset="2"/>
              <a:buChar char="Ø"/>
            </a:pPr>
            <a:r>
              <a:rPr lang="en-GB" sz="1800" b="0" dirty="0">
                <a:latin typeface="Calibri" pitchFamily="34" charset="0"/>
                <a:ea typeface="MS Gothic" pitchFamily="49" charset="-128"/>
              </a:rPr>
              <a:t>Particular attention to </a:t>
            </a:r>
            <a:r>
              <a:rPr lang="en-GB" sz="1800" dirty="0">
                <a:latin typeface="Calibri" pitchFamily="34" charset="0"/>
                <a:ea typeface="MS Gothic" pitchFamily="49" charset="-128"/>
              </a:rPr>
              <a:t>gender</a:t>
            </a:r>
            <a:r>
              <a:rPr lang="en-GB" sz="1800" b="0" dirty="0">
                <a:latin typeface="Calibri" pitchFamily="34" charset="0"/>
                <a:ea typeface="MS Gothic" pitchFamily="49" charset="-128"/>
              </a:rPr>
              <a:t> balance</a:t>
            </a:r>
          </a:p>
          <a:p>
            <a:pPr marL="357188" lvl="2" indent="-357188" defTabSz="449263">
              <a:spcBef>
                <a:spcPts val="600"/>
              </a:spcBef>
              <a:spcAft>
                <a:spcPts val="600"/>
              </a:spcAft>
              <a:buClr>
                <a:srgbClr val="000000"/>
              </a:buClr>
              <a:buSzTx/>
              <a:buFont typeface="Wingdings" pitchFamily="2" charset="2"/>
              <a:buChar char="Ø"/>
            </a:pPr>
            <a:r>
              <a:rPr lang="en-GB" sz="1800" dirty="0">
                <a:latin typeface="Calibri" pitchFamily="34" charset="0"/>
                <a:ea typeface="MS Gothic" pitchFamily="49" charset="-128"/>
              </a:rPr>
              <a:t>Budget</a:t>
            </a:r>
            <a:r>
              <a:rPr lang="en-GB" sz="1800" b="0" dirty="0">
                <a:latin typeface="Calibri" pitchFamily="34" charset="0"/>
                <a:ea typeface="MS Gothic" pitchFamily="49" charset="-128"/>
              </a:rPr>
              <a:t> 2014/2020 : </a:t>
            </a:r>
            <a:r>
              <a:rPr lang="en-GB" sz="1800" dirty="0">
                <a:latin typeface="Calibri" pitchFamily="34" charset="0"/>
                <a:ea typeface="MS Gothic" pitchFamily="49" charset="-128"/>
              </a:rPr>
              <a:t>6 162 billion €</a:t>
            </a:r>
          </a:p>
        </p:txBody>
      </p:sp>
      <p:sp>
        <p:nvSpPr>
          <p:cNvPr id="4" name="Rectangle 3"/>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907976" y="4130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388696" y="413048"/>
            <a:ext cx="1422878" cy="748884"/>
          </a:xfrm>
          <a:prstGeom prst="rect">
            <a:avLst/>
          </a:prstGeom>
          <a:noFill/>
        </p:spPr>
      </p:pic>
    </p:spTree>
    <p:extLst>
      <p:ext uri="{BB962C8B-B14F-4D97-AF65-F5344CB8AC3E}">
        <p14:creationId xmlns:p14="http://schemas.microsoft.com/office/powerpoint/2010/main" val="92587299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6084168" y="498390"/>
            <a:ext cx="2952328"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CALL</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286722" name="Picture 2"/>
          <p:cNvPicPr>
            <a:picLocks noChangeAspect="1" noChangeArrowheads="1"/>
          </p:cNvPicPr>
          <p:nvPr/>
        </p:nvPicPr>
        <p:blipFill>
          <a:blip r:embed="rId4" cstate="print"/>
          <a:srcRect/>
          <a:stretch>
            <a:fillRect/>
          </a:stretch>
        </p:blipFill>
        <p:spPr bwMode="auto">
          <a:xfrm>
            <a:off x="2566988" y="1971674"/>
            <a:ext cx="5868736" cy="4265637"/>
          </a:xfrm>
          <a:prstGeom prst="rect">
            <a:avLst/>
          </a:prstGeom>
          <a:noFill/>
          <a:ln w="9525">
            <a:noFill/>
            <a:miter lim="800000"/>
            <a:headEnd/>
            <a:tailEnd/>
          </a:ln>
        </p:spPr>
      </p:pic>
      <p:sp>
        <p:nvSpPr>
          <p:cNvPr id="10" name="ZoneTexte 9"/>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Results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Statistics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73852643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6084168" y="498390"/>
            <a:ext cx="2952328"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CALL</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288772" name="Picture 4"/>
          <p:cNvPicPr>
            <a:picLocks noChangeAspect="1" noChangeArrowheads="1"/>
          </p:cNvPicPr>
          <p:nvPr/>
        </p:nvPicPr>
        <p:blipFill>
          <a:blip r:embed="rId4" cstate="print"/>
          <a:srcRect/>
          <a:stretch>
            <a:fillRect/>
          </a:stretch>
        </p:blipFill>
        <p:spPr bwMode="auto">
          <a:xfrm>
            <a:off x="323528" y="1584176"/>
            <a:ext cx="8748303" cy="5085184"/>
          </a:xfrm>
          <a:prstGeom prst="rect">
            <a:avLst/>
          </a:prstGeom>
          <a:noFill/>
          <a:ln w="9525">
            <a:noFill/>
            <a:miter lim="800000"/>
            <a:headEnd/>
            <a:tailEnd/>
          </a:ln>
        </p:spPr>
      </p:pic>
      <p:sp>
        <p:nvSpPr>
          <p:cNvPr id="11" name="ZoneTexte 10"/>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Results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Statistics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1964241219"/>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6084168" y="498390"/>
            <a:ext cx="2952328"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CALL</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289794" name="Picture 2"/>
          <p:cNvPicPr>
            <a:picLocks noChangeAspect="1" noChangeArrowheads="1"/>
          </p:cNvPicPr>
          <p:nvPr/>
        </p:nvPicPr>
        <p:blipFill>
          <a:blip r:embed="rId4" cstate="print"/>
          <a:srcRect/>
          <a:stretch>
            <a:fillRect/>
          </a:stretch>
        </p:blipFill>
        <p:spPr bwMode="auto">
          <a:xfrm>
            <a:off x="539552" y="1556792"/>
            <a:ext cx="8352928" cy="5108710"/>
          </a:xfrm>
          <a:prstGeom prst="rect">
            <a:avLst/>
          </a:prstGeom>
          <a:noFill/>
          <a:ln w="9525">
            <a:noFill/>
            <a:miter lim="800000"/>
            <a:headEnd/>
            <a:tailEnd/>
          </a:ln>
        </p:spPr>
      </p:pic>
      <p:sp>
        <p:nvSpPr>
          <p:cNvPr id="10" name="ZoneTexte 9"/>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Results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Statistics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240082906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6084168" y="498390"/>
            <a:ext cx="2952328"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CALL</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290818" name="Picture 2"/>
          <p:cNvPicPr>
            <a:picLocks noChangeAspect="1" noChangeArrowheads="1"/>
          </p:cNvPicPr>
          <p:nvPr/>
        </p:nvPicPr>
        <p:blipFill>
          <a:blip r:embed="rId4" cstate="print"/>
          <a:srcRect/>
          <a:stretch>
            <a:fillRect/>
          </a:stretch>
        </p:blipFill>
        <p:spPr bwMode="auto">
          <a:xfrm>
            <a:off x="395536" y="1700808"/>
            <a:ext cx="8532440" cy="4693869"/>
          </a:xfrm>
          <a:prstGeom prst="rect">
            <a:avLst/>
          </a:prstGeom>
          <a:noFill/>
          <a:ln w="9525">
            <a:noFill/>
            <a:miter lim="800000"/>
            <a:headEnd/>
            <a:tailEnd/>
          </a:ln>
        </p:spPr>
      </p:pic>
      <p:sp>
        <p:nvSpPr>
          <p:cNvPr id="10" name="ZoneTexte 9"/>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Results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Statistics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33866538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6084168" y="498390"/>
            <a:ext cx="2952328"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CALL</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ZoneTexte 8"/>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IF –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Next</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Call</a:t>
            </a:r>
          </a:p>
        </p:txBody>
      </p:sp>
      <p:sp>
        <p:nvSpPr>
          <p:cNvPr id="8" name="Text Placeholder 4"/>
          <p:cNvSpPr txBox="1">
            <a:spLocks/>
          </p:cNvSpPr>
          <p:nvPr/>
        </p:nvSpPr>
        <p:spPr>
          <a:xfrm>
            <a:off x="683568" y="1772816"/>
            <a:ext cx="8013700" cy="42005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ＭＳ Ｐゴシック" pitchFamily="34" charset="-128"/>
                <a:cs typeface="+mn-cs"/>
              </a:rPr>
              <a:t> H2020-MSCA-IF-2017</a:t>
            </a: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		- Opens 11st April 2017</a:t>
            </a: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		- Deadline: 14</a:t>
            </a:r>
            <a:r>
              <a:rPr kumimoji="0" lang="en-GB" altLang="fr-FR" sz="2400" b="0" i="0" u="none" strike="noStrike" kern="1200" cap="none" spc="0" normalizeH="0" baseline="3000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 September 2017 (17.00 – Brussels time)</a:t>
            </a: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Results of the evaluation: </a:t>
            </a:r>
            <a:r>
              <a:rPr kumimoji="0" lang="en-GB" altLang="fr-FR" sz="2400" b="0" i="0" u="none" strike="noStrike" kern="1200" cap="none" spc="0" normalizeH="0" baseline="0" noProof="0" dirty="0">
                <a:ln>
                  <a:noFill/>
                </a:ln>
                <a:solidFill>
                  <a:srgbClr val="941333"/>
                </a:solidFill>
                <a:effectLst/>
                <a:uLnTx/>
                <a:uFillTx/>
                <a:latin typeface="Calibri" panose="020F0502020204030204" pitchFamily="34" charset="0"/>
                <a:ea typeface="Calibri" panose="020F0502020204030204" pitchFamily="34" charset="0"/>
                <a:cs typeface="Calibri" panose="020F0502020204030204" pitchFamily="34" charset="0"/>
              </a:rPr>
              <a:t>5 months </a:t>
            </a: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after the call deadline</a:t>
            </a: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Signing of grant agreements: </a:t>
            </a:r>
            <a:r>
              <a:rPr kumimoji="0" lang="en-GB" altLang="fr-FR" sz="2400" b="0" i="0" u="none" strike="noStrike" kern="1200" cap="none" spc="0" normalizeH="0" baseline="0" noProof="0" dirty="0">
                <a:ln>
                  <a:noFill/>
                </a:ln>
                <a:solidFill>
                  <a:srgbClr val="941333"/>
                </a:solidFill>
                <a:effectLst/>
                <a:uLnTx/>
                <a:uFillTx/>
                <a:latin typeface="Calibri" panose="020F0502020204030204" pitchFamily="34" charset="0"/>
                <a:ea typeface="Calibri" panose="020F0502020204030204" pitchFamily="34" charset="0"/>
                <a:cs typeface="Calibri" panose="020F0502020204030204" pitchFamily="34" charset="0"/>
              </a:rPr>
              <a:t>8 months </a:t>
            </a: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after the call deadline</a:t>
            </a:r>
          </a:p>
        </p:txBody>
      </p:sp>
      <p:pic>
        <p:nvPicPr>
          <p:cNvPr id="291842" name="Picture 2"/>
          <p:cNvPicPr>
            <a:picLocks noChangeAspect="1" noChangeArrowheads="1"/>
          </p:cNvPicPr>
          <p:nvPr/>
        </p:nvPicPr>
        <p:blipFill>
          <a:blip r:embed="rId4" cstate="print"/>
          <a:srcRect/>
          <a:stretch>
            <a:fillRect/>
          </a:stretch>
        </p:blipFill>
        <p:spPr bwMode="auto">
          <a:xfrm>
            <a:off x="1763688" y="3140968"/>
            <a:ext cx="5822429" cy="1293873"/>
          </a:xfrm>
          <a:prstGeom prst="rect">
            <a:avLst/>
          </a:prstGeom>
          <a:noFill/>
          <a:ln w="9525">
            <a:noFill/>
            <a:miter lim="800000"/>
            <a:headEnd/>
            <a:tailEnd/>
          </a:ln>
        </p:spPr>
      </p:pic>
    </p:spTree>
    <p:extLst>
      <p:ext uri="{BB962C8B-B14F-4D97-AF65-F5344CB8AC3E}">
        <p14:creationId xmlns:p14="http://schemas.microsoft.com/office/powerpoint/2010/main" val="3267555329"/>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Title 1"/>
          <p:cNvSpPr>
            <a:spLocks noGrp="1"/>
          </p:cNvSpPr>
          <p:nvPr>
            <p:ph type="title"/>
          </p:nvPr>
        </p:nvSpPr>
        <p:spPr>
          <a:xfrm>
            <a:off x="611560" y="2492896"/>
            <a:ext cx="8229600" cy="935037"/>
          </a:xfrm>
        </p:spPr>
        <p:txBody>
          <a:bodyPr>
            <a:normAutofit fontScale="90000"/>
          </a:bodyPr>
          <a:lstStyle/>
          <a:p>
            <a:pPr eaLnBrk="1" hangingPunct="1"/>
            <a:r>
              <a:rPr lang="en-GB" sz="3600" b="1" u="sng" dirty="0">
                <a:solidFill>
                  <a:srgbClr val="FFC000"/>
                </a:solidFill>
                <a:latin typeface="Calibri" pitchFamily="34" charset="0"/>
                <a:ea typeface="MS Gothic" pitchFamily="49" charset="-128"/>
                <a:cs typeface="Arial" pitchFamily="34" charset="0"/>
              </a:rPr>
              <a:t>ITN</a:t>
            </a:r>
            <a:br>
              <a:rPr lang="en-GB" sz="3600" b="1" u="sng" dirty="0">
                <a:solidFill>
                  <a:srgbClr val="FFC000"/>
                </a:solidFill>
                <a:latin typeface="Calibri" pitchFamily="34" charset="0"/>
                <a:ea typeface="MS Gothic" pitchFamily="49" charset="-128"/>
                <a:cs typeface="Arial" pitchFamily="34" charset="0"/>
              </a:rPr>
            </a:br>
            <a:r>
              <a:rPr lang="en-GB" sz="3600" u="sng" dirty="0">
                <a:solidFill>
                  <a:srgbClr val="FFC000"/>
                </a:solidFill>
                <a:latin typeface="Calibri" pitchFamily="34" charset="0"/>
                <a:ea typeface="MS Gothic" pitchFamily="49" charset="-128"/>
                <a:cs typeface="Arial" pitchFamily="34" charset="0"/>
              </a:rPr>
              <a:t/>
            </a:r>
            <a:br>
              <a:rPr lang="en-GB" sz="3600" u="sng" dirty="0">
                <a:solidFill>
                  <a:srgbClr val="FFC000"/>
                </a:solidFill>
                <a:latin typeface="Calibri" pitchFamily="34" charset="0"/>
                <a:ea typeface="MS Gothic" pitchFamily="49" charset="-128"/>
                <a:cs typeface="Arial" pitchFamily="34" charset="0"/>
              </a:rPr>
            </a:br>
            <a:r>
              <a:rPr lang="en-GB" sz="3600" b="1" u="sng" dirty="0">
                <a:solidFill>
                  <a:srgbClr val="FFC000"/>
                </a:solidFill>
                <a:latin typeface="Calibri" pitchFamily="34" charset="0"/>
                <a:ea typeface="MS Gothic" pitchFamily="49" charset="-128"/>
                <a:cs typeface="Arial" pitchFamily="34" charset="0"/>
              </a:rPr>
              <a:t>Innovative Training Networks</a:t>
            </a:r>
            <a:endParaRPr lang="en-GB" sz="3600" b="1" u="sng" dirty="0">
              <a:solidFill>
                <a:srgbClr val="FFC000"/>
              </a:solidFill>
              <a:latin typeface="Calibri" pitchFamily="34" charset="0"/>
              <a:cs typeface="Arial" pitchFamily="34" charset="0"/>
            </a:endParaRPr>
          </a:p>
        </p:txBody>
      </p:sp>
      <p:pic>
        <p:nvPicPr>
          <p:cNvPr id="182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725144"/>
            <a:ext cx="2016224" cy="121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0112787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323528" y="1772817"/>
            <a:ext cx="6923087" cy="2880320"/>
          </a:xfrm>
          <a:prstGeom prst="rect">
            <a:avLst/>
          </a:prstGeom>
          <a:noFill/>
          <a:ln>
            <a:noFill/>
          </a:ln>
          <a:effectLst/>
          <a:extLst/>
        </p:spPr>
        <p:txBody>
          <a:bodyPr/>
          <a:lstStyle>
            <a:lvl1pPr marL="1438275" indent="-257175" algn="l" rtl="0" eaLnBrk="0" fontAlgn="base" hangingPunct="0">
              <a:spcBef>
                <a:spcPct val="20000"/>
              </a:spcBef>
              <a:spcAft>
                <a:spcPct val="0"/>
              </a:spcAft>
              <a:buClr>
                <a:schemeClr val="bg1"/>
              </a:buClr>
              <a:buChar char="•"/>
              <a:tabLst>
                <a:tab pos="1343025" algn="l"/>
              </a:tabLst>
              <a:defRPr sz="2400" i="1">
                <a:solidFill>
                  <a:srgbClr val="0F5494"/>
                </a:solidFill>
                <a:latin typeface="+mn-lt"/>
                <a:ea typeface="+mn-ea"/>
                <a:cs typeface="+mn-cs"/>
              </a:defRPr>
            </a:lvl1pPr>
            <a:lvl2pPr marL="2152650" indent="-266700" algn="l" rtl="0" eaLnBrk="0" fontAlgn="base" hangingPunct="0">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eaLnBrk="0" fontAlgn="base" hangingPunct="0">
              <a:spcBef>
                <a:spcPct val="20000"/>
              </a:spcBef>
              <a:spcAft>
                <a:spcPct val="0"/>
              </a:spcAft>
              <a:tabLst>
                <a:tab pos="1343025" algn="l"/>
              </a:tabLst>
              <a:defRPr sz="1400">
                <a:solidFill>
                  <a:srgbClr val="0F5494"/>
                </a:solidFill>
                <a:latin typeface="+mn-lt"/>
              </a:defRPr>
            </a:lvl3pPr>
            <a:lvl4pPr marL="3057525" indent="-228600" algn="l" rtl="0" eaLnBrk="0" fontAlgn="base" hangingPunct="0">
              <a:spcBef>
                <a:spcPct val="20000"/>
              </a:spcBef>
              <a:spcAft>
                <a:spcPct val="0"/>
              </a:spcAft>
              <a:buChar char="–"/>
              <a:tabLst>
                <a:tab pos="1343025" algn="l"/>
              </a:tabLst>
              <a:defRPr sz="2000">
                <a:solidFill>
                  <a:schemeClr val="tx1"/>
                </a:solidFill>
                <a:latin typeface="Arial" pitchFamily="34" charset="0"/>
              </a:defRPr>
            </a:lvl4pPr>
            <a:lvl5pPr marL="3465513" indent="-228600" algn="l" rtl="0" eaLnBrk="0" fontAlgn="base" hangingPunct="0">
              <a:spcBef>
                <a:spcPct val="20000"/>
              </a:spcBef>
              <a:spcAft>
                <a:spcPct val="0"/>
              </a:spcAft>
              <a:buChar char="»"/>
              <a:tabLst>
                <a:tab pos="1343025" algn="l"/>
              </a:tabLst>
              <a:defRPr sz="2000">
                <a:solidFill>
                  <a:schemeClr val="tx1"/>
                </a:solidFill>
                <a:latin typeface="Arial" pitchFamily="34" charset="0"/>
              </a:defRPr>
            </a:lvl5pPr>
            <a:lvl6pPr marL="3922713" indent="-228600" algn="l" rtl="0" fontAlgn="base">
              <a:spcBef>
                <a:spcPct val="20000"/>
              </a:spcBef>
              <a:spcAft>
                <a:spcPct val="0"/>
              </a:spcAft>
              <a:buChar char="»"/>
              <a:tabLst>
                <a:tab pos="1343025" algn="l"/>
              </a:tabLst>
              <a:defRPr sz="2000">
                <a:solidFill>
                  <a:schemeClr val="tx1"/>
                </a:solidFill>
                <a:latin typeface="Arial" pitchFamily="34" charset="0"/>
              </a:defRPr>
            </a:lvl6pPr>
            <a:lvl7pPr marL="4379913" indent="-228600" algn="l" rtl="0" fontAlgn="base">
              <a:spcBef>
                <a:spcPct val="20000"/>
              </a:spcBef>
              <a:spcAft>
                <a:spcPct val="0"/>
              </a:spcAft>
              <a:buChar char="»"/>
              <a:tabLst>
                <a:tab pos="1343025" algn="l"/>
              </a:tabLst>
              <a:defRPr sz="2000">
                <a:solidFill>
                  <a:schemeClr val="tx1"/>
                </a:solidFill>
                <a:latin typeface="Arial" pitchFamily="34" charset="0"/>
              </a:defRPr>
            </a:lvl7pPr>
            <a:lvl8pPr marL="4837113" indent="-228600" algn="l" rtl="0" fontAlgn="base">
              <a:spcBef>
                <a:spcPct val="20000"/>
              </a:spcBef>
              <a:spcAft>
                <a:spcPct val="0"/>
              </a:spcAft>
              <a:buChar char="»"/>
              <a:tabLst>
                <a:tab pos="1343025" algn="l"/>
              </a:tabLst>
              <a:defRPr sz="2000">
                <a:solidFill>
                  <a:schemeClr val="tx1"/>
                </a:solidFill>
                <a:latin typeface="Arial" pitchFamily="34" charset="0"/>
              </a:defRPr>
            </a:lvl8pPr>
            <a:lvl9pPr marL="5294313" indent="-228600" algn="l" rtl="0" fontAlgn="base">
              <a:spcBef>
                <a:spcPct val="20000"/>
              </a:spcBef>
              <a:spcAft>
                <a:spcPct val="0"/>
              </a:spcAft>
              <a:buChar char="»"/>
              <a:tabLst>
                <a:tab pos="1343025" algn="l"/>
              </a:tabLst>
              <a:defRPr sz="2000">
                <a:solidFill>
                  <a:schemeClr val="tx1"/>
                </a:solidFill>
                <a:latin typeface="Arial" pitchFamily="34" charset="0"/>
              </a:defRPr>
            </a:lvl9pPr>
          </a:lstStyle>
          <a:p>
            <a:pPr marL="271463" marR="0" lvl="0" indent="-271463" algn="l" defTabSz="914400" rtl="0" eaLnBrk="0" fontAlgn="base" latinLnBrk="0" hangingPunct="0">
              <a:lnSpc>
                <a:spcPct val="100000"/>
              </a:lnSpc>
              <a:spcBef>
                <a:spcPct val="0"/>
              </a:spcBef>
              <a:spcAft>
                <a:spcPct val="30000"/>
              </a:spcAft>
              <a:buClr>
                <a:srgbClr val="FFFFFF"/>
              </a:buClr>
              <a:buSzTx/>
              <a:buFont typeface="Wingdings" pitchFamily="2" charset="2"/>
              <a:buNone/>
              <a:tabLst>
                <a:tab pos="1343025" algn="l"/>
              </a:tabLst>
              <a:defRPr/>
            </a:pPr>
            <a:r>
              <a:rPr kumimoji="0" lang="en-GB" sz="2000" b="1" i="0" u="none" strike="noStrike" kern="1200" cap="none" spc="0" normalizeH="0" baseline="0" noProof="0" dirty="0">
                <a:ln>
                  <a:noFill/>
                </a:ln>
                <a:solidFill>
                  <a:srgbClr val="0F5494"/>
                </a:solidFill>
                <a:effectLst/>
                <a:uLnTx/>
                <a:uFillTx/>
                <a:latin typeface="Calibri"/>
                <a:ea typeface="+mn-ea"/>
                <a:cs typeface="Arial" pitchFamily="34" charset="0"/>
              </a:rPr>
              <a:t>ITN Objectives</a:t>
            </a:r>
            <a:endParaRPr kumimoji="0" lang="en-GB" sz="1800" b="1" i="0" u="none" strike="noStrike" kern="1200" cap="none" spc="0" normalizeH="0" baseline="0" noProof="0" dirty="0">
              <a:ln>
                <a:noFill/>
              </a:ln>
              <a:solidFill>
                <a:srgbClr val="0F5494"/>
              </a:solidFill>
              <a:effectLst/>
              <a:uLnTx/>
              <a:uFillTx/>
              <a:latin typeface="Calibri"/>
              <a:ea typeface="+mn-ea"/>
              <a:cs typeface="Arial" pitchFamily="34" charset="0"/>
            </a:endParaRPr>
          </a:p>
          <a:p>
            <a:pPr marL="342900" marR="0" lvl="0" indent="-342900" algn="l" defTabSz="914400" rtl="0" eaLnBrk="0" fontAlgn="base" latinLnBrk="0" hangingPunct="0">
              <a:lnSpc>
                <a:spcPct val="100000"/>
              </a:lnSpc>
              <a:spcBef>
                <a:spcPct val="0"/>
              </a:spcBef>
              <a:spcAft>
                <a:spcPct val="30000"/>
              </a:spcAft>
              <a:buClr>
                <a:srgbClr val="0F5494"/>
              </a:buClr>
              <a:buSzTx/>
              <a:buFontTx/>
              <a:buChar char="•"/>
              <a:tabLst>
                <a:tab pos="1343025" algn="l"/>
              </a:tabLst>
              <a:defRPr/>
            </a:pPr>
            <a:r>
              <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rPr>
              <a:t>Train innovative early-stage researchers</a:t>
            </a:r>
          </a:p>
          <a:p>
            <a:pPr marL="342900" marR="0" lvl="0" indent="-342900" algn="l" defTabSz="914400" rtl="0" eaLnBrk="0" fontAlgn="base" latinLnBrk="0" hangingPunct="0">
              <a:lnSpc>
                <a:spcPct val="100000"/>
              </a:lnSpc>
              <a:spcBef>
                <a:spcPct val="0"/>
              </a:spcBef>
              <a:spcAft>
                <a:spcPct val="30000"/>
              </a:spcAft>
              <a:buClr>
                <a:srgbClr val="0F5494"/>
              </a:buClr>
              <a:buSzTx/>
              <a:buFontTx/>
              <a:buChar char="•"/>
              <a:tabLst>
                <a:tab pos="1343025" algn="l"/>
              </a:tabLst>
              <a:defRPr/>
            </a:pPr>
            <a:r>
              <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rPr>
              <a:t>Excellence in doctoral/early-stage research training</a:t>
            </a:r>
          </a:p>
          <a:p>
            <a:pPr marL="342900" marR="0" lvl="0" indent="-342900" algn="l" defTabSz="914400" rtl="0" eaLnBrk="0" fontAlgn="base" latinLnBrk="0" hangingPunct="0">
              <a:lnSpc>
                <a:spcPct val="100000"/>
              </a:lnSpc>
              <a:spcBef>
                <a:spcPct val="0"/>
              </a:spcBef>
              <a:spcAft>
                <a:spcPct val="30000"/>
              </a:spcAft>
              <a:buClr>
                <a:srgbClr val="0F5494"/>
              </a:buClr>
              <a:buSzTx/>
              <a:buFontTx/>
              <a:buChar char="•"/>
              <a:tabLst>
                <a:tab pos="1343025" algn="l"/>
              </a:tabLst>
              <a:defRPr/>
            </a:pPr>
            <a:r>
              <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rPr>
              <a:t>Provide skills to match public and private sector needs</a:t>
            </a:r>
            <a:endParaRPr kumimoji="0" lang="fr-BE" sz="1400" b="1" i="0" u="none" strike="noStrike" kern="1200" cap="none" spc="0" normalizeH="0" baseline="0" noProof="0" dirty="0">
              <a:ln>
                <a:noFill/>
              </a:ln>
              <a:solidFill>
                <a:srgbClr val="0F5494"/>
              </a:solidFill>
              <a:effectLst/>
              <a:uLnTx/>
              <a:uFillTx/>
              <a:latin typeface="Calibri"/>
              <a:ea typeface="+mn-ea"/>
              <a:cs typeface="Arial" pitchFamily="34" charset="0"/>
            </a:endParaRPr>
          </a:p>
          <a:p>
            <a:pPr marL="0" marR="0" lvl="0" indent="0" algn="l" defTabSz="914400" rtl="0" eaLnBrk="0" fontAlgn="base" latinLnBrk="0" hangingPunct="0">
              <a:lnSpc>
                <a:spcPct val="100000"/>
              </a:lnSpc>
              <a:spcBef>
                <a:spcPct val="0"/>
              </a:spcBef>
              <a:spcAft>
                <a:spcPct val="30000"/>
              </a:spcAft>
              <a:buClr>
                <a:srgbClr val="FFFFFF"/>
              </a:buClr>
              <a:buSzTx/>
              <a:buFontTx/>
              <a:buNone/>
              <a:tabLst>
                <a:tab pos="1343025" algn="l"/>
              </a:tabLst>
              <a:defRPr/>
            </a:pPr>
            <a:endParaRPr kumimoji="0" lang="fr-BE" sz="1400" b="1" i="0" u="none" strike="noStrike" kern="1200" cap="none" spc="0" normalizeH="0" baseline="0" noProof="0" dirty="0">
              <a:ln>
                <a:noFill/>
              </a:ln>
              <a:solidFill>
                <a:srgbClr val="0F5494"/>
              </a:solidFill>
              <a:effectLst/>
              <a:uLnTx/>
              <a:uFillTx/>
              <a:latin typeface="Calibri"/>
              <a:ea typeface="+mn-ea"/>
              <a:cs typeface="Arial" pitchFamily="34" charset="0"/>
            </a:endParaRPr>
          </a:p>
          <a:p>
            <a:pPr marL="271463" marR="0" lvl="0" indent="-271463" algn="l" defTabSz="914400" rtl="0" eaLnBrk="0" fontAlgn="base" latinLnBrk="0" hangingPunct="0">
              <a:lnSpc>
                <a:spcPct val="100000"/>
              </a:lnSpc>
              <a:spcBef>
                <a:spcPct val="0"/>
              </a:spcBef>
              <a:spcAft>
                <a:spcPct val="30000"/>
              </a:spcAft>
              <a:buClr>
                <a:srgbClr val="FFFFFF"/>
              </a:buClr>
              <a:buSzTx/>
              <a:buFont typeface="Wingdings" pitchFamily="2" charset="2"/>
              <a:buNone/>
              <a:tabLst>
                <a:tab pos="1343025" algn="l"/>
              </a:tabLst>
              <a:defRPr/>
            </a:pPr>
            <a:r>
              <a:rPr kumimoji="0" lang="en-GB" sz="2000" b="1" i="0" u="none" strike="noStrike" kern="1200" cap="none" spc="0" normalizeH="0" baseline="0" noProof="0" dirty="0">
                <a:ln>
                  <a:noFill/>
                </a:ln>
                <a:solidFill>
                  <a:srgbClr val="0F5494"/>
                </a:solidFill>
                <a:effectLst/>
                <a:uLnTx/>
                <a:uFillTx/>
                <a:latin typeface="Calibri"/>
                <a:ea typeface="+mn-ea"/>
                <a:cs typeface="Arial" pitchFamily="34" charset="0"/>
              </a:rPr>
              <a:t>ITN Expected impact</a:t>
            </a:r>
          </a:p>
          <a:p>
            <a:pPr marL="342900" marR="0" lvl="0" indent="-342900" algn="l" defTabSz="914400" rtl="0" eaLnBrk="0" fontAlgn="base" latinLnBrk="0" hangingPunct="0">
              <a:lnSpc>
                <a:spcPct val="100000"/>
              </a:lnSpc>
              <a:spcBef>
                <a:spcPct val="0"/>
              </a:spcBef>
              <a:spcAft>
                <a:spcPct val="30000"/>
              </a:spcAft>
              <a:buClr>
                <a:srgbClr val="0F5494"/>
              </a:buClr>
              <a:buSzTx/>
              <a:buFontTx/>
              <a:buChar char="•"/>
              <a:tabLst>
                <a:tab pos="1343025" algn="l"/>
              </a:tabLst>
              <a:defRPr/>
            </a:pPr>
            <a:r>
              <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rPr>
              <a:t>Improved career perspectives of researchers</a:t>
            </a:r>
          </a:p>
          <a:p>
            <a:pPr marL="342900" marR="0" lvl="0" indent="-342900" algn="l" defTabSz="914400" rtl="0" eaLnBrk="0" fontAlgn="base" latinLnBrk="0" hangingPunct="0">
              <a:lnSpc>
                <a:spcPct val="100000"/>
              </a:lnSpc>
              <a:spcBef>
                <a:spcPct val="0"/>
              </a:spcBef>
              <a:spcAft>
                <a:spcPct val="30000"/>
              </a:spcAft>
              <a:buClr>
                <a:srgbClr val="0F5494"/>
              </a:buClr>
              <a:buSzTx/>
              <a:buFontTx/>
              <a:buChar char="•"/>
              <a:tabLst>
                <a:tab pos="1343025" algn="l"/>
              </a:tabLst>
              <a:defRPr/>
            </a:pPr>
            <a:r>
              <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rPr>
              <a:t>Structured high-quality research / doctoral training</a:t>
            </a:r>
          </a:p>
          <a:p>
            <a:pPr marL="342900" marR="0" lvl="0" indent="-342900" algn="l" defTabSz="914400" rtl="0" eaLnBrk="0" fontAlgn="base" latinLnBrk="0" hangingPunct="0">
              <a:lnSpc>
                <a:spcPct val="100000"/>
              </a:lnSpc>
              <a:spcBef>
                <a:spcPct val="0"/>
              </a:spcBef>
              <a:spcAft>
                <a:spcPct val="30000"/>
              </a:spcAft>
              <a:buClr>
                <a:srgbClr val="0F5494"/>
              </a:buClr>
              <a:buSzTx/>
              <a:buFontTx/>
              <a:buChar char="•"/>
              <a:tabLst>
                <a:tab pos="1343025" algn="l"/>
              </a:tabLst>
              <a:defRPr/>
            </a:pPr>
            <a:r>
              <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rPr>
              <a:t>Collaboration academia with non-academic sectors</a:t>
            </a:r>
          </a:p>
          <a:p>
            <a:pPr marL="342900" marR="0" lvl="0" indent="-342900" algn="l" defTabSz="914400" rtl="0" eaLnBrk="0" fontAlgn="base" latinLnBrk="0" hangingPunct="0">
              <a:lnSpc>
                <a:spcPct val="100000"/>
              </a:lnSpc>
              <a:spcBef>
                <a:spcPct val="0"/>
              </a:spcBef>
              <a:spcAft>
                <a:spcPct val="30000"/>
              </a:spcAft>
              <a:buClr>
                <a:srgbClr val="0F5494"/>
              </a:buClr>
              <a:buSzTx/>
              <a:buFontTx/>
              <a:buChar char="•"/>
              <a:tabLst>
                <a:tab pos="1343025" algn="l"/>
              </a:tabLst>
              <a:defRPr/>
            </a:pPr>
            <a:endPar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endParaRPr>
          </a:p>
          <a:p>
            <a:pPr marL="342900" marR="0" lvl="0" indent="-342900" algn="l" defTabSz="914400" rtl="0" eaLnBrk="0" fontAlgn="base" latinLnBrk="0" hangingPunct="0">
              <a:lnSpc>
                <a:spcPct val="100000"/>
              </a:lnSpc>
              <a:spcBef>
                <a:spcPct val="0"/>
              </a:spcBef>
              <a:spcAft>
                <a:spcPct val="30000"/>
              </a:spcAft>
              <a:buClr>
                <a:srgbClr val="0F5494"/>
              </a:buClr>
              <a:buSzTx/>
              <a:buFontTx/>
              <a:buNone/>
              <a:tabLst>
                <a:tab pos="1343025" algn="l"/>
              </a:tabLst>
              <a:defRPr/>
            </a:pPr>
            <a:endPar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endParaRPr>
          </a:p>
        </p:txBody>
      </p:sp>
      <p:sp>
        <p:nvSpPr>
          <p:cNvPr id="6" name="TextBox 4"/>
          <p:cNvSpPr txBox="1">
            <a:spLocks noChangeArrowheads="1"/>
          </p:cNvSpPr>
          <p:nvPr/>
        </p:nvSpPr>
        <p:spPr bwMode="auto">
          <a:xfrm>
            <a:off x="2699792" y="4653136"/>
            <a:ext cx="65833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defRPr sz="1200">
                <a:solidFill>
                  <a:srgbClr val="0F5494"/>
                </a:solidFill>
                <a:latin typeface="Verdana" pitchFamily="34" charset="0"/>
              </a:defRPr>
            </a:lvl1pPr>
            <a:lvl2pPr marL="2857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marL="216000" marR="0" lvl="0" indent="-285750" algn="l" defTabSz="457200" rtl="0" eaLnBrk="1" fontAlgn="base" latinLnBrk="0" hangingPunct="1">
              <a:lnSpc>
                <a:spcPct val="100000"/>
              </a:lnSpc>
              <a:spcBef>
                <a:spcPct val="0"/>
              </a:spcBef>
              <a:spcAft>
                <a:spcPts val="600"/>
              </a:spcAft>
              <a:buClr>
                <a:srgbClr val="0F5494"/>
              </a:buClr>
              <a:buSzTx/>
              <a:buFont typeface="Wingdings" pitchFamily="2" charset="2"/>
              <a:buChar char="ü"/>
              <a:tabLst/>
              <a:defRPr/>
            </a:pP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Calibri" panose="020F0502020204030204" pitchFamily="34" charset="0"/>
              </a:rPr>
              <a:t>Excellence</a:t>
            </a: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Calibri" panose="020F0502020204030204" pitchFamily="34" charset="0"/>
              </a:rPr>
              <a:t>: International network of organisations applies and proposes a joint research training or doctoral programme</a:t>
            </a:r>
          </a:p>
          <a:p>
            <a:pPr marL="216000" marR="0" lvl="0" indent="-285750" algn="l" defTabSz="457200" rtl="0" eaLnBrk="1" fontAlgn="base" latinLnBrk="0" hangingPunct="1">
              <a:lnSpc>
                <a:spcPct val="100000"/>
              </a:lnSpc>
              <a:spcBef>
                <a:spcPct val="0"/>
              </a:spcBef>
              <a:spcAft>
                <a:spcPts val="600"/>
              </a:spcAft>
              <a:buClr>
                <a:srgbClr val="0F5494"/>
              </a:buClr>
              <a:buSzTx/>
              <a:buFont typeface="Wingdings" pitchFamily="2" charset="2"/>
              <a:buChar char="ü"/>
              <a:tabLst/>
              <a:defRPr/>
            </a:pPr>
            <a:r>
              <a:rPr kumimoji="0" lang="fr-BE" sz="1400" b="1" i="0" u="none" strike="noStrike" kern="1200" cap="none" spc="0" normalizeH="0" baseline="0" noProof="0" dirty="0" err="1">
                <a:ln>
                  <a:noFill/>
                </a:ln>
                <a:solidFill>
                  <a:srgbClr val="0F5494"/>
                </a:solidFill>
                <a:effectLst/>
                <a:uLnTx/>
                <a:uFillTx/>
                <a:latin typeface="Calibri"/>
                <a:ea typeface="ＭＳ Ｐゴシック" pitchFamily="34" charset="-128"/>
                <a:cs typeface="Calibri" panose="020F0502020204030204" pitchFamily="34" charset="0"/>
              </a:rPr>
              <a:t>Bottom</a:t>
            </a:r>
            <a:r>
              <a:rPr kumimoji="0" lang="fr-BE" sz="1400" b="1" i="0" u="none" strike="noStrike" kern="1200" cap="none" spc="0" normalizeH="0" baseline="0" noProof="0" dirty="0">
                <a:ln>
                  <a:noFill/>
                </a:ln>
                <a:solidFill>
                  <a:srgbClr val="0F5494"/>
                </a:solidFill>
                <a:effectLst/>
                <a:uLnTx/>
                <a:uFillTx/>
                <a:latin typeface="Calibri"/>
                <a:ea typeface="ＭＳ Ｐゴシック" pitchFamily="34" charset="-128"/>
                <a:cs typeface="Calibri" panose="020F0502020204030204" pitchFamily="34" charset="0"/>
              </a:rPr>
              <a:t>-up </a:t>
            </a:r>
            <a:r>
              <a:rPr kumimoji="0" lang="fr-BE" sz="1400" b="0" i="0" u="none" strike="noStrike" kern="1200" cap="none" spc="0" normalizeH="0" baseline="0" noProof="0" dirty="0">
                <a:ln>
                  <a:noFill/>
                </a:ln>
                <a:solidFill>
                  <a:srgbClr val="0F5494"/>
                </a:solidFill>
                <a:effectLst/>
                <a:uLnTx/>
                <a:uFillTx/>
                <a:latin typeface="Calibri"/>
                <a:ea typeface="ＭＳ Ｐゴシック" pitchFamily="34" charset="-128"/>
                <a:cs typeface="Calibri" panose="020F0502020204030204" pitchFamily="34" charset="0"/>
              </a:rPr>
              <a:t>(no </a:t>
            </a:r>
            <a:r>
              <a:rPr kumimoji="0" lang="fr-BE" sz="1400" b="0" i="0" u="none" strike="noStrike" kern="1200" cap="none" spc="0" normalizeH="0" baseline="0" noProof="0" dirty="0" err="1">
                <a:ln>
                  <a:noFill/>
                </a:ln>
                <a:solidFill>
                  <a:srgbClr val="0F5494"/>
                </a:solidFill>
                <a:effectLst/>
                <a:uLnTx/>
                <a:uFillTx/>
                <a:latin typeface="Calibri"/>
                <a:ea typeface="ＭＳ Ｐゴシック" pitchFamily="34" charset="-128"/>
                <a:cs typeface="Calibri" panose="020F0502020204030204" pitchFamily="34" charset="0"/>
              </a:rPr>
              <a:t>pre-defined</a:t>
            </a:r>
            <a:r>
              <a:rPr kumimoji="0" lang="fr-BE" sz="1400" b="0" i="0" u="none" strike="noStrike" kern="1200" cap="none" spc="0" normalizeH="0" baseline="0" noProof="0" dirty="0">
                <a:ln>
                  <a:noFill/>
                </a:ln>
                <a:solidFill>
                  <a:srgbClr val="0F5494"/>
                </a:solidFill>
                <a:effectLst/>
                <a:uLnTx/>
                <a:uFillTx/>
                <a:latin typeface="Calibri"/>
                <a:ea typeface="ＭＳ Ｐゴシック" pitchFamily="34" charset="-128"/>
                <a:cs typeface="Calibri" panose="020F0502020204030204" pitchFamily="34" charset="0"/>
              </a:rPr>
              <a:t> </a:t>
            </a:r>
            <a:r>
              <a:rPr kumimoji="0" lang="fr-BE" sz="1400" b="0" i="0" u="none" strike="noStrike" kern="1200" cap="none" spc="0" normalizeH="0" baseline="0" noProof="0" dirty="0" err="1">
                <a:ln>
                  <a:noFill/>
                </a:ln>
                <a:solidFill>
                  <a:srgbClr val="0F5494"/>
                </a:solidFill>
                <a:effectLst/>
                <a:uLnTx/>
                <a:uFillTx/>
                <a:latin typeface="Calibri"/>
                <a:ea typeface="ＭＳ Ｐゴシック" pitchFamily="34" charset="-128"/>
                <a:cs typeface="Calibri" panose="020F0502020204030204" pitchFamily="34" charset="0"/>
              </a:rPr>
              <a:t>topics</a:t>
            </a:r>
            <a:r>
              <a:rPr kumimoji="0" lang="fr-BE" sz="1400" b="0" i="0" u="none" strike="noStrike" kern="1200" cap="none" spc="0" normalizeH="0" baseline="0" noProof="0" dirty="0">
                <a:ln>
                  <a:noFill/>
                </a:ln>
                <a:solidFill>
                  <a:srgbClr val="0F5494"/>
                </a:solidFill>
                <a:effectLst/>
                <a:uLnTx/>
                <a:uFillTx/>
                <a:latin typeface="Calibri"/>
                <a:ea typeface="ＭＳ Ｐゴシック" pitchFamily="34" charset="-128"/>
                <a:cs typeface="Calibri" panose="020F0502020204030204" pitchFamily="34" charset="0"/>
              </a:rPr>
              <a:t>)</a:t>
            </a:r>
            <a:endPar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Calibri" panose="020F0502020204030204" pitchFamily="34" charset="0"/>
            </a:endParaRPr>
          </a:p>
          <a:p>
            <a:pPr marL="216000" marR="0" lvl="0" indent="-285750" algn="l" defTabSz="457200" rtl="0" eaLnBrk="1" fontAlgn="base" latinLnBrk="0" hangingPunct="1">
              <a:lnSpc>
                <a:spcPct val="100000"/>
              </a:lnSpc>
              <a:spcBef>
                <a:spcPct val="0"/>
              </a:spcBef>
              <a:spcAft>
                <a:spcPts val="600"/>
              </a:spcAft>
              <a:buClr>
                <a:srgbClr val="0F5494"/>
              </a:buClr>
              <a:buSzTx/>
              <a:buFont typeface="Wingdings" pitchFamily="2" charset="2"/>
              <a:buChar char="ü"/>
              <a:tabLst/>
              <a:defRPr/>
            </a:pP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Calibri" panose="020F0502020204030204" pitchFamily="34" charset="0"/>
              </a:rPr>
              <a:t>All domains*</a:t>
            </a: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Calibri" panose="020F0502020204030204" pitchFamily="34" charset="0"/>
              </a:rPr>
              <a:t>: CHE, ECO, ENG, ENV, LIF, MAT, PHY, SOC</a:t>
            </a:r>
          </a:p>
          <a:p>
            <a:pPr marL="216000" marR="0" lvl="0" indent="-285750" algn="l" defTabSz="457200" rtl="0" eaLnBrk="1" fontAlgn="base" latinLnBrk="0" hangingPunct="1">
              <a:lnSpc>
                <a:spcPct val="100000"/>
              </a:lnSpc>
              <a:spcBef>
                <a:spcPct val="0"/>
              </a:spcBef>
              <a:spcAft>
                <a:spcPts val="600"/>
              </a:spcAft>
              <a:buClr>
                <a:srgbClr val="0F5494"/>
              </a:buClr>
              <a:buSzTx/>
              <a:buFont typeface="Wingdings" pitchFamily="2" charset="2"/>
              <a:buChar char="ü"/>
              <a:tabLst/>
              <a:defRPr/>
            </a:pP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Calibri" panose="020F0502020204030204" pitchFamily="34" charset="0"/>
              </a:rPr>
              <a:t>Multidisciplinary </a:t>
            </a: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Calibri" panose="020F0502020204030204" pitchFamily="34" charset="0"/>
              </a:rPr>
              <a:t>approach</a:t>
            </a:r>
          </a:p>
          <a:p>
            <a:pPr marL="216000" marR="0" lvl="0" indent="-285750" algn="l" defTabSz="457200" rtl="0" eaLnBrk="1" fontAlgn="base" latinLnBrk="0" hangingPunct="1">
              <a:lnSpc>
                <a:spcPct val="100000"/>
              </a:lnSpc>
              <a:spcBef>
                <a:spcPct val="0"/>
              </a:spcBef>
              <a:spcAft>
                <a:spcPts val="600"/>
              </a:spcAft>
              <a:buClr>
                <a:srgbClr val="0F5494"/>
              </a:buClr>
              <a:buSzTx/>
              <a:buFont typeface="Wingdings" pitchFamily="2" charset="2"/>
              <a:buChar char="ü"/>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Calibri" panose="020F0502020204030204" pitchFamily="34" charset="0"/>
              </a:rPr>
              <a:t>Meaningful exposure to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Calibri" panose="020F0502020204030204" pitchFamily="34" charset="0"/>
              </a:rPr>
              <a:t>non-academic sector</a:t>
            </a:r>
          </a:p>
        </p:txBody>
      </p:sp>
      <p:pic>
        <p:nvPicPr>
          <p:cNvPr id="7"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ZoneTexte 9"/>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a:t>
            </a:r>
          </a:p>
        </p:txBody>
      </p:sp>
    </p:spTree>
    <p:extLst>
      <p:ext uri="{BB962C8B-B14F-4D97-AF65-F5344CB8AC3E}">
        <p14:creationId xmlns:p14="http://schemas.microsoft.com/office/powerpoint/2010/main" val="2863452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3"/>
          <p:cNvSpPr>
            <a:spLocks noGrp="1"/>
          </p:cNvSpPr>
          <p:nvPr>
            <p:ph type="title"/>
          </p:nvPr>
        </p:nvSpPr>
        <p:spPr>
          <a:xfrm>
            <a:off x="395536" y="1772816"/>
            <a:ext cx="8609012" cy="488950"/>
          </a:xfrm>
        </p:spPr>
        <p:txBody>
          <a:bodyPr/>
          <a:lstStyle/>
          <a:p>
            <a:r>
              <a:rPr lang="en-GB" altLang="fr-FR" sz="2400" dirty="0">
                <a:latin typeface="Calibri" pitchFamily="34" charset="0"/>
              </a:rPr>
              <a:t>ITN typical activities</a:t>
            </a:r>
          </a:p>
        </p:txBody>
      </p:sp>
      <p:sp>
        <p:nvSpPr>
          <p:cNvPr id="23555" name="TextBox 4"/>
          <p:cNvSpPr txBox="1">
            <a:spLocks noChangeArrowheads="1"/>
          </p:cNvSpPr>
          <p:nvPr/>
        </p:nvSpPr>
        <p:spPr bwMode="auto">
          <a:xfrm>
            <a:off x="323528" y="2492896"/>
            <a:ext cx="7626746"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altLang="fr-FR" sz="20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Core activity: Training through individual research projects</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Network-wide training activities </a:t>
            </a:r>
            <a:b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b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(e.g. seminars, workshops, summer schools).</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Training in key transferable skills </a:t>
            </a:r>
            <a:b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b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(e.g. entrepreneurship, management, IPR, communication, ethics, grant writing).</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Collaboration and exchange of knowledge within the network</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Communication &amp; Dissemination</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Public engagement</a:t>
            </a:r>
          </a:p>
        </p:txBody>
      </p:sp>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8" name="ZoneTexte 7"/>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a:t>
            </a:r>
          </a:p>
        </p:txBody>
      </p:sp>
    </p:spTree>
    <p:extLst>
      <p:ext uri="{BB962C8B-B14F-4D97-AF65-F5344CB8AC3E}">
        <p14:creationId xmlns:p14="http://schemas.microsoft.com/office/powerpoint/2010/main" val="3253574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1"/>
          <p:cNvSpPr>
            <a:spLocks noChangeArrowheads="1"/>
          </p:cNvSpPr>
          <p:nvPr/>
        </p:nvSpPr>
        <p:spPr bwMode="auto">
          <a:xfrm>
            <a:off x="539552" y="2132856"/>
            <a:ext cx="691276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175"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Researcher-months requested in proposal </a:t>
            </a:r>
          </a:p>
          <a:p>
            <a:pPr marL="3175"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Recruitment after the project starts.</a:t>
            </a:r>
          </a:p>
          <a:p>
            <a:pPr marL="3175"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175"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Only</a:t>
            </a:r>
            <a:r>
              <a:rPr kumimoji="0" lang="en-GB" sz="20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Early-Stage Researchers (ESRs):</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4 years of research experience</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no PhD yet</a:t>
            </a:r>
          </a:p>
          <a:p>
            <a:pPr marL="3175"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175"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Recruitment: </a:t>
            </a:r>
            <a:b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b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3 to </a:t>
            </a:r>
            <a:r>
              <a:rPr kumimoji="0" lang="en-GB" sz="20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36 months (typical)</a:t>
            </a:r>
          </a:p>
          <a:p>
            <a:pPr marL="3175" marR="0" lvl="0" indent="0" algn="l" defTabSz="914400" rtl="0" eaLnBrk="1" fontAlgn="base" latinLnBrk="0" hangingPunct="1">
              <a:lnSpc>
                <a:spcPct val="100000"/>
              </a:lnSpc>
              <a:spcBef>
                <a:spcPts val="0"/>
              </a:spcBef>
              <a:spcAft>
                <a:spcPts val="0"/>
              </a:spcAft>
              <a:buClrTx/>
              <a:buSzTx/>
              <a:buFontTx/>
              <a:buNone/>
              <a:tabLst/>
              <a:defRPr/>
            </a:pPr>
            <a:endParaRPr kumimoji="0" lang="fr-BE"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175"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Mandatory </a:t>
            </a:r>
            <a:r>
              <a:rPr kumimoji="0" lang="en-GB" sz="20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trans-national mobility </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at the time of recruitment.</a:t>
            </a:r>
            <a:endParaRPr kumimoji="0" lang="fr-BE"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175"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175"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p:txBody>
      </p:sp>
      <p:sp>
        <p:nvSpPr>
          <p:cNvPr id="6" name="Rectangle 7"/>
          <p:cNvSpPr txBox="1">
            <a:spLocks noChangeArrowheads="1"/>
          </p:cNvSpPr>
          <p:nvPr/>
        </p:nvSpPr>
        <p:spPr bwMode="auto">
          <a:xfrm>
            <a:off x="611560" y="1628800"/>
            <a:ext cx="5141913"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F5494"/>
                </a:solidFill>
                <a:effectLst/>
                <a:uLnTx/>
                <a:uFillTx/>
                <a:latin typeface="Calibri" pitchFamily="34" charset="0"/>
                <a:ea typeface="+mj-ea"/>
                <a:cs typeface="Arial" pitchFamily="34" charset="0"/>
              </a:rPr>
              <a:t>Who can be recruited?</a:t>
            </a:r>
          </a:p>
        </p:txBody>
      </p:sp>
      <p:pic>
        <p:nvPicPr>
          <p:cNvPr id="7"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0" name="ZoneTexte 9"/>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a:t>
            </a:r>
          </a:p>
        </p:txBody>
      </p:sp>
    </p:spTree>
    <p:extLst>
      <p:ext uri="{BB962C8B-B14F-4D97-AF65-F5344CB8AC3E}">
        <p14:creationId xmlns:p14="http://schemas.microsoft.com/office/powerpoint/2010/main" val="2989329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37" name="TextBox 9"/>
          <p:cNvSpPr txBox="1">
            <a:spLocks noChangeArrowheads="1"/>
          </p:cNvSpPr>
          <p:nvPr/>
        </p:nvSpPr>
        <p:spPr bwMode="auto">
          <a:xfrm>
            <a:off x="467544" y="5445224"/>
            <a:ext cx="8358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Above this minimum: participants from any sector / country</a:t>
            </a:r>
          </a:p>
        </p:txBody>
      </p:sp>
      <p:sp>
        <p:nvSpPr>
          <p:cNvPr id="7" name="Rectangle 6"/>
          <p:cNvSpPr/>
          <p:nvPr/>
        </p:nvSpPr>
        <p:spPr>
          <a:xfrm>
            <a:off x="5276850" y="188640"/>
            <a:ext cx="3867150" cy="830263"/>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tab pos="1590675" algn="l"/>
              </a:tabLst>
              <a:defRPr/>
            </a:pPr>
            <a:r>
              <a:rPr kumimoji="0" lang="en-GB" sz="1600" b="0" i="0" u="none" strike="noStrike" kern="120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EU 28 Member States (</a:t>
            </a:r>
            <a:r>
              <a:rPr kumimoji="0" lang="en-GB" sz="1400" b="0" i="0" u="none" strike="noStrike" kern="120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MS</a:t>
            </a:r>
            <a:r>
              <a:rPr kumimoji="0" lang="en-GB" sz="1600" b="0" i="0" u="none" strike="noStrike" kern="120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a:t>
            </a:r>
            <a:endParaRPr kumimoji="0" lang="en-GB" sz="16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tab pos="1590675" algn="l"/>
              </a:tabLst>
              <a:defRPr/>
            </a:pPr>
            <a:r>
              <a:rPr kumimoji="0" lang="en-GB" sz="1600" b="0" i="0" u="none" strike="noStrike" kern="120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Associated Countries (AC)</a:t>
            </a:r>
            <a:endParaRPr kumimoji="0" lang="en-GB" sz="16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tab pos="1590675" algn="l"/>
              </a:tabLst>
              <a:defRPr/>
            </a:pPr>
            <a:r>
              <a:rPr kumimoji="0" lang="en-GB" sz="1600" b="0" i="0" u="none" strike="noStrike" kern="120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Other Third Countries (OTC) </a:t>
            </a:r>
            <a:endParaRPr kumimoji="0" lang="en-GB" sz="16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
        <p:nvSpPr>
          <p:cNvPr id="20" name="AutoShape 88"/>
          <p:cNvSpPr>
            <a:spLocks noChangeArrowheads="1"/>
          </p:cNvSpPr>
          <p:nvPr/>
        </p:nvSpPr>
        <p:spPr bwMode="auto">
          <a:xfrm>
            <a:off x="395536" y="1916832"/>
            <a:ext cx="2176462" cy="820738"/>
          </a:xfrm>
          <a:prstGeom prst="roundRect">
            <a:avLst>
              <a:gd name="adj" fmla="val 16667"/>
            </a:avLst>
          </a:prstGeom>
          <a:solidFill>
            <a:srgbClr val="0A3CAA"/>
          </a:solidFill>
          <a:ln w="190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tab pos="538163" algn="l"/>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ETN </a:t>
            </a:r>
          </a:p>
          <a:p>
            <a:pPr marL="0" marR="0" lvl="0" indent="0" algn="ctr" defTabSz="914400" rtl="0" eaLnBrk="0" fontAlgn="base" latinLnBrk="0" hangingPunct="0">
              <a:lnSpc>
                <a:spcPct val="100000"/>
              </a:lnSpc>
              <a:spcBef>
                <a:spcPct val="0"/>
              </a:spcBef>
              <a:spcAft>
                <a:spcPct val="0"/>
              </a:spcAft>
              <a:buClrTx/>
              <a:buSzTx/>
              <a:buFontTx/>
              <a:buNone/>
              <a:tabLst>
                <a:tab pos="538163" algn="l"/>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European </a:t>
            </a:r>
          </a:p>
          <a:p>
            <a:pPr marL="0" marR="0" lvl="0" indent="0" algn="ctr" defTabSz="914400" rtl="0" eaLnBrk="0" fontAlgn="base" latinLnBrk="0" hangingPunct="0">
              <a:lnSpc>
                <a:spcPct val="100000"/>
              </a:lnSpc>
              <a:spcBef>
                <a:spcPct val="0"/>
              </a:spcBef>
              <a:spcAft>
                <a:spcPct val="0"/>
              </a:spcAft>
              <a:buClrTx/>
              <a:buSzTx/>
              <a:buFontTx/>
              <a:buNone/>
              <a:tabLst>
                <a:tab pos="538163" algn="l"/>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Training Network</a:t>
            </a:r>
          </a:p>
        </p:txBody>
      </p:sp>
      <p:sp>
        <p:nvSpPr>
          <p:cNvPr id="21" name="AutoShape 88"/>
          <p:cNvSpPr>
            <a:spLocks noChangeArrowheads="1"/>
          </p:cNvSpPr>
          <p:nvPr/>
        </p:nvSpPr>
        <p:spPr bwMode="auto">
          <a:xfrm>
            <a:off x="395536" y="3068960"/>
            <a:ext cx="2176462" cy="820737"/>
          </a:xfrm>
          <a:prstGeom prst="roundRect">
            <a:avLst>
              <a:gd name="adj" fmla="val 16667"/>
            </a:avLst>
          </a:prstGeom>
          <a:solidFill>
            <a:srgbClr val="84095B"/>
          </a:solidFill>
          <a:ln w="19050" algn="ctr">
            <a:solidFill>
              <a:schemeClr val="bg1"/>
            </a:solidFill>
            <a:round/>
            <a:headEnd/>
            <a:tailEnd/>
          </a:ln>
          <a:effectLs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EID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European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Industrial Doctorates</a:t>
            </a:r>
          </a:p>
        </p:txBody>
      </p:sp>
      <p:sp>
        <p:nvSpPr>
          <p:cNvPr id="22" name="AutoShape 88"/>
          <p:cNvSpPr>
            <a:spLocks noChangeArrowheads="1"/>
          </p:cNvSpPr>
          <p:nvPr/>
        </p:nvSpPr>
        <p:spPr bwMode="auto">
          <a:xfrm>
            <a:off x="395536" y="4293096"/>
            <a:ext cx="2166937" cy="804862"/>
          </a:xfrm>
          <a:prstGeom prst="roundRect">
            <a:avLst>
              <a:gd name="adj" fmla="val 16667"/>
            </a:avLst>
          </a:prstGeom>
          <a:solidFill>
            <a:srgbClr val="006600"/>
          </a:solidFill>
          <a:ln w="19050" algn="ctr">
            <a:solidFill>
              <a:schemeClr val="bg1"/>
            </a:solidFill>
            <a:round/>
            <a:headEnd/>
            <a:tailEnd/>
          </a:ln>
          <a:effectLs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EJD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 European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Joint Doctorates</a:t>
            </a:r>
          </a:p>
        </p:txBody>
      </p:sp>
      <p:sp>
        <p:nvSpPr>
          <p:cNvPr id="23" name="TextBox 9"/>
          <p:cNvSpPr txBox="1">
            <a:spLocks noChangeArrowheads="1"/>
          </p:cNvSpPr>
          <p:nvPr/>
        </p:nvSpPr>
        <p:spPr bwMode="auto">
          <a:xfrm>
            <a:off x="2627784" y="1916832"/>
            <a:ext cx="6192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1"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Participants implement a joint research programme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Min. 3 beneficiaries </a:t>
            </a:r>
            <a:r>
              <a:rPr kumimoji="0" lang="fr-BE" altLang="fr-FR" sz="16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from</a:t>
            </a:r>
            <a:r>
              <a:rPr kumimoji="0" lang="fr-BE" altLang="fr-FR"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6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any</a:t>
            </a:r>
            <a:r>
              <a:rPr kumimoji="0" lang="fr-BE" altLang="fr-FR"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6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sector</a:t>
            </a:r>
            <a:r>
              <a:rPr kumimoji="0" lang="fr-BE" altLang="fr-FR"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br>
              <a:rPr kumimoji="0" lang="fr-BE" altLang="fr-FR"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br>
            <a:r>
              <a:rPr kumimoji="0" lang="en-GB" altLang="fr-FR"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from 3 different MS/AC</a:t>
            </a:r>
          </a:p>
        </p:txBody>
      </p:sp>
      <p:sp>
        <p:nvSpPr>
          <p:cNvPr id="24" name="TextBox 9"/>
          <p:cNvSpPr txBox="1">
            <a:spLocks noChangeArrowheads="1"/>
          </p:cNvSpPr>
          <p:nvPr/>
        </p:nvSpPr>
        <p:spPr bwMode="auto">
          <a:xfrm>
            <a:off x="2627784" y="2924944"/>
            <a:ext cx="6129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1"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Doctoral programme with the non-academic sector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Min. 2 beneficiaries from 2 different MS/AC: </a:t>
            </a:r>
            <a:br>
              <a:rPr kumimoji="0" lang="en-GB" altLang="fr-FR"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br>
            <a:r>
              <a:rPr kumimoji="0" lang="en-GB" altLang="fr-FR"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min. 1 from academic sector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 min. 1 from non-academic sector</a:t>
            </a:r>
          </a:p>
        </p:txBody>
      </p:sp>
      <p:sp>
        <p:nvSpPr>
          <p:cNvPr id="25" name="TextBox 9"/>
          <p:cNvSpPr txBox="1">
            <a:spLocks noChangeArrowheads="1"/>
          </p:cNvSpPr>
          <p:nvPr/>
        </p:nvSpPr>
        <p:spPr bwMode="auto">
          <a:xfrm>
            <a:off x="2699792" y="4221088"/>
            <a:ext cx="57245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1"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mn-cs"/>
              </a:rPr>
              <a:t>Doctoral programme to deliver joint degrees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0"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mn-cs"/>
              </a:rPr>
              <a:t>Min. 3 beneficiaries</a:t>
            </a:r>
            <a:br>
              <a:rPr kumimoji="0" lang="en-GB" altLang="fr-FR" sz="1600" b="1" i="0"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mn-cs"/>
              </a:rPr>
            </a:br>
            <a:r>
              <a:rPr kumimoji="0" lang="en-GB" altLang="fr-FR" sz="1600" b="1" i="0"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mn-cs"/>
              </a:rPr>
              <a:t>from academic sector awarding PhD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0"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mn-cs"/>
              </a:rPr>
              <a:t>from 3 different MS/AC </a:t>
            </a:r>
          </a:p>
        </p:txBody>
      </p:sp>
      <p:sp>
        <p:nvSpPr>
          <p:cNvPr id="12" name="TextBox 21"/>
          <p:cNvSpPr txBox="1">
            <a:spLocks noChangeArrowheads="1"/>
          </p:cNvSpPr>
          <p:nvPr/>
        </p:nvSpPr>
        <p:spPr bwMode="auto">
          <a:xfrm>
            <a:off x="395536" y="5805264"/>
            <a:ext cx="8477250" cy="584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fr-FR" sz="16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Research</a:t>
            </a:r>
            <a: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6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fields</a:t>
            </a:r>
            <a: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6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chosen</a:t>
            </a:r>
            <a: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6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freely</a:t>
            </a:r>
            <a: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by </a:t>
            </a:r>
            <a:r>
              <a:rPr kumimoji="0" lang="fr-BE" altLang="fr-FR" sz="16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applicants</a:t>
            </a:r>
            <a: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r>
            <a:b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br>
            <a: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a:t>
            </a:r>
            <a:r>
              <a:rPr kumimoji="0" lang="en-GB"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CHE, ECO, ENG, ENV, LIF, MAT, PHY, SOC)</a:t>
            </a:r>
          </a:p>
        </p:txBody>
      </p:sp>
      <p:pic>
        <p:nvPicPr>
          <p:cNvPr id="13"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14"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15" name="Rectangle 14"/>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6" name="ZoneTexte 15"/>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a:t>
            </a:r>
          </a:p>
        </p:txBody>
      </p:sp>
    </p:spTree>
    <p:extLst>
      <p:ext uri="{BB962C8B-B14F-4D97-AF65-F5344CB8AC3E}">
        <p14:creationId xmlns:p14="http://schemas.microsoft.com/office/powerpoint/2010/main" val="1989935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 grpId="0"/>
      <p:bldP spid="20" grpId="0" animBg="1"/>
      <p:bldP spid="21" grpId="0" animBg="1"/>
      <p:bldP spid="22" grpId="0" animBg="1"/>
      <p:bldP spid="23" grpId="0"/>
      <p:bldP spid="24" grpId="0"/>
      <p:bldP spid="25"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2162" b="25675"/>
          <a:stretch>
            <a:fillRect/>
          </a:stretch>
        </p:blipFill>
        <p:spPr bwMode="auto">
          <a:xfrm>
            <a:off x="755576" y="2060848"/>
            <a:ext cx="7942263" cy="331236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6444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bwMode="auto">
          <a:xfrm>
            <a:off x="395536" y="2852936"/>
            <a:ext cx="7929563" cy="1568450"/>
          </a:xfrm>
          <a:prstGeom prst="roundRect">
            <a:avLst>
              <a:gd name="adj" fmla="val 12428"/>
            </a:avLst>
          </a:prstGeom>
          <a:solidFill>
            <a:schemeClr val="accent2">
              <a:lumMod val="20000"/>
              <a:lumOff val="80000"/>
              <a:alpha val="31000"/>
            </a:schemeClr>
          </a:solidFill>
          <a:ln>
            <a:noFill/>
          </a:ln>
          <a:effectLst/>
          <a:extLst/>
        </p:spPr>
        <p:txBody>
          <a:bodyPr/>
          <a:lstStyle/>
          <a:p>
            <a:pPr marL="0" marR="0" lvl="0" indent="0" algn="l" defTabSz="914400" rtl="0" eaLnBrk="0" fontAlgn="base" latinLnBrk="0" hangingPunct="0">
              <a:lnSpc>
                <a:spcPct val="100000"/>
              </a:lnSpc>
              <a:spcBef>
                <a:spcPct val="20000"/>
              </a:spcBef>
              <a:spcAft>
                <a:spcPct val="0"/>
              </a:spcAft>
              <a:buClrTx/>
              <a:buSzTx/>
              <a:buFontTx/>
              <a:buNone/>
              <a:tabLst>
                <a:tab pos="6637338" algn="l"/>
              </a:tabLst>
              <a:defRPr/>
            </a:pPr>
            <a:endParaRPr kumimoji="0" lang="fr-BE"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p:txBody>
      </p:sp>
      <p:sp>
        <p:nvSpPr>
          <p:cNvPr id="21507" name="TextBox 5"/>
          <p:cNvSpPr txBox="1">
            <a:spLocks noChangeArrowheads="1"/>
          </p:cNvSpPr>
          <p:nvPr/>
        </p:nvSpPr>
        <p:spPr bwMode="auto">
          <a:xfrm>
            <a:off x="395536" y="2348880"/>
            <a:ext cx="8619653" cy="369332"/>
          </a:xfrm>
          <a:prstGeom prst="rect">
            <a:avLst/>
          </a:prstGeom>
          <a:noFill/>
          <a:ln>
            <a:noFill/>
          </a:ln>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Participants implement a joint research training programme</a:t>
            </a:r>
          </a:p>
        </p:txBody>
      </p:sp>
      <p:sp>
        <p:nvSpPr>
          <p:cNvPr id="236548" name="AutoShape 40"/>
          <p:cNvSpPr>
            <a:spLocks noChangeArrowheads="1"/>
          </p:cNvSpPr>
          <p:nvPr/>
        </p:nvSpPr>
        <p:spPr bwMode="auto">
          <a:xfrm>
            <a:off x="323528" y="1484784"/>
            <a:ext cx="3816424" cy="803275"/>
          </a:xfrm>
          <a:prstGeom prst="roundRect">
            <a:avLst>
              <a:gd name="adj" fmla="val 16667"/>
            </a:avLst>
          </a:prstGeom>
          <a:solidFill>
            <a:srgbClr val="0A3CAA"/>
          </a:solidFill>
          <a:ln w="19050" algn="ctr">
            <a:solidFill>
              <a:schemeClr val="bg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tab pos="538163" algn="l"/>
              </a:tabLst>
              <a:defRPr/>
            </a:pPr>
            <a:r>
              <a:rPr kumimoji="0" lang="en-GB" sz="2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ETN – European </a:t>
            </a:r>
          </a:p>
          <a:p>
            <a:pPr marL="0" marR="0" lvl="0" indent="0" algn="ctr" defTabSz="914400" rtl="0" eaLnBrk="0" fontAlgn="base" latinLnBrk="0" hangingPunct="0">
              <a:lnSpc>
                <a:spcPct val="100000"/>
              </a:lnSpc>
              <a:spcBef>
                <a:spcPct val="0"/>
              </a:spcBef>
              <a:spcAft>
                <a:spcPct val="0"/>
              </a:spcAft>
              <a:buClrTx/>
              <a:buSzTx/>
              <a:buFontTx/>
              <a:buNone/>
              <a:tabLst>
                <a:tab pos="538163" algn="l"/>
              </a:tabLst>
              <a:defRPr/>
            </a:pPr>
            <a:r>
              <a:rPr kumimoji="0" lang="en-GB" sz="2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Training Network</a:t>
            </a:r>
          </a:p>
        </p:txBody>
      </p:sp>
      <p:sp>
        <p:nvSpPr>
          <p:cNvPr id="2" name="TextBox 1"/>
          <p:cNvSpPr txBox="1"/>
          <p:nvPr/>
        </p:nvSpPr>
        <p:spPr>
          <a:xfrm>
            <a:off x="395536" y="2924944"/>
            <a:ext cx="7815262" cy="127727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fr-BE" sz="18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Mandatory</a:t>
            </a:r>
            <a:endParaRPr kumimoji="0" lang="fr-BE"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Min. 3 beneficiaries from 3 different MS/AC</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Each beneficiary recruits and hosts at least 1 ESR</a:t>
            </a:r>
            <a:endPar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Max 540 person-months (e.g. 15 ESRs x 36 months)</a:t>
            </a:r>
          </a:p>
        </p:txBody>
      </p:sp>
      <p:sp>
        <p:nvSpPr>
          <p:cNvPr id="9" name="TextBox 8"/>
          <p:cNvSpPr txBox="1"/>
          <p:nvPr/>
        </p:nvSpPr>
        <p:spPr>
          <a:xfrm>
            <a:off x="395536" y="4437211"/>
            <a:ext cx="8455025" cy="1892826"/>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fr-BE" sz="18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Other</a:t>
            </a:r>
            <a:r>
              <a:rPr kumimoji="0" lang="fr-BE"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sz="18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features</a:t>
            </a:r>
            <a:endParaRPr kumimoji="0" lang="fr-BE"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Non-academic participation essential</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PhD enrolment typically expected (not mandatory)</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Secondments to other countries/sector/disciplines </a:t>
            </a:r>
            <a:r>
              <a:rPr kumimoji="0" lang="en-GB" sz="14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(≤30% time)</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Joint supervision recommended</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BE"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Partner organisations (</a:t>
            </a:r>
            <a:r>
              <a:rPr kumimoji="0" lang="fr-BE" sz="1800" b="0" i="0" u="none" strike="noStrike" kern="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any</a:t>
            </a:r>
            <a:r>
              <a:rPr kumimoji="0" lang="fr-BE"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country/</a:t>
            </a:r>
            <a:r>
              <a:rPr kumimoji="0" lang="fr-BE" sz="1800" b="0" i="0" u="none" strike="noStrike" kern="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sector</a:t>
            </a:r>
            <a:r>
              <a:rPr kumimoji="0" lang="fr-BE"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a:t>
            </a:r>
            <a:endParaRPr kumimoji="0" lang="en-GB"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endParaRPr>
          </a:p>
        </p:txBody>
      </p:sp>
      <p:pic>
        <p:nvPicPr>
          <p:cNvPr id="8"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11"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12" name="Rectangle 11"/>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3" name="ZoneTexte 12"/>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ETN</a:t>
            </a:r>
          </a:p>
        </p:txBody>
      </p:sp>
    </p:spTree>
    <p:extLst>
      <p:ext uri="{BB962C8B-B14F-4D97-AF65-F5344CB8AC3E}">
        <p14:creationId xmlns:p14="http://schemas.microsoft.com/office/powerpoint/2010/main" val="2836802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2"/>
          <p:cNvGrpSpPr/>
          <p:nvPr/>
        </p:nvGrpSpPr>
        <p:grpSpPr bwMode="auto">
          <a:xfrm>
            <a:off x="3007530" y="3537113"/>
            <a:ext cx="216029" cy="539987"/>
            <a:chOff x="4348492" y="3134473"/>
            <a:chExt cx="178062" cy="425496"/>
          </a:xfrm>
          <a:solidFill>
            <a:srgbClr val="0F5494"/>
          </a:solidFill>
        </p:grpSpPr>
        <p:sp>
          <p:nvSpPr>
            <p:cNvPr id="14" name="Chord 13"/>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5" name="Oval 14"/>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 name="Group 15"/>
          <p:cNvGrpSpPr/>
          <p:nvPr/>
        </p:nvGrpSpPr>
        <p:grpSpPr bwMode="auto">
          <a:xfrm>
            <a:off x="3239473" y="3537113"/>
            <a:ext cx="216029" cy="539987"/>
            <a:chOff x="4348492" y="3134473"/>
            <a:chExt cx="178062" cy="425496"/>
          </a:xfrm>
          <a:solidFill>
            <a:srgbClr val="0F5494"/>
          </a:solidFill>
        </p:grpSpPr>
        <p:sp>
          <p:nvSpPr>
            <p:cNvPr id="17" name="Chord 16"/>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8" name="Oval 1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3" name="Group 18"/>
          <p:cNvGrpSpPr/>
          <p:nvPr/>
        </p:nvGrpSpPr>
        <p:grpSpPr bwMode="auto">
          <a:xfrm>
            <a:off x="3469388" y="3537113"/>
            <a:ext cx="216029" cy="539987"/>
            <a:chOff x="4348492" y="3134473"/>
            <a:chExt cx="178062" cy="425496"/>
          </a:xfrm>
          <a:solidFill>
            <a:srgbClr val="0F5494"/>
          </a:solidFill>
        </p:grpSpPr>
        <p:sp>
          <p:nvSpPr>
            <p:cNvPr id="20" name="Chord 19"/>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1" name="Oval 20"/>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6" name="Group 44"/>
          <p:cNvGrpSpPr/>
          <p:nvPr/>
        </p:nvGrpSpPr>
        <p:grpSpPr bwMode="auto">
          <a:xfrm>
            <a:off x="4569389" y="4008326"/>
            <a:ext cx="216029" cy="539987"/>
            <a:chOff x="4348492" y="3134473"/>
            <a:chExt cx="178062" cy="425496"/>
          </a:xfrm>
          <a:solidFill>
            <a:srgbClr val="0F5494"/>
          </a:solidFill>
        </p:grpSpPr>
        <p:sp>
          <p:nvSpPr>
            <p:cNvPr id="46" name="Chord 45"/>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7" name="Oval 46"/>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9" name="Group 47"/>
          <p:cNvGrpSpPr/>
          <p:nvPr/>
        </p:nvGrpSpPr>
        <p:grpSpPr bwMode="auto">
          <a:xfrm>
            <a:off x="2007338" y="4010410"/>
            <a:ext cx="216029" cy="539987"/>
            <a:chOff x="4348492" y="3134473"/>
            <a:chExt cx="178062" cy="425496"/>
          </a:xfrm>
          <a:solidFill>
            <a:srgbClr val="0F5494"/>
          </a:solidFill>
        </p:grpSpPr>
        <p:sp>
          <p:nvSpPr>
            <p:cNvPr id="49" name="Chord 48"/>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0" name="Oval 49"/>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2" name="Group 50"/>
          <p:cNvGrpSpPr/>
          <p:nvPr/>
        </p:nvGrpSpPr>
        <p:grpSpPr bwMode="auto">
          <a:xfrm>
            <a:off x="4796141" y="4004554"/>
            <a:ext cx="216029" cy="539987"/>
            <a:chOff x="4348492" y="3134473"/>
            <a:chExt cx="178062" cy="425496"/>
          </a:xfrm>
          <a:solidFill>
            <a:srgbClr val="0F5494"/>
          </a:solidFill>
        </p:grpSpPr>
        <p:sp>
          <p:nvSpPr>
            <p:cNvPr id="52" name="Chord 51"/>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3" name="Oval 52"/>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37577" name="Picture 18" descr="Flag of the United Kingdom.svg"/>
          <p:cNvPicPr preferRelativeResize="0">
            <a:picLocks noChangeArrowheads="1"/>
          </p:cNvPicPr>
          <p:nvPr/>
        </p:nvPicPr>
        <p:blipFill>
          <a:blip r:embed="rId3" cstate="print"/>
          <a:srcRect/>
          <a:stretch>
            <a:fillRect/>
          </a:stretch>
        </p:blipFill>
        <p:spPr bwMode="auto">
          <a:xfrm>
            <a:off x="3760788" y="2590800"/>
            <a:ext cx="325437" cy="215900"/>
          </a:xfrm>
          <a:prstGeom prst="rect">
            <a:avLst/>
          </a:prstGeom>
          <a:solidFill>
            <a:srgbClr val="0070C0"/>
          </a:solidFill>
          <a:ln w="9525">
            <a:solidFill>
              <a:schemeClr val="tx1"/>
            </a:solidFill>
            <a:miter lim="800000"/>
            <a:headEnd/>
            <a:tailEnd/>
          </a:ln>
        </p:spPr>
      </p:pic>
      <p:pic>
        <p:nvPicPr>
          <p:cNvPr id="237578" name="Picture 16" descr="Flag of Spain.svg"/>
          <p:cNvPicPr preferRelativeResize="0">
            <a:picLocks noChangeArrowheads="1"/>
          </p:cNvPicPr>
          <p:nvPr/>
        </p:nvPicPr>
        <p:blipFill>
          <a:blip r:embed="rId4" cstate="print"/>
          <a:srcRect/>
          <a:stretch>
            <a:fillRect/>
          </a:stretch>
        </p:blipFill>
        <p:spPr bwMode="auto">
          <a:xfrm>
            <a:off x="1792288" y="3557588"/>
            <a:ext cx="323850" cy="215900"/>
          </a:xfrm>
          <a:prstGeom prst="rect">
            <a:avLst/>
          </a:prstGeom>
          <a:noFill/>
          <a:ln w="9525">
            <a:solidFill>
              <a:schemeClr val="tx1"/>
            </a:solidFill>
            <a:miter lim="800000"/>
            <a:headEnd/>
            <a:tailEnd/>
          </a:ln>
        </p:spPr>
      </p:pic>
      <p:pic>
        <p:nvPicPr>
          <p:cNvPr id="237579" name="Picture 10" descr="Flag of Denmark.svg"/>
          <p:cNvPicPr preferRelativeResize="0">
            <a:picLocks noChangeArrowheads="1"/>
          </p:cNvPicPr>
          <p:nvPr/>
        </p:nvPicPr>
        <p:blipFill>
          <a:blip r:embed="rId5" cstate="print"/>
          <a:srcRect/>
          <a:stretch>
            <a:fillRect/>
          </a:stretch>
        </p:blipFill>
        <p:spPr bwMode="auto">
          <a:xfrm>
            <a:off x="5905500" y="3448050"/>
            <a:ext cx="323850" cy="215900"/>
          </a:xfrm>
          <a:prstGeom prst="rect">
            <a:avLst/>
          </a:prstGeom>
          <a:noFill/>
          <a:ln w="9525">
            <a:solidFill>
              <a:schemeClr val="tx1"/>
            </a:solidFill>
            <a:miter lim="800000"/>
            <a:headEnd/>
            <a:tailEnd/>
          </a:ln>
        </p:spPr>
      </p:pic>
      <p:grpSp>
        <p:nvGrpSpPr>
          <p:cNvPr id="23" name="Group 65"/>
          <p:cNvGrpSpPr/>
          <p:nvPr/>
        </p:nvGrpSpPr>
        <p:grpSpPr bwMode="auto">
          <a:xfrm>
            <a:off x="2226409" y="5395764"/>
            <a:ext cx="216029" cy="539987"/>
            <a:chOff x="4348492" y="3134473"/>
            <a:chExt cx="178062" cy="435021"/>
          </a:xfrm>
          <a:solidFill>
            <a:srgbClr val="0F5494"/>
          </a:solidFill>
        </p:grpSpPr>
        <p:sp>
          <p:nvSpPr>
            <p:cNvPr id="67" name="Chord 66"/>
            <p:cNvSpPr/>
            <p:nvPr/>
          </p:nvSpPr>
          <p:spPr bwMode="auto">
            <a:xfrm>
              <a:off x="4348492" y="3222601"/>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8" name="Oval 6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4" name="Group 75"/>
          <p:cNvGrpSpPr/>
          <p:nvPr/>
        </p:nvGrpSpPr>
        <p:grpSpPr bwMode="auto">
          <a:xfrm>
            <a:off x="3989386" y="6102369"/>
            <a:ext cx="216029" cy="539987"/>
            <a:chOff x="4348492" y="3134473"/>
            <a:chExt cx="178062" cy="425496"/>
          </a:xfrm>
          <a:solidFill>
            <a:srgbClr val="0F5494"/>
          </a:solidFill>
        </p:grpSpPr>
        <p:sp>
          <p:nvSpPr>
            <p:cNvPr id="77" name="Chord 76"/>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8" name="Oval 7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37582" name="Picture 24" descr="Flag of Norway.svg"/>
          <p:cNvPicPr preferRelativeResize="0">
            <a:picLocks noChangeArrowheads="1"/>
          </p:cNvPicPr>
          <p:nvPr/>
        </p:nvPicPr>
        <p:blipFill>
          <a:blip r:embed="rId6" cstate="print"/>
          <a:srcRect/>
          <a:stretch>
            <a:fillRect/>
          </a:stretch>
        </p:blipFill>
        <p:spPr bwMode="auto">
          <a:xfrm>
            <a:off x="3832225" y="5715000"/>
            <a:ext cx="323850" cy="215900"/>
          </a:xfrm>
          <a:prstGeom prst="rect">
            <a:avLst/>
          </a:prstGeom>
          <a:noFill/>
          <a:ln w="9525">
            <a:solidFill>
              <a:schemeClr val="tx1"/>
            </a:solidFill>
            <a:miter lim="800000"/>
            <a:headEnd/>
            <a:tailEnd/>
          </a:ln>
        </p:spPr>
      </p:pic>
      <p:pic>
        <p:nvPicPr>
          <p:cNvPr id="237583" name="Picture 38" descr="Flag of Turkey.svg"/>
          <p:cNvPicPr preferRelativeResize="0">
            <a:picLocks noChangeArrowheads="1"/>
          </p:cNvPicPr>
          <p:nvPr/>
        </p:nvPicPr>
        <p:blipFill>
          <a:blip r:embed="rId7" cstate="print"/>
          <a:srcRect/>
          <a:stretch>
            <a:fillRect/>
          </a:stretch>
        </p:blipFill>
        <p:spPr bwMode="auto">
          <a:xfrm>
            <a:off x="1846263" y="4843463"/>
            <a:ext cx="323850" cy="215900"/>
          </a:xfrm>
          <a:prstGeom prst="rect">
            <a:avLst/>
          </a:prstGeom>
          <a:noFill/>
          <a:ln w="9525">
            <a:solidFill>
              <a:schemeClr val="tx1"/>
            </a:solidFill>
            <a:miter lim="800000"/>
            <a:headEnd/>
            <a:tailEnd/>
          </a:ln>
        </p:spPr>
      </p:pic>
      <p:grpSp>
        <p:nvGrpSpPr>
          <p:cNvPr id="30" name="Group 88"/>
          <p:cNvGrpSpPr/>
          <p:nvPr/>
        </p:nvGrpSpPr>
        <p:grpSpPr bwMode="auto">
          <a:xfrm>
            <a:off x="4222566" y="6102369"/>
            <a:ext cx="216029" cy="539987"/>
            <a:chOff x="4348492" y="3134473"/>
            <a:chExt cx="178062" cy="425496"/>
          </a:xfrm>
          <a:solidFill>
            <a:srgbClr val="0F5494"/>
          </a:solidFill>
        </p:grpSpPr>
        <p:sp>
          <p:nvSpPr>
            <p:cNvPr id="90" name="Chord 89"/>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1" name="Oval 90"/>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37585" name="Picture 30" descr="Flag of Portugal.svg"/>
          <p:cNvPicPr preferRelativeResize="0">
            <a:picLocks noChangeArrowheads="1"/>
          </p:cNvPicPr>
          <p:nvPr/>
        </p:nvPicPr>
        <p:blipFill>
          <a:blip r:embed="rId8" cstate="print"/>
          <a:srcRect/>
          <a:stretch>
            <a:fillRect/>
          </a:stretch>
        </p:blipFill>
        <p:spPr bwMode="auto">
          <a:xfrm>
            <a:off x="6811963" y="5845175"/>
            <a:ext cx="323850" cy="215900"/>
          </a:xfrm>
          <a:prstGeom prst="rect">
            <a:avLst/>
          </a:prstGeom>
          <a:noFill/>
          <a:ln w="9525">
            <a:solidFill>
              <a:schemeClr val="tx1"/>
            </a:solidFill>
            <a:miter lim="800000"/>
            <a:headEnd/>
            <a:tailEnd/>
          </a:ln>
        </p:spPr>
      </p:pic>
      <p:pic>
        <p:nvPicPr>
          <p:cNvPr id="237586" name="Picture 36" descr="Flag of Slovakia.svg"/>
          <p:cNvPicPr preferRelativeResize="0">
            <a:picLocks noChangeArrowheads="1"/>
          </p:cNvPicPr>
          <p:nvPr/>
        </p:nvPicPr>
        <p:blipFill>
          <a:blip r:embed="rId9" cstate="print"/>
          <a:srcRect/>
          <a:stretch>
            <a:fillRect/>
          </a:stretch>
        </p:blipFill>
        <p:spPr bwMode="auto">
          <a:xfrm>
            <a:off x="7439025" y="4465638"/>
            <a:ext cx="323850" cy="215900"/>
          </a:xfrm>
          <a:prstGeom prst="rect">
            <a:avLst/>
          </a:prstGeom>
          <a:noFill/>
          <a:ln w="9525">
            <a:solidFill>
              <a:schemeClr val="tx1"/>
            </a:solidFill>
            <a:miter lim="800000"/>
            <a:headEnd/>
            <a:tailEnd/>
          </a:ln>
        </p:spPr>
      </p:pic>
      <p:grpSp>
        <p:nvGrpSpPr>
          <p:cNvPr id="31" name="Group 22"/>
          <p:cNvGrpSpPr/>
          <p:nvPr/>
        </p:nvGrpSpPr>
        <p:grpSpPr bwMode="auto">
          <a:xfrm>
            <a:off x="2958288" y="2688390"/>
            <a:ext cx="1080143" cy="791981"/>
            <a:chOff x="3950121" y="1860119"/>
            <a:chExt cx="914188" cy="848420"/>
          </a:xfrm>
          <a:solidFill>
            <a:srgbClr val="0F5494"/>
          </a:solidFill>
        </p:grpSpPr>
        <p:sp>
          <p:nvSpPr>
            <p:cNvPr id="5" name="Trapezoid 4"/>
            <p:cNvSpPr/>
            <p:nvPr/>
          </p:nvSpPr>
          <p:spPr bwMode="auto">
            <a:xfrm>
              <a:off x="4643077" y="2136109"/>
              <a:ext cx="123104" cy="454795"/>
            </a:xfrm>
            <a:prstGeom prst="trapezoid">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 name="Rectangle 5"/>
            <p:cNvSpPr/>
            <p:nvPr/>
          </p:nvSpPr>
          <p:spPr bwMode="auto">
            <a:xfrm>
              <a:off x="4004349" y="2070379"/>
              <a:ext cx="818450" cy="45719"/>
            </a:xfrm>
            <a:prstGeom prst="rect">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 name="Isosceles Triangle 6"/>
            <p:cNvSpPr/>
            <p:nvPr/>
          </p:nvSpPr>
          <p:spPr bwMode="auto">
            <a:xfrm>
              <a:off x="3966927" y="1860119"/>
              <a:ext cx="897382" cy="186213"/>
            </a:xfrm>
            <a:prstGeom prst="triangle">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 name="Trapezoid 7"/>
            <p:cNvSpPr/>
            <p:nvPr/>
          </p:nvSpPr>
          <p:spPr bwMode="auto">
            <a:xfrm>
              <a:off x="4072569" y="2136111"/>
              <a:ext cx="123104" cy="454795"/>
            </a:xfrm>
            <a:prstGeom prst="trapezoid">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 name="Trapezoid 8"/>
            <p:cNvSpPr/>
            <p:nvPr/>
          </p:nvSpPr>
          <p:spPr bwMode="auto">
            <a:xfrm>
              <a:off x="4262322" y="2136100"/>
              <a:ext cx="123104" cy="454795"/>
            </a:xfrm>
            <a:prstGeom prst="trapezoid">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 name="Trapezoid 9"/>
            <p:cNvSpPr/>
            <p:nvPr/>
          </p:nvSpPr>
          <p:spPr bwMode="auto">
            <a:xfrm>
              <a:off x="4451678" y="2136094"/>
              <a:ext cx="123104" cy="454795"/>
            </a:xfrm>
            <a:prstGeom prst="trapezoid">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 name="Rectangle 10"/>
            <p:cNvSpPr/>
            <p:nvPr/>
          </p:nvSpPr>
          <p:spPr bwMode="auto">
            <a:xfrm>
              <a:off x="4007754" y="2605197"/>
              <a:ext cx="818450" cy="45719"/>
            </a:xfrm>
            <a:prstGeom prst="rect">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 name="Rectangle 11"/>
            <p:cNvSpPr/>
            <p:nvPr/>
          </p:nvSpPr>
          <p:spPr bwMode="auto">
            <a:xfrm>
              <a:off x="3950121" y="2662820"/>
              <a:ext cx="913361" cy="45719"/>
            </a:xfrm>
            <a:prstGeom prst="rect">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2" name="Group 23"/>
          <p:cNvGrpSpPr/>
          <p:nvPr/>
        </p:nvGrpSpPr>
        <p:grpSpPr bwMode="auto">
          <a:xfrm>
            <a:off x="819150" y="3517227"/>
            <a:ext cx="1008134" cy="791981"/>
            <a:chOff x="968374" y="3924301"/>
            <a:chExt cx="860424" cy="707218"/>
          </a:xfrm>
          <a:solidFill>
            <a:srgbClr val="C00000"/>
          </a:solidFill>
        </p:grpSpPr>
        <p:sp>
          <p:nvSpPr>
            <p:cNvPr id="25" name="Trapezoid 24"/>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6" name="Rectangle 25"/>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7" name="Right Triangle 26"/>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8" name="Right Triangle 27"/>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9" name="Right Triangle 28"/>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3" name="Group 35"/>
          <p:cNvGrpSpPr/>
          <p:nvPr/>
        </p:nvGrpSpPr>
        <p:grpSpPr bwMode="auto">
          <a:xfrm>
            <a:off x="5071978" y="3540242"/>
            <a:ext cx="1080143" cy="791981"/>
            <a:chOff x="3950121" y="1860119"/>
            <a:chExt cx="914188" cy="848420"/>
          </a:xfrm>
          <a:solidFill>
            <a:srgbClr val="0F5494"/>
          </a:solidFill>
        </p:grpSpPr>
        <p:sp>
          <p:nvSpPr>
            <p:cNvPr id="37" name="Trapezoid 36"/>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38" name="Rectangle 37"/>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39" name="Isosceles Triangle 38"/>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0" name="Trapezoid 39"/>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1" name="Trapezoid 40"/>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2" name="Trapezoid 41"/>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3" name="Rectangle 42"/>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4" name="Rectangle 43"/>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4" name="Group 56"/>
          <p:cNvGrpSpPr/>
          <p:nvPr/>
        </p:nvGrpSpPr>
        <p:grpSpPr bwMode="auto">
          <a:xfrm>
            <a:off x="1035879" y="4931345"/>
            <a:ext cx="1080143" cy="791981"/>
            <a:chOff x="3950121" y="1860119"/>
            <a:chExt cx="914188" cy="848420"/>
          </a:xfrm>
          <a:solidFill>
            <a:srgbClr val="0F5494"/>
          </a:solidFill>
        </p:grpSpPr>
        <p:sp>
          <p:nvSpPr>
            <p:cNvPr id="58" name="Trapezoid 57"/>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9" name="Rectangle 58"/>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0" name="Isosceles Triangle 59"/>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1" name="Trapezoid 60"/>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2" name="Trapezoid 61"/>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3" name="Trapezoid 62"/>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4" name="Rectangle 63"/>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5" name="Rectangle 64"/>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5" name="Group 69"/>
          <p:cNvGrpSpPr/>
          <p:nvPr/>
        </p:nvGrpSpPr>
        <p:grpSpPr bwMode="auto">
          <a:xfrm>
            <a:off x="2870100" y="5644573"/>
            <a:ext cx="1008134" cy="791981"/>
            <a:chOff x="968374" y="3924301"/>
            <a:chExt cx="860424" cy="707218"/>
          </a:xfrm>
          <a:solidFill>
            <a:srgbClr val="C00000"/>
          </a:solidFill>
        </p:grpSpPr>
        <p:sp>
          <p:nvSpPr>
            <p:cNvPr id="71" name="Trapezoid 70"/>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2" name="Rectangle 71"/>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3" name="Right Triangle 72"/>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4" name="Right Triangle 73"/>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5" name="Right Triangle 74"/>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6" name="Group 91"/>
          <p:cNvGrpSpPr/>
          <p:nvPr/>
        </p:nvGrpSpPr>
        <p:grpSpPr bwMode="auto">
          <a:xfrm>
            <a:off x="6630220" y="4556881"/>
            <a:ext cx="1080143" cy="791981"/>
            <a:chOff x="3950121" y="1860119"/>
            <a:chExt cx="914188" cy="848420"/>
          </a:xfrm>
          <a:solidFill>
            <a:schemeClr val="accent1">
              <a:lumMod val="75000"/>
            </a:schemeClr>
          </a:solidFill>
        </p:grpSpPr>
        <p:sp>
          <p:nvSpPr>
            <p:cNvPr id="93" name="Trapezoid 92"/>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4" name="Rectangle 93"/>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5" name="Isosceles Triangle 94"/>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6" name="Trapezoid 95"/>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7" name="Trapezoid 96"/>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8" name="Trapezoid 97"/>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9" name="Rectangle 98"/>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0" name="Rectangle 99"/>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45" name="Group 100"/>
          <p:cNvGrpSpPr/>
          <p:nvPr/>
        </p:nvGrpSpPr>
        <p:grpSpPr bwMode="auto">
          <a:xfrm>
            <a:off x="5844912" y="5805669"/>
            <a:ext cx="1008134" cy="791981"/>
            <a:chOff x="968374" y="3924301"/>
            <a:chExt cx="860424" cy="707218"/>
          </a:xfrm>
          <a:solidFill>
            <a:schemeClr val="accent1">
              <a:lumMod val="75000"/>
            </a:schemeClr>
          </a:solidFill>
        </p:grpSpPr>
        <p:sp>
          <p:nvSpPr>
            <p:cNvPr id="102" name="Trapezoid 101"/>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3" name="Rectangle 102"/>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4" name="Right Triangle 103"/>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5" name="Right Triangle 104"/>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6" name="Right Triangle 105"/>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sp>
        <p:nvSpPr>
          <p:cNvPr id="237594" name="Oval 82"/>
          <p:cNvSpPr>
            <a:spLocks noChangeArrowheads="1"/>
          </p:cNvSpPr>
          <p:nvPr/>
        </p:nvSpPr>
        <p:spPr bwMode="auto">
          <a:xfrm>
            <a:off x="3467100" y="4789488"/>
            <a:ext cx="117475" cy="136525"/>
          </a:xfrm>
          <a:prstGeom prst="ellipse">
            <a:avLst/>
          </a:prstGeom>
          <a:noFill/>
          <a:ln w="9525">
            <a:noFill/>
            <a:round/>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37595" name="Rectangle 1"/>
          <p:cNvSpPr>
            <a:spLocks noChangeArrowheads="1"/>
          </p:cNvSpPr>
          <p:nvPr/>
        </p:nvSpPr>
        <p:spPr bwMode="auto">
          <a:xfrm>
            <a:off x="2614613" y="4319588"/>
            <a:ext cx="1955800" cy="414337"/>
          </a:xfrm>
          <a:prstGeom prst="rect">
            <a:avLst/>
          </a:prstGeom>
          <a:solidFill>
            <a:schemeClr val="bg1">
              <a:alpha val="74901"/>
            </a:schemeClr>
          </a:solidFill>
          <a:ln w="9525">
            <a:noFill/>
            <a:miter lim="800000"/>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8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rPr>
              <a:t>Beneficiaries</a:t>
            </a:r>
            <a:endParaRPr kumimoji="0" lang="en-GB" altLang="fr-FR" sz="18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2" name="Rectangle 111"/>
          <p:cNvSpPr/>
          <p:nvPr/>
        </p:nvSpPr>
        <p:spPr bwMode="auto">
          <a:xfrm>
            <a:off x="5915025" y="5337175"/>
            <a:ext cx="2809875" cy="522288"/>
          </a:xfrm>
          <a:prstGeom prst="rect">
            <a:avLst/>
          </a:prstGeom>
          <a:noFill/>
          <a:ln>
            <a:noFill/>
          </a:ln>
          <a:effectLst/>
          <a:extLst/>
        </p:spPr>
        <p:txBody>
          <a:bodyPr anchor="ctr"/>
          <a:lstStyle/>
          <a:p>
            <a:pPr marL="3175" marR="0" lvl="0" indent="0" algn="r" defTabSz="914400" rtl="0" eaLnBrk="1" fontAlgn="base" latinLnBrk="0" hangingPunct="1">
              <a:lnSpc>
                <a:spcPct val="100000"/>
              </a:lnSpc>
              <a:spcBef>
                <a:spcPct val="0"/>
              </a:spcBef>
              <a:spcAft>
                <a:spcPct val="0"/>
              </a:spcAft>
              <a:buClrTx/>
              <a:buSzTx/>
              <a:buFontTx/>
              <a:buNone/>
              <a:tabLst/>
              <a:defRPr/>
            </a:pPr>
            <a:r>
              <a:rPr kumimoji="0" lang="fr-BE"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rPr>
              <a:t>Partner organisations</a:t>
            </a:r>
            <a:endParaRPr kumimoji="0" lang="en-GB"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endParaRPr>
          </a:p>
        </p:txBody>
      </p:sp>
      <p:cxnSp>
        <p:nvCxnSpPr>
          <p:cNvPr id="237597" name="Straight Connector 21"/>
          <p:cNvCxnSpPr>
            <a:cxnSpLocks noChangeShapeType="1"/>
          </p:cNvCxnSpPr>
          <p:nvPr/>
        </p:nvCxnSpPr>
        <p:spPr bwMode="auto">
          <a:xfrm>
            <a:off x="4173538" y="3170238"/>
            <a:ext cx="898525" cy="457200"/>
          </a:xfrm>
          <a:prstGeom prst="line">
            <a:avLst/>
          </a:prstGeom>
          <a:noFill/>
          <a:ln w="38100" algn="ctr">
            <a:solidFill>
              <a:srgbClr val="0F5494"/>
            </a:solidFill>
            <a:round/>
            <a:headEnd/>
            <a:tailEnd/>
          </a:ln>
        </p:spPr>
      </p:cxnSp>
      <p:cxnSp>
        <p:nvCxnSpPr>
          <p:cNvPr id="237598" name="Straight Connector 107"/>
          <p:cNvCxnSpPr>
            <a:cxnSpLocks noChangeShapeType="1"/>
          </p:cNvCxnSpPr>
          <p:nvPr/>
        </p:nvCxnSpPr>
        <p:spPr bwMode="auto">
          <a:xfrm>
            <a:off x="2413000" y="5175250"/>
            <a:ext cx="746125" cy="493713"/>
          </a:xfrm>
          <a:prstGeom prst="line">
            <a:avLst/>
          </a:prstGeom>
          <a:noFill/>
          <a:ln w="38100" algn="ctr">
            <a:solidFill>
              <a:srgbClr val="0F5494"/>
            </a:solidFill>
            <a:round/>
            <a:headEnd/>
            <a:tailEnd/>
          </a:ln>
        </p:spPr>
      </p:cxnSp>
      <p:cxnSp>
        <p:nvCxnSpPr>
          <p:cNvPr id="237599" name="Straight Connector 110"/>
          <p:cNvCxnSpPr>
            <a:cxnSpLocks noChangeShapeType="1"/>
          </p:cNvCxnSpPr>
          <p:nvPr/>
        </p:nvCxnSpPr>
        <p:spPr bwMode="auto">
          <a:xfrm flipH="1">
            <a:off x="4254500" y="4465638"/>
            <a:ext cx="1331913" cy="1182687"/>
          </a:xfrm>
          <a:prstGeom prst="line">
            <a:avLst/>
          </a:prstGeom>
          <a:noFill/>
          <a:ln w="38100" algn="ctr">
            <a:solidFill>
              <a:srgbClr val="0F5494"/>
            </a:solidFill>
            <a:round/>
            <a:headEnd/>
            <a:tailEnd/>
          </a:ln>
        </p:spPr>
      </p:cxnSp>
      <p:cxnSp>
        <p:nvCxnSpPr>
          <p:cNvPr id="237600" name="Straight Connector 112"/>
          <p:cNvCxnSpPr>
            <a:cxnSpLocks noChangeShapeType="1"/>
          </p:cNvCxnSpPr>
          <p:nvPr/>
        </p:nvCxnSpPr>
        <p:spPr bwMode="auto">
          <a:xfrm>
            <a:off x="1268413" y="4487863"/>
            <a:ext cx="466725" cy="311150"/>
          </a:xfrm>
          <a:prstGeom prst="line">
            <a:avLst/>
          </a:prstGeom>
          <a:noFill/>
          <a:ln w="38100" algn="ctr">
            <a:solidFill>
              <a:srgbClr val="0F5494"/>
            </a:solidFill>
            <a:round/>
            <a:headEnd/>
            <a:tailEnd/>
          </a:ln>
        </p:spPr>
      </p:cxnSp>
      <p:cxnSp>
        <p:nvCxnSpPr>
          <p:cNvPr id="237601" name="Straight Connector 113"/>
          <p:cNvCxnSpPr>
            <a:cxnSpLocks noChangeShapeType="1"/>
          </p:cNvCxnSpPr>
          <p:nvPr/>
        </p:nvCxnSpPr>
        <p:spPr bwMode="auto">
          <a:xfrm flipH="1">
            <a:off x="2138363" y="3030538"/>
            <a:ext cx="673100" cy="430212"/>
          </a:xfrm>
          <a:prstGeom prst="line">
            <a:avLst/>
          </a:prstGeom>
          <a:noFill/>
          <a:ln w="38100" algn="ctr">
            <a:solidFill>
              <a:srgbClr val="0F5494"/>
            </a:solidFill>
            <a:round/>
            <a:headEnd/>
            <a:tailEnd/>
          </a:ln>
        </p:spPr>
      </p:cxnSp>
      <p:cxnSp>
        <p:nvCxnSpPr>
          <p:cNvPr id="237602" name="Straight Arrow Connector 32"/>
          <p:cNvCxnSpPr>
            <a:cxnSpLocks noChangeShapeType="1"/>
          </p:cNvCxnSpPr>
          <p:nvPr/>
        </p:nvCxnSpPr>
        <p:spPr bwMode="auto">
          <a:xfrm>
            <a:off x="5737225" y="4487863"/>
            <a:ext cx="298450" cy="912812"/>
          </a:xfrm>
          <a:prstGeom prst="straightConnector1">
            <a:avLst/>
          </a:prstGeom>
          <a:noFill/>
          <a:ln w="19050" algn="ctr">
            <a:solidFill>
              <a:srgbClr val="0070C0"/>
            </a:solidFill>
            <a:prstDash val="sysDash"/>
            <a:round/>
            <a:headEnd/>
            <a:tailEnd/>
          </a:ln>
        </p:spPr>
      </p:cxnSp>
      <p:cxnSp>
        <p:nvCxnSpPr>
          <p:cNvPr id="237603" name="Straight Arrow Connector 114"/>
          <p:cNvCxnSpPr>
            <a:cxnSpLocks noChangeShapeType="1"/>
          </p:cNvCxnSpPr>
          <p:nvPr/>
        </p:nvCxnSpPr>
        <p:spPr bwMode="auto">
          <a:xfrm flipV="1">
            <a:off x="4438650" y="5648325"/>
            <a:ext cx="1466850" cy="180975"/>
          </a:xfrm>
          <a:prstGeom prst="straightConnector1">
            <a:avLst/>
          </a:prstGeom>
          <a:noFill/>
          <a:ln w="19050" algn="ctr">
            <a:solidFill>
              <a:srgbClr val="0070C0"/>
            </a:solidFill>
            <a:prstDash val="sysDash"/>
            <a:round/>
            <a:headEnd/>
            <a:tailEnd/>
          </a:ln>
        </p:spPr>
      </p:cxnSp>
      <p:sp>
        <p:nvSpPr>
          <p:cNvPr id="107" name="TextBox 5"/>
          <p:cNvSpPr txBox="1">
            <a:spLocks noChangeArrowheads="1"/>
          </p:cNvSpPr>
          <p:nvPr/>
        </p:nvSpPr>
        <p:spPr bwMode="auto">
          <a:xfrm>
            <a:off x="2506663" y="1693863"/>
            <a:ext cx="6675437" cy="831850"/>
          </a:xfrm>
          <a:prstGeom prst="rect">
            <a:avLst/>
          </a:prstGeom>
          <a:noFill/>
          <a:ln>
            <a:noFill/>
          </a:ln>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Participants implement a joint research training programme</a:t>
            </a:r>
          </a:p>
        </p:txBody>
      </p:sp>
      <p:sp>
        <p:nvSpPr>
          <p:cNvPr id="101" name="AutoShape 40"/>
          <p:cNvSpPr>
            <a:spLocks noChangeArrowheads="1"/>
          </p:cNvSpPr>
          <p:nvPr/>
        </p:nvSpPr>
        <p:spPr bwMode="auto">
          <a:xfrm>
            <a:off x="395536" y="1844824"/>
            <a:ext cx="2088232" cy="587251"/>
          </a:xfrm>
          <a:prstGeom prst="roundRect">
            <a:avLst>
              <a:gd name="adj" fmla="val 16667"/>
            </a:avLst>
          </a:prstGeom>
          <a:solidFill>
            <a:srgbClr val="0A3CAA"/>
          </a:solidFill>
          <a:ln w="19050" algn="ctr">
            <a:solidFill>
              <a:schemeClr val="bg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tab pos="538163" algn="l"/>
              </a:tabLst>
              <a:defRPr/>
            </a:pPr>
            <a:r>
              <a:rPr kumimoji="0" lang="en-GB" sz="2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ETN</a:t>
            </a:r>
          </a:p>
        </p:txBody>
      </p:sp>
      <p:pic>
        <p:nvPicPr>
          <p:cNvPr id="109" name="Picture 2" descr="Résultat de recherche d'images pour &quot;logo european commission&quot;"/>
          <p:cNvPicPr>
            <a:picLocks noChangeAspect="1" noChangeArrowheads="1"/>
          </p:cNvPicPr>
          <p:nvPr/>
        </p:nvPicPr>
        <p:blipFill>
          <a:blip r:embed="rId10" cstate="print"/>
          <a:srcRect/>
          <a:stretch>
            <a:fillRect/>
          </a:stretch>
        </p:blipFill>
        <p:spPr bwMode="auto">
          <a:xfrm>
            <a:off x="755576" y="260648"/>
            <a:ext cx="936104" cy="650592"/>
          </a:xfrm>
          <a:prstGeom prst="rect">
            <a:avLst/>
          </a:prstGeom>
          <a:noFill/>
        </p:spPr>
      </p:pic>
      <p:pic>
        <p:nvPicPr>
          <p:cNvPr id="110" name="Picture 6" descr="Résultat de recherche d'images pour &quot;marie sklodowska curie actions PCN horizon 2020&quot;"/>
          <p:cNvPicPr>
            <a:picLocks noChangeAspect="1" noChangeArrowheads="1"/>
          </p:cNvPicPr>
          <p:nvPr/>
        </p:nvPicPr>
        <p:blipFill>
          <a:blip r:embed="rId11" cstate="print"/>
          <a:srcRect/>
          <a:stretch>
            <a:fillRect/>
          </a:stretch>
        </p:blipFill>
        <p:spPr bwMode="auto">
          <a:xfrm>
            <a:off x="7236296" y="260648"/>
            <a:ext cx="1422878" cy="748884"/>
          </a:xfrm>
          <a:prstGeom prst="rect">
            <a:avLst/>
          </a:prstGeom>
          <a:noFill/>
        </p:spPr>
      </p:pic>
      <p:sp>
        <p:nvSpPr>
          <p:cNvPr id="111" name="Rectangle 110"/>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13" name="ZoneTexte 112"/>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ETN</a:t>
            </a:r>
          </a:p>
        </p:txBody>
      </p:sp>
    </p:spTree>
    <p:extLst>
      <p:ext uri="{BB962C8B-B14F-4D97-AF65-F5344CB8AC3E}">
        <p14:creationId xmlns:p14="http://schemas.microsoft.com/office/powerpoint/2010/main" val="2481598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bwMode="auto">
          <a:xfrm>
            <a:off x="395536" y="3140968"/>
            <a:ext cx="8139113" cy="1408113"/>
          </a:xfrm>
          <a:prstGeom prst="roundRect">
            <a:avLst>
              <a:gd name="adj" fmla="val 8976"/>
            </a:avLst>
          </a:prstGeom>
          <a:solidFill>
            <a:schemeClr val="tx2">
              <a:lumMod val="20000"/>
              <a:lumOff val="80000"/>
              <a:alpha val="31000"/>
            </a:schemeClr>
          </a:solidFill>
          <a:ln>
            <a:noFill/>
          </a:ln>
          <a:effectLst/>
          <a:extLst/>
        </p:spPr>
        <p:txBody>
          <a:bodyPr/>
          <a:lstStyle/>
          <a:p>
            <a:pPr marL="0" marR="0" lvl="0" indent="0" algn="l" defTabSz="914400" rtl="0" eaLnBrk="0" fontAlgn="base" latinLnBrk="0" hangingPunct="0">
              <a:lnSpc>
                <a:spcPct val="100000"/>
              </a:lnSpc>
              <a:spcBef>
                <a:spcPct val="20000"/>
              </a:spcBef>
              <a:spcAft>
                <a:spcPct val="0"/>
              </a:spcAft>
              <a:buClrTx/>
              <a:buSzTx/>
              <a:buFontTx/>
              <a:buNone/>
              <a:tabLst>
                <a:tab pos="6637338" algn="l"/>
              </a:tabLst>
              <a:defRPr/>
            </a:pPr>
            <a:endParaRPr kumimoji="0" lang="fr-BE"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p:txBody>
      </p:sp>
      <p:sp>
        <p:nvSpPr>
          <p:cNvPr id="33795" name="AutoShape 42"/>
          <p:cNvSpPr>
            <a:spLocks noChangeArrowheads="1"/>
          </p:cNvSpPr>
          <p:nvPr/>
        </p:nvSpPr>
        <p:spPr bwMode="auto">
          <a:xfrm>
            <a:off x="539552" y="1628800"/>
            <a:ext cx="3240360" cy="792162"/>
          </a:xfrm>
          <a:prstGeom prst="roundRect">
            <a:avLst>
              <a:gd name="adj" fmla="val 16667"/>
            </a:avLst>
          </a:prstGeom>
          <a:solidFill>
            <a:srgbClr val="84095B"/>
          </a:solidFill>
          <a:ln w="19050" algn="ctr">
            <a:solidFill>
              <a:schemeClr val="bg1"/>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EID – European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Industrial Doctorates</a:t>
            </a:r>
          </a:p>
        </p:txBody>
      </p:sp>
      <p:sp>
        <p:nvSpPr>
          <p:cNvPr id="6" name="TextBox 5"/>
          <p:cNvSpPr txBox="1">
            <a:spLocks noChangeArrowheads="1"/>
          </p:cNvSpPr>
          <p:nvPr/>
        </p:nvSpPr>
        <p:spPr bwMode="auto">
          <a:xfrm>
            <a:off x="539552" y="2564904"/>
            <a:ext cx="8604448" cy="400110"/>
          </a:xfrm>
          <a:prstGeom prst="rect">
            <a:avLst/>
          </a:prstGeom>
          <a:noFill/>
          <a:ln>
            <a:noFill/>
          </a:ln>
          <a:extLst/>
        </p:spPr>
        <p:txBody>
          <a:bodyPr wrap="square">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84095B"/>
                </a:solidFill>
                <a:effectLst/>
                <a:uLnTx/>
                <a:uFillTx/>
                <a:latin typeface="Calibri" pitchFamily="34" charset="0"/>
                <a:ea typeface="ヒラギノ角ゴ Pro W3" charset="-128"/>
                <a:cs typeface="Arial" charset="0"/>
              </a:rPr>
              <a:t>Doctoral training with the non-academic sector</a:t>
            </a:r>
          </a:p>
        </p:txBody>
      </p:sp>
      <p:sp>
        <p:nvSpPr>
          <p:cNvPr id="239621" name="TextBox 5"/>
          <p:cNvSpPr txBox="1">
            <a:spLocks noChangeArrowheads="1"/>
          </p:cNvSpPr>
          <p:nvPr/>
        </p:nvSpPr>
        <p:spPr bwMode="auto">
          <a:xfrm>
            <a:off x="493961" y="3255268"/>
            <a:ext cx="8040688" cy="1323975"/>
          </a:xfrm>
          <a:prstGeom prst="rect">
            <a:avLst/>
          </a:prstGeom>
          <a:noFill/>
          <a:ln w="9525">
            <a:noFill/>
            <a:miter lim="800000"/>
            <a:headEnd/>
            <a:tailEnd/>
          </a:ln>
        </p:spPr>
        <p:txBody>
          <a:bodyPr>
            <a:spAutoFit/>
          </a:bodyPr>
          <a:lstStyle/>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Min. 2 organisations from 2 different EU/ associated countries</a:t>
            </a:r>
            <a:b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b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1 academic awarding PhD + 1 non-academic</a:t>
            </a: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Max 180 person-months (if 2 organisations) - e.g. 5 x 36 months</a:t>
            </a: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Max 540 person-months (if ≥3 organisations) - e.g. 15 x 36 months</a:t>
            </a:r>
          </a:p>
        </p:txBody>
      </p:sp>
      <p:sp>
        <p:nvSpPr>
          <p:cNvPr id="239622" name="TextBox 6"/>
          <p:cNvSpPr txBox="1">
            <a:spLocks noChangeArrowheads="1"/>
          </p:cNvSpPr>
          <p:nvPr/>
        </p:nvSpPr>
        <p:spPr bwMode="auto">
          <a:xfrm>
            <a:off x="467544" y="4581128"/>
            <a:ext cx="7931150" cy="1754188"/>
          </a:xfrm>
          <a:prstGeom prst="rect">
            <a:avLst/>
          </a:prstGeom>
          <a:noFill/>
          <a:ln w="9525">
            <a:noFill/>
            <a:miter lim="800000"/>
            <a:headEnd/>
            <a:tailEnd/>
          </a:ln>
        </p:spPr>
        <p:txBody>
          <a:bodyPr>
            <a:spAutoFit/>
          </a:bodyPr>
          <a:lstStyle/>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Individual</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research</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projects</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under</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the </a:t>
            </a: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topic</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of the doctoral programme</a:t>
            </a: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Flexible recruitment rule</a:t>
            </a:r>
            <a:endPar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Each</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fellow</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enrolled</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in the doctoral programme</a:t>
            </a:r>
            <a:endParaRPr kumimoji="0" lang="en-GB"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Each fellow must spend ≥50% of time in non-academic sector</a:t>
            </a: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Secondments possible</a:t>
            </a: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Partner organisations (any country/sector)</a:t>
            </a:r>
          </a:p>
        </p:txBody>
      </p:sp>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1" name="ZoneTexte 10"/>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EID</a:t>
            </a:r>
          </a:p>
        </p:txBody>
      </p:sp>
    </p:spTree>
    <p:extLst>
      <p:ext uri="{BB962C8B-B14F-4D97-AF65-F5344CB8AC3E}">
        <p14:creationId xmlns:p14="http://schemas.microsoft.com/office/powerpoint/2010/main" val="3777941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Oval 1"/>
          <p:cNvSpPr>
            <a:spLocks noChangeArrowheads="1"/>
          </p:cNvSpPr>
          <p:nvPr/>
        </p:nvSpPr>
        <p:spPr bwMode="auto">
          <a:xfrm rot="2446484">
            <a:off x="3613150" y="1985963"/>
            <a:ext cx="3605213" cy="4449762"/>
          </a:xfrm>
          <a:prstGeom prst="ellipse">
            <a:avLst/>
          </a:prstGeom>
          <a:noFill/>
          <a:ln w="19050">
            <a:solidFill>
              <a:srgbClr val="339933"/>
            </a:solidFill>
            <a:prstDash val="dash"/>
            <a:round/>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nvGrpSpPr>
          <p:cNvPr id="2" name="Group 12"/>
          <p:cNvGrpSpPr/>
          <p:nvPr/>
        </p:nvGrpSpPr>
        <p:grpSpPr>
          <a:xfrm>
            <a:off x="1982416" y="3738068"/>
            <a:ext cx="216000" cy="540000"/>
            <a:chOff x="4348492" y="3134473"/>
            <a:chExt cx="178062" cy="425496"/>
          </a:xfrm>
          <a:solidFill>
            <a:srgbClr val="84095B"/>
          </a:solidFill>
        </p:grpSpPr>
        <p:sp>
          <p:nvSpPr>
            <p:cNvPr id="14" name="Chord 13"/>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5" name="Oval 14"/>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 name="Group 15"/>
          <p:cNvGrpSpPr/>
          <p:nvPr/>
        </p:nvGrpSpPr>
        <p:grpSpPr>
          <a:xfrm>
            <a:off x="2214328" y="3738068"/>
            <a:ext cx="216000" cy="540000"/>
            <a:chOff x="4348492" y="3134473"/>
            <a:chExt cx="178062" cy="425496"/>
          </a:xfrm>
          <a:solidFill>
            <a:srgbClr val="84095B"/>
          </a:solidFill>
        </p:grpSpPr>
        <p:sp>
          <p:nvSpPr>
            <p:cNvPr id="17" name="Chord 16"/>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8" name="Oval 1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4" name="Group 18"/>
          <p:cNvGrpSpPr/>
          <p:nvPr/>
        </p:nvGrpSpPr>
        <p:grpSpPr>
          <a:xfrm>
            <a:off x="2444213" y="3738068"/>
            <a:ext cx="216000" cy="540000"/>
            <a:chOff x="4348492" y="3134473"/>
            <a:chExt cx="178062" cy="425496"/>
          </a:xfrm>
          <a:solidFill>
            <a:srgbClr val="84095B"/>
          </a:solidFill>
        </p:grpSpPr>
        <p:sp>
          <p:nvSpPr>
            <p:cNvPr id="20" name="Chord 19"/>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1" name="Oval 20"/>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3" name="Group 44"/>
          <p:cNvGrpSpPr/>
          <p:nvPr/>
        </p:nvGrpSpPr>
        <p:grpSpPr>
          <a:xfrm>
            <a:off x="4368839" y="3678280"/>
            <a:ext cx="216000" cy="540000"/>
            <a:chOff x="4348492" y="3134473"/>
            <a:chExt cx="178062" cy="425496"/>
          </a:xfrm>
          <a:solidFill>
            <a:srgbClr val="84095B"/>
          </a:solidFill>
        </p:grpSpPr>
        <p:sp>
          <p:nvSpPr>
            <p:cNvPr id="46" name="Chord 45"/>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7" name="Oval 46"/>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0647" name="Picture 12" descr="Flag of Italy.svg"/>
          <p:cNvPicPr preferRelativeResize="0">
            <a:picLocks noChangeArrowheads="1"/>
          </p:cNvPicPr>
          <p:nvPr/>
        </p:nvPicPr>
        <p:blipFill>
          <a:blip r:embed="rId3" cstate="print"/>
          <a:srcRect/>
          <a:stretch>
            <a:fillRect/>
          </a:stretch>
        </p:blipFill>
        <p:spPr bwMode="auto">
          <a:xfrm>
            <a:off x="5302250" y="2874963"/>
            <a:ext cx="323850" cy="215900"/>
          </a:xfrm>
          <a:prstGeom prst="rect">
            <a:avLst/>
          </a:prstGeom>
          <a:noFill/>
          <a:ln w="9525">
            <a:solidFill>
              <a:schemeClr val="tx1"/>
            </a:solidFill>
            <a:miter lim="800000"/>
            <a:headEnd/>
            <a:tailEnd/>
          </a:ln>
        </p:spPr>
      </p:pic>
      <p:pic>
        <p:nvPicPr>
          <p:cNvPr id="240648" name="Picture 8" descr="Flag of Germany.svg"/>
          <p:cNvPicPr preferRelativeResize="0">
            <a:picLocks noChangeArrowheads="1"/>
          </p:cNvPicPr>
          <p:nvPr/>
        </p:nvPicPr>
        <p:blipFill>
          <a:blip r:embed="rId4" cstate="print"/>
          <a:srcRect/>
          <a:stretch>
            <a:fillRect/>
          </a:stretch>
        </p:blipFill>
        <p:spPr bwMode="auto">
          <a:xfrm>
            <a:off x="2778125" y="2751138"/>
            <a:ext cx="323850" cy="215900"/>
          </a:xfrm>
          <a:prstGeom prst="rect">
            <a:avLst/>
          </a:prstGeom>
          <a:noFill/>
          <a:ln w="9525">
            <a:solidFill>
              <a:schemeClr val="tx1"/>
            </a:solidFill>
            <a:miter lim="800000"/>
            <a:headEnd/>
            <a:tailEnd/>
          </a:ln>
        </p:spPr>
      </p:pic>
      <p:pic>
        <p:nvPicPr>
          <p:cNvPr id="240649" name="Picture 20" descr="Flag of Sweden.svg"/>
          <p:cNvPicPr preferRelativeResize="0">
            <a:picLocks noChangeArrowheads="1"/>
          </p:cNvPicPr>
          <p:nvPr/>
        </p:nvPicPr>
        <p:blipFill>
          <a:blip r:embed="rId5" cstate="print"/>
          <a:srcRect/>
          <a:stretch>
            <a:fillRect/>
          </a:stretch>
        </p:blipFill>
        <p:spPr bwMode="auto">
          <a:xfrm>
            <a:off x="7070725" y="3979863"/>
            <a:ext cx="323850" cy="217487"/>
          </a:xfrm>
          <a:prstGeom prst="rect">
            <a:avLst/>
          </a:prstGeom>
          <a:noFill/>
          <a:ln w="9525">
            <a:solidFill>
              <a:schemeClr val="tx1"/>
            </a:solidFill>
            <a:miter lim="800000"/>
            <a:headEnd/>
            <a:tailEnd/>
          </a:ln>
        </p:spPr>
      </p:pic>
      <p:grpSp>
        <p:nvGrpSpPr>
          <p:cNvPr id="16" name="Group 22"/>
          <p:cNvGrpSpPr/>
          <p:nvPr/>
        </p:nvGrpSpPr>
        <p:grpSpPr>
          <a:xfrm>
            <a:off x="1966576" y="2859341"/>
            <a:ext cx="1080000" cy="792000"/>
            <a:chOff x="3950121" y="1860119"/>
            <a:chExt cx="914188" cy="848420"/>
          </a:xfrm>
          <a:solidFill>
            <a:srgbClr val="0F5494"/>
          </a:solidFill>
        </p:grpSpPr>
        <p:sp>
          <p:nvSpPr>
            <p:cNvPr id="5" name="Trapezoid 4"/>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 name="Rectangle 5"/>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 name="Isosceles Triangle 6"/>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 name="Trapezoid 7"/>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 name="Trapezoid 8"/>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 name="Trapezoid 9"/>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 name="Rectangle 10"/>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 name="Rectangle 11"/>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9" name="Group 23"/>
          <p:cNvGrpSpPr/>
          <p:nvPr/>
        </p:nvGrpSpPr>
        <p:grpSpPr>
          <a:xfrm>
            <a:off x="4342236" y="2819585"/>
            <a:ext cx="1008000" cy="792000"/>
            <a:chOff x="968374" y="3924301"/>
            <a:chExt cx="860424" cy="707218"/>
          </a:xfrm>
          <a:solidFill>
            <a:srgbClr val="C00000"/>
          </a:solidFill>
        </p:grpSpPr>
        <p:sp>
          <p:nvSpPr>
            <p:cNvPr id="25" name="Trapezoid 24"/>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6" name="Rectangle 25"/>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7" name="Right Triangle 26"/>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8" name="Right Triangle 27"/>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9" name="Right Triangle 28"/>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2" name="Group 100"/>
          <p:cNvGrpSpPr/>
          <p:nvPr/>
        </p:nvGrpSpPr>
        <p:grpSpPr>
          <a:xfrm>
            <a:off x="6095609" y="3911792"/>
            <a:ext cx="1008000" cy="792000"/>
            <a:chOff x="968374" y="3924301"/>
            <a:chExt cx="860424" cy="707218"/>
          </a:xfrm>
          <a:solidFill>
            <a:schemeClr val="accent1">
              <a:lumMod val="75000"/>
            </a:schemeClr>
          </a:solidFill>
        </p:grpSpPr>
        <p:sp>
          <p:nvSpPr>
            <p:cNvPr id="102" name="Trapezoid 101"/>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3" name="Rectangle 102"/>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4" name="Right Triangle 103"/>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5" name="Right Triangle 104"/>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6" name="Right Triangle 105"/>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0653" name="Picture 2"/>
          <p:cNvPicPr preferRelativeResize="0">
            <a:picLocks noChangeArrowheads="1"/>
          </p:cNvPicPr>
          <p:nvPr/>
        </p:nvPicPr>
        <p:blipFill>
          <a:blip r:embed="rId6" cstate="print"/>
          <a:srcRect/>
          <a:stretch>
            <a:fillRect/>
          </a:stretch>
        </p:blipFill>
        <p:spPr bwMode="auto">
          <a:xfrm>
            <a:off x="1339850" y="2916238"/>
            <a:ext cx="539750" cy="720725"/>
          </a:xfrm>
          <a:prstGeom prst="rect">
            <a:avLst/>
          </a:prstGeom>
          <a:noFill/>
          <a:ln w="9525">
            <a:noFill/>
            <a:miter lim="800000"/>
            <a:headEnd/>
            <a:tailEnd/>
          </a:ln>
        </p:spPr>
      </p:pic>
      <p:pic>
        <p:nvPicPr>
          <p:cNvPr id="240654" name="Picture 28" descr="Flag of Poland.svg"/>
          <p:cNvPicPr preferRelativeResize="0">
            <a:picLocks noChangeArrowheads="1"/>
          </p:cNvPicPr>
          <p:nvPr/>
        </p:nvPicPr>
        <p:blipFill>
          <a:blip r:embed="rId7" cstate="print"/>
          <a:srcRect/>
          <a:stretch>
            <a:fillRect/>
          </a:stretch>
        </p:blipFill>
        <p:spPr bwMode="auto">
          <a:xfrm>
            <a:off x="8466138" y="4065588"/>
            <a:ext cx="325437" cy="215900"/>
          </a:xfrm>
          <a:prstGeom prst="rect">
            <a:avLst/>
          </a:prstGeom>
          <a:noFill/>
          <a:ln w="9525">
            <a:solidFill>
              <a:schemeClr val="tx1"/>
            </a:solidFill>
            <a:miter lim="800000"/>
            <a:headEnd/>
            <a:tailEnd/>
          </a:ln>
        </p:spPr>
      </p:pic>
      <p:grpSp>
        <p:nvGrpSpPr>
          <p:cNvPr id="23" name="Group 54"/>
          <p:cNvGrpSpPr/>
          <p:nvPr/>
        </p:nvGrpSpPr>
        <p:grpSpPr>
          <a:xfrm>
            <a:off x="7733589" y="4154650"/>
            <a:ext cx="1080000" cy="792000"/>
            <a:chOff x="3950121" y="1860119"/>
            <a:chExt cx="914188" cy="848420"/>
          </a:xfrm>
          <a:solidFill>
            <a:schemeClr val="accent1">
              <a:lumMod val="75000"/>
            </a:schemeClr>
          </a:solidFill>
        </p:grpSpPr>
        <p:sp>
          <p:nvSpPr>
            <p:cNvPr id="56" name="Trapezoid 55"/>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7" name="Rectangle 56"/>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8" name="Isosceles Triangle 57"/>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9" name="Trapezoid 58"/>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0" name="Trapezoid 59"/>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1" name="Trapezoid 60"/>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2" name="Rectangle 61"/>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3" name="Rectangle 62"/>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sp>
        <p:nvSpPr>
          <p:cNvPr id="240656" name="TextBox 43"/>
          <p:cNvSpPr txBox="1">
            <a:spLocks noChangeArrowheads="1"/>
          </p:cNvSpPr>
          <p:nvPr/>
        </p:nvSpPr>
        <p:spPr bwMode="auto">
          <a:xfrm>
            <a:off x="5819775" y="2678113"/>
            <a:ext cx="1314450" cy="95408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fr-FR" sz="2000" b="1" i="0" u="none" strike="noStrike" kern="1200" cap="none" spc="0" normalizeH="0" baseline="0" noProof="0">
                <a:ln>
                  <a:noFill/>
                </a:ln>
                <a:solidFill>
                  <a:srgbClr val="84095B"/>
                </a:solidFill>
                <a:effectLst/>
                <a:uLnTx/>
                <a:uFillTx/>
                <a:latin typeface="Calibri" pitchFamily="34" charset="0"/>
                <a:ea typeface="ＭＳ Ｐゴシック" pitchFamily="34" charset="-128"/>
                <a:cs typeface="+mn-cs"/>
              </a:rPr>
              <a:t> </a:t>
            </a:r>
            <a:r>
              <a:rPr kumimoji="0" lang="fr-BE" altLang="fr-FR" sz="18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Tahoma" pitchFamily="34" charset="0"/>
              </a:rPr>
              <a:t>≥ 50% time for each ESR</a:t>
            </a:r>
            <a:endParaRPr kumimoji="0" lang="en-GB" altLang="fr-FR" sz="18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Tahoma" pitchFamily="34" charset="0"/>
            </a:endParaRPr>
          </a:p>
        </p:txBody>
      </p:sp>
      <p:sp>
        <p:nvSpPr>
          <p:cNvPr id="240657" name="Rectangle 63"/>
          <p:cNvSpPr>
            <a:spLocks noChangeArrowheads="1"/>
          </p:cNvSpPr>
          <p:nvPr/>
        </p:nvSpPr>
        <p:spPr bwMode="auto">
          <a:xfrm>
            <a:off x="2498725" y="4316413"/>
            <a:ext cx="1955800" cy="414337"/>
          </a:xfrm>
          <a:prstGeom prst="rect">
            <a:avLst/>
          </a:prstGeom>
          <a:noFill/>
          <a:ln w="9525">
            <a:noFill/>
            <a:miter lim="800000"/>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800" b="1" i="0" u="none" strike="noStrike" kern="1200" cap="none" spc="0" normalizeH="0" baseline="0" noProof="0">
                <a:ln>
                  <a:noFill/>
                </a:ln>
                <a:solidFill>
                  <a:srgbClr val="84095B"/>
                </a:solidFill>
                <a:effectLst/>
                <a:uLnTx/>
                <a:uFillTx/>
                <a:latin typeface="Calibri" pitchFamily="34" charset="0"/>
                <a:ea typeface="ＭＳ Ｐゴシック" pitchFamily="34" charset="-128"/>
                <a:cs typeface="+mn-cs"/>
              </a:rPr>
              <a:t>Beneficiaries</a:t>
            </a:r>
            <a:endParaRPr kumimoji="0" lang="en-GB" altLang="fr-FR" sz="1800" b="0" i="0" u="none" strike="noStrike" kern="1200" cap="none" spc="0" normalizeH="0" baseline="0" noProof="0">
              <a:ln>
                <a:noFill/>
              </a:ln>
              <a:solidFill>
                <a:srgbClr val="84095B"/>
              </a:solidFill>
              <a:effectLst/>
              <a:uLnTx/>
              <a:uFillTx/>
              <a:latin typeface="Calibri" pitchFamily="34" charset="0"/>
              <a:ea typeface="ＭＳ Ｐゴシック" pitchFamily="34" charset="-128"/>
              <a:cs typeface="+mn-cs"/>
            </a:endParaRPr>
          </a:p>
        </p:txBody>
      </p:sp>
      <p:sp>
        <p:nvSpPr>
          <p:cNvPr id="32800" name="Rectangle 116"/>
          <p:cNvSpPr>
            <a:spLocks noChangeArrowheads="1"/>
          </p:cNvSpPr>
          <p:nvPr/>
        </p:nvSpPr>
        <p:spPr bwMode="auto">
          <a:xfrm>
            <a:off x="6567488" y="5003800"/>
            <a:ext cx="2376487" cy="522288"/>
          </a:xfrm>
          <a:prstGeom prst="rect">
            <a:avLst/>
          </a:prstGeom>
          <a:noFill/>
          <a:ln>
            <a:noFill/>
          </a:ln>
          <a:extLst/>
        </p:spPr>
        <p:txBody>
          <a:bodyPr anchor="ct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fr-BE"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rPr>
              <a:t>Partner organisations</a:t>
            </a:r>
            <a:endParaRPr kumimoji="0" lang="en-GB"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endParaRPr>
          </a:p>
        </p:txBody>
      </p:sp>
      <p:sp>
        <p:nvSpPr>
          <p:cNvPr id="240659" name="TextBox 93"/>
          <p:cNvSpPr txBox="1">
            <a:spLocks noChangeArrowheads="1"/>
          </p:cNvSpPr>
          <p:nvPr/>
        </p:nvSpPr>
        <p:spPr bwMode="auto">
          <a:xfrm>
            <a:off x="3890963" y="5349875"/>
            <a:ext cx="1952779" cy="338554"/>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6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mn-cs"/>
              </a:rPr>
              <a:t>non-academic sector</a:t>
            </a:r>
            <a:endParaRPr kumimoji="0" lang="en-GB" altLang="fr-FR" sz="16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mn-cs"/>
            </a:endParaRPr>
          </a:p>
        </p:txBody>
      </p:sp>
      <p:cxnSp>
        <p:nvCxnSpPr>
          <p:cNvPr id="240660" name="Straight Connector 110"/>
          <p:cNvCxnSpPr>
            <a:cxnSpLocks noChangeShapeType="1"/>
          </p:cNvCxnSpPr>
          <p:nvPr/>
        </p:nvCxnSpPr>
        <p:spPr bwMode="auto">
          <a:xfrm flipH="1">
            <a:off x="3235325" y="3449638"/>
            <a:ext cx="906463" cy="0"/>
          </a:xfrm>
          <a:prstGeom prst="line">
            <a:avLst/>
          </a:prstGeom>
          <a:noFill/>
          <a:ln w="38100" algn="ctr">
            <a:solidFill>
              <a:srgbClr val="0070C0"/>
            </a:solidFill>
            <a:round/>
            <a:headEnd/>
            <a:tailEnd/>
          </a:ln>
        </p:spPr>
      </p:cxnSp>
      <p:cxnSp>
        <p:nvCxnSpPr>
          <p:cNvPr id="240661" name="Straight Connector 113"/>
          <p:cNvCxnSpPr>
            <a:cxnSpLocks noChangeShapeType="1"/>
          </p:cNvCxnSpPr>
          <p:nvPr/>
        </p:nvCxnSpPr>
        <p:spPr bwMode="auto">
          <a:xfrm flipH="1" flipV="1">
            <a:off x="5600700" y="3719513"/>
            <a:ext cx="655638" cy="328612"/>
          </a:xfrm>
          <a:prstGeom prst="line">
            <a:avLst/>
          </a:prstGeom>
          <a:noFill/>
          <a:ln w="19050" algn="ctr">
            <a:solidFill>
              <a:srgbClr val="0070C0"/>
            </a:solidFill>
            <a:prstDash val="sysDash"/>
            <a:round/>
            <a:headEnd/>
            <a:tailEnd/>
          </a:ln>
        </p:spPr>
      </p:cxnSp>
      <p:cxnSp>
        <p:nvCxnSpPr>
          <p:cNvPr id="240662" name="Straight Arrow Connector 115"/>
          <p:cNvCxnSpPr>
            <a:cxnSpLocks noChangeShapeType="1"/>
          </p:cNvCxnSpPr>
          <p:nvPr/>
        </p:nvCxnSpPr>
        <p:spPr bwMode="auto">
          <a:xfrm>
            <a:off x="7104063" y="4791075"/>
            <a:ext cx="655637" cy="158750"/>
          </a:xfrm>
          <a:prstGeom prst="straightConnector1">
            <a:avLst/>
          </a:prstGeom>
          <a:noFill/>
          <a:ln w="19050" algn="ctr">
            <a:solidFill>
              <a:srgbClr val="0070C0"/>
            </a:solidFill>
            <a:prstDash val="sysDash"/>
            <a:round/>
            <a:headEnd/>
            <a:tailEnd/>
          </a:ln>
        </p:spPr>
      </p:cxnSp>
      <p:sp>
        <p:nvSpPr>
          <p:cNvPr id="113" name="TextBox 112"/>
          <p:cNvSpPr txBox="1"/>
          <p:nvPr/>
        </p:nvSpPr>
        <p:spPr bwMode="auto">
          <a:xfrm>
            <a:off x="68263" y="6056313"/>
            <a:ext cx="3914775" cy="3381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fr-BE"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2 </a:t>
            </a:r>
            <a:r>
              <a:rPr kumimoji="0" lang="fr-BE" sz="1600" b="1" i="0" u="none" strike="noStrike" kern="1200" cap="none" spc="0" normalizeH="0" baseline="0" noProof="0" dirty="0" err="1">
                <a:ln>
                  <a:noFill/>
                </a:ln>
                <a:solidFill>
                  <a:srgbClr val="84095B"/>
                </a:solidFill>
                <a:effectLst/>
                <a:uLnTx/>
                <a:uFillTx/>
                <a:latin typeface="Calibri" pitchFamily="34" charset="0"/>
                <a:ea typeface="ＭＳ Ｐゴシック" pitchFamily="34" charset="-128"/>
                <a:cs typeface="+mn-cs"/>
              </a:rPr>
              <a:t>beneficiaries</a:t>
            </a:r>
            <a:r>
              <a:rPr kumimoji="0" lang="fr-BE"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 : max 180 PM</a:t>
            </a:r>
            <a:endParaRPr kumimoji="0" lang="fr-BE" sz="1600" b="1" i="0" u="none" strike="noStrike" kern="1200" cap="none" spc="0" normalizeH="0" baseline="0" noProof="0" dirty="0">
              <a:ln>
                <a:noFill/>
              </a:ln>
              <a:solidFill>
                <a:srgbClr val="84095B"/>
              </a:solidFill>
              <a:effectLst/>
              <a:uLnTx/>
              <a:uFillTx/>
              <a:latin typeface="Calibri" pitchFamily="34" charset="0"/>
              <a:ea typeface="Tahoma" panose="020B0604030504040204" pitchFamily="34" charset="0"/>
              <a:cs typeface="Tahoma" panose="020B0604030504040204" pitchFamily="34" charset="0"/>
            </a:endParaRPr>
          </a:p>
        </p:txBody>
      </p:sp>
      <p:sp>
        <p:nvSpPr>
          <p:cNvPr id="64" name="AutoShape 42"/>
          <p:cNvSpPr>
            <a:spLocks noChangeArrowheads="1"/>
          </p:cNvSpPr>
          <p:nvPr/>
        </p:nvSpPr>
        <p:spPr bwMode="auto">
          <a:xfrm>
            <a:off x="539552" y="1628800"/>
            <a:ext cx="2016224" cy="432048"/>
          </a:xfrm>
          <a:prstGeom prst="roundRect">
            <a:avLst>
              <a:gd name="adj" fmla="val 16667"/>
            </a:avLst>
          </a:prstGeom>
          <a:solidFill>
            <a:srgbClr val="84095B"/>
          </a:solidFill>
          <a:ln w="19050" algn="ctr">
            <a:solidFill>
              <a:schemeClr val="bg1"/>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EID</a:t>
            </a:r>
          </a:p>
        </p:txBody>
      </p:sp>
      <p:pic>
        <p:nvPicPr>
          <p:cNvPr id="66" name="Picture 2" descr="Résultat de recherche d'images pour &quot;logo european commission&quot;"/>
          <p:cNvPicPr>
            <a:picLocks noChangeAspect="1" noChangeArrowheads="1"/>
          </p:cNvPicPr>
          <p:nvPr/>
        </p:nvPicPr>
        <p:blipFill>
          <a:blip r:embed="rId8" cstate="print"/>
          <a:srcRect/>
          <a:stretch>
            <a:fillRect/>
          </a:stretch>
        </p:blipFill>
        <p:spPr bwMode="auto">
          <a:xfrm>
            <a:off x="755576" y="260648"/>
            <a:ext cx="936104" cy="650592"/>
          </a:xfrm>
          <a:prstGeom prst="rect">
            <a:avLst/>
          </a:prstGeom>
          <a:noFill/>
        </p:spPr>
      </p:pic>
      <p:pic>
        <p:nvPicPr>
          <p:cNvPr id="67" name="Picture 6" descr="Résultat de recherche d'images pour &quot;marie sklodowska curie actions PCN horizon 2020&quot;"/>
          <p:cNvPicPr>
            <a:picLocks noChangeAspect="1" noChangeArrowheads="1"/>
          </p:cNvPicPr>
          <p:nvPr/>
        </p:nvPicPr>
        <p:blipFill>
          <a:blip r:embed="rId9" cstate="print"/>
          <a:srcRect/>
          <a:stretch>
            <a:fillRect/>
          </a:stretch>
        </p:blipFill>
        <p:spPr bwMode="auto">
          <a:xfrm>
            <a:off x="7236296" y="260648"/>
            <a:ext cx="1422878" cy="748884"/>
          </a:xfrm>
          <a:prstGeom prst="rect">
            <a:avLst/>
          </a:prstGeom>
          <a:noFill/>
        </p:spPr>
      </p:pic>
      <p:sp>
        <p:nvSpPr>
          <p:cNvPr id="68" name="Rectangle 67"/>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69" name="ZoneTexte 68"/>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EID</a:t>
            </a:r>
          </a:p>
        </p:txBody>
      </p:sp>
    </p:spTree>
    <p:extLst>
      <p:ext uri="{BB962C8B-B14F-4D97-AF65-F5344CB8AC3E}">
        <p14:creationId xmlns:p14="http://schemas.microsoft.com/office/powerpoint/2010/main" val="4285925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Oval 1"/>
          <p:cNvSpPr>
            <a:spLocks noChangeArrowheads="1"/>
          </p:cNvSpPr>
          <p:nvPr/>
        </p:nvSpPr>
        <p:spPr bwMode="auto">
          <a:xfrm rot="2446484">
            <a:off x="3613150" y="1985963"/>
            <a:ext cx="3605213" cy="4449762"/>
          </a:xfrm>
          <a:prstGeom prst="ellipse">
            <a:avLst/>
          </a:prstGeom>
          <a:noFill/>
          <a:ln w="19050">
            <a:solidFill>
              <a:srgbClr val="339933"/>
            </a:solidFill>
            <a:prstDash val="dash"/>
            <a:round/>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nvGrpSpPr>
          <p:cNvPr id="2" name="Group 12"/>
          <p:cNvGrpSpPr/>
          <p:nvPr/>
        </p:nvGrpSpPr>
        <p:grpSpPr>
          <a:xfrm>
            <a:off x="1874291" y="3496820"/>
            <a:ext cx="216000" cy="540000"/>
            <a:chOff x="4348492" y="3134473"/>
            <a:chExt cx="178062" cy="425496"/>
          </a:xfrm>
          <a:solidFill>
            <a:srgbClr val="84095B"/>
          </a:solidFill>
        </p:grpSpPr>
        <p:sp>
          <p:nvSpPr>
            <p:cNvPr id="14" name="Chord 13"/>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5" name="Oval 14"/>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 name="Group 15"/>
          <p:cNvGrpSpPr/>
          <p:nvPr/>
        </p:nvGrpSpPr>
        <p:grpSpPr>
          <a:xfrm>
            <a:off x="2106203" y="3496820"/>
            <a:ext cx="216000" cy="540000"/>
            <a:chOff x="4348492" y="3134473"/>
            <a:chExt cx="178062" cy="425496"/>
          </a:xfrm>
          <a:solidFill>
            <a:srgbClr val="84095B"/>
          </a:solidFill>
        </p:grpSpPr>
        <p:sp>
          <p:nvSpPr>
            <p:cNvPr id="17" name="Chord 16"/>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8" name="Oval 1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4" name="Group 18"/>
          <p:cNvGrpSpPr/>
          <p:nvPr/>
        </p:nvGrpSpPr>
        <p:grpSpPr>
          <a:xfrm>
            <a:off x="2336088" y="3496820"/>
            <a:ext cx="216000" cy="540000"/>
            <a:chOff x="4348492" y="3134473"/>
            <a:chExt cx="178062" cy="425496"/>
          </a:xfrm>
          <a:solidFill>
            <a:srgbClr val="84095B"/>
          </a:solidFill>
        </p:grpSpPr>
        <p:sp>
          <p:nvSpPr>
            <p:cNvPr id="20" name="Chord 19"/>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1" name="Oval 20"/>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3" name="Group 44"/>
          <p:cNvGrpSpPr/>
          <p:nvPr/>
        </p:nvGrpSpPr>
        <p:grpSpPr>
          <a:xfrm>
            <a:off x="4260714" y="3437032"/>
            <a:ext cx="216000" cy="540000"/>
            <a:chOff x="4348492" y="3134473"/>
            <a:chExt cx="178062" cy="425496"/>
          </a:xfrm>
          <a:solidFill>
            <a:srgbClr val="84095B"/>
          </a:solidFill>
        </p:grpSpPr>
        <p:sp>
          <p:nvSpPr>
            <p:cNvPr id="46" name="Chord 45"/>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7" name="Oval 46"/>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1671" name="Picture 12" descr="Flag of Italy.svg"/>
          <p:cNvPicPr preferRelativeResize="0">
            <a:picLocks noChangeArrowheads="1"/>
          </p:cNvPicPr>
          <p:nvPr/>
        </p:nvPicPr>
        <p:blipFill>
          <a:blip r:embed="rId3" cstate="print"/>
          <a:srcRect/>
          <a:stretch>
            <a:fillRect/>
          </a:stretch>
        </p:blipFill>
        <p:spPr bwMode="auto">
          <a:xfrm>
            <a:off x="5194300" y="2633663"/>
            <a:ext cx="323850" cy="215900"/>
          </a:xfrm>
          <a:prstGeom prst="rect">
            <a:avLst/>
          </a:prstGeom>
          <a:noFill/>
          <a:ln w="9525">
            <a:solidFill>
              <a:schemeClr val="tx1"/>
            </a:solidFill>
            <a:miter lim="800000"/>
            <a:headEnd/>
            <a:tailEnd/>
          </a:ln>
        </p:spPr>
      </p:pic>
      <p:pic>
        <p:nvPicPr>
          <p:cNvPr id="241672" name="Picture 8" descr="Flag of Germany.svg"/>
          <p:cNvPicPr preferRelativeResize="0">
            <a:picLocks noChangeArrowheads="1"/>
          </p:cNvPicPr>
          <p:nvPr/>
        </p:nvPicPr>
        <p:blipFill>
          <a:blip r:embed="rId4" cstate="print"/>
          <a:srcRect/>
          <a:stretch>
            <a:fillRect/>
          </a:stretch>
        </p:blipFill>
        <p:spPr bwMode="auto">
          <a:xfrm>
            <a:off x="2670175" y="2509838"/>
            <a:ext cx="323850" cy="215900"/>
          </a:xfrm>
          <a:prstGeom prst="rect">
            <a:avLst/>
          </a:prstGeom>
          <a:noFill/>
          <a:ln w="9525">
            <a:solidFill>
              <a:schemeClr val="tx1"/>
            </a:solidFill>
            <a:miter lim="800000"/>
            <a:headEnd/>
            <a:tailEnd/>
          </a:ln>
        </p:spPr>
      </p:pic>
      <p:pic>
        <p:nvPicPr>
          <p:cNvPr id="241673" name="Picture 20" descr="Flag of Sweden.svg"/>
          <p:cNvPicPr preferRelativeResize="0">
            <a:picLocks noChangeArrowheads="1"/>
          </p:cNvPicPr>
          <p:nvPr/>
        </p:nvPicPr>
        <p:blipFill>
          <a:blip r:embed="rId5" cstate="print"/>
          <a:srcRect/>
          <a:stretch>
            <a:fillRect/>
          </a:stretch>
        </p:blipFill>
        <p:spPr bwMode="auto">
          <a:xfrm>
            <a:off x="6962775" y="3738563"/>
            <a:ext cx="323850" cy="217487"/>
          </a:xfrm>
          <a:prstGeom prst="rect">
            <a:avLst/>
          </a:prstGeom>
          <a:noFill/>
          <a:ln w="9525">
            <a:solidFill>
              <a:schemeClr val="tx1"/>
            </a:solidFill>
            <a:miter lim="800000"/>
            <a:headEnd/>
            <a:tailEnd/>
          </a:ln>
        </p:spPr>
      </p:pic>
      <p:grpSp>
        <p:nvGrpSpPr>
          <p:cNvPr id="16" name="Group 22"/>
          <p:cNvGrpSpPr/>
          <p:nvPr/>
        </p:nvGrpSpPr>
        <p:grpSpPr>
          <a:xfrm>
            <a:off x="1858451" y="2618093"/>
            <a:ext cx="1080000" cy="792000"/>
            <a:chOff x="3950121" y="1860119"/>
            <a:chExt cx="914188" cy="848420"/>
          </a:xfrm>
          <a:solidFill>
            <a:srgbClr val="0F5494"/>
          </a:solidFill>
        </p:grpSpPr>
        <p:sp>
          <p:nvSpPr>
            <p:cNvPr id="5" name="Trapezoid 4"/>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 name="Rectangle 5"/>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 name="Isosceles Triangle 6"/>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 name="Trapezoid 7"/>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 name="Trapezoid 8"/>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 name="Trapezoid 9"/>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 name="Rectangle 10"/>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 name="Rectangle 11"/>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9" name="Group 23"/>
          <p:cNvGrpSpPr/>
          <p:nvPr/>
        </p:nvGrpSpPr>
        <p:grpSpPr>
          <a:xfrm>
            <a:off x="4234111" y="2578337"/>
            <a:ext cx="1008000" cy="792000"/>
            <a:chOff x="968374" y="3924301"/>
            <a:chExt cx="860424" cy="707218"/>
          </a:xfrm>
          <a:solidFill>
            <a:srgbClr val="C00000"/>
          </a:solidFill>
        </p:grpSpPr>
        <p:sp>
          <p:nvSpPr>
            <p:cNvPr id="25" name="Trapezoid 24"/>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6" name="Rectangle 25"/>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7" name="Right Triangle 26"/>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8" name="Right Triangle 27"/>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9" name="Right Triangle 28"/>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2" name="Group 100"/>
          <p:cNvGrpSpPr/>
          <p:nvPr/>
        </p:nvGrpSpPr>
        <p:grpSpPr>
          <a:xfrm>
            <a:off x="5987484" y="3670544"/>
            <a:ext cx="1008000" cy="792000"/>
            <a:chOff x="968374" y="3924301"/>
            <a:chExt cx="860424" cy="707218"/>
          </a:xfrm>
          <a:solidFill>
            <a:srgbClr val="C00000"/>
          </a:solidFill>
        </p:grpSpPr>
        <p:sp>
          <p:nvSpPr>
            <p:cNvPr id="102" name="Trapezoid 101"/>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3" name="Rectangle 102"/>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4" name="Right Triangle 103"/>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5" name="Right Triangle 104"/>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6" name="Right Triangle 105"/>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1677" name="Picture 2"/>
          <p:cNvPicPr preferRelativeResize="0">
            <a:picLocks noChangeArrowheads="1"/>
          </p:cNvPicPr>
          <p:nvPr/>
        </p:nvPicPr>
        <p:blipFill>
          <a:blip r:embed="rId6" cstate="print"/>
          <a:srcRect/>
          <a:stretch>
            <a:fillRect/>
          </a:stretch>
        </p:blipFill>
        <p:spPr bwMode="auto">
          <a:xfrm>
            <a:off x="1231900" y="2674938"/>
            <a:ext cx="539750" cy="720725"/>
          </a:xfrm>
          <a:prstGeom prst="rect">
            <a:avLst/>
          </a:prstGeom>
          <a:noFill/>
          <a:ln w="9525">
            <a:noFill/>
            <a:miter lim="800000"/>
            <a:headEnd/>
            <a:tailEnd/>
          </a:ln>
        </p:spPr>
      </p:pic>
      <p:pic>
        <p:nvPicPr>
          <p:cNvPr id="241678" name="Picture 28" descr="Flag of Poland.svg"/>
          <p:cNvPicPr preferRelativeResize="0">
            <a:picLocks noChangeArrowheads="1"/>
          </p:cNvPicPr>
          <p:nvPr/>
        </p:nvPicPr>
        <p:blipFill>
          <a:blip r:embed="rId7" cstate="print"/>
          <a:srcRect/>
          <a:stretch>
            <a:fillRect/>
          </a:stretch>
        </p:blipFill>
        <p:spPr bwMode="auto">
          <a:xfrm>
            <a:off x="8466138" y="4065588"/>
            <a:ext cx="325437" cy="215900"/>
          </a:xfrm>
          <a:prstGeom prst="rect">
            <a:avLst/>
          </a:prstGeom>
          <a:noFill/>
          <a:ln w="9525">
            <a:solidFill>
              <a:schemeClr val="tx1"/>
            </a:solidFill>
            <a:miter lim="800000"/>
            <a:headEnd/>
            <a:tailEnd/>
          </a:ln>
        </p:spPr>
      </p:pic>
      <p:grpSp>
        <p:nvGrpSpPr>
          <p:cNvPr id="23" name="Group 54"/>
          <p:cNvGrpSpPr/>
          <p:nvPr/>
        </p:nvGrpSpPr>
        <p:grpSpPr>
          <a:xfrm>
            <a:off x="7733589" y="4154650"/>
            <a:ext cx="1080000" cy="792000"/>
            <a:chOff x="3950121" y="1860119"/>
            <a:chExt cx="914188" cy="848420"/>
          </a:xfrm>
          <a:solidFill>
            <a:schemeClr val="accent1">
              <a:lumMod val="75000"/>
            </a:schemeClr>
          </a:solidFill>
        </p:grpSpPr>
        <p:sp>
          <p:nvSpPr>
            <p:cNvPr id="56" name="Trapezoid 55"/>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7" name="Rectangle 56"/>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8" name="Isosceles Triangle 57"/>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9" name="Trapezoid 58"/>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0" name="Trapezoid 59"/>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1" name="Trapezoid 60"/>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2" name="Rectangle 61"/>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3" name="Rectangle 62"/>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sp>
        <p:nvSpPr>
          <p:cNvPr id="241680" name="TextBox 43"/>
          <p:cNvSpPr txBox="1">
            <a:spLocks noChangeArrowheads="1"/>
          </p:cNvSpPr>
          <p:nvPr/>
        </p:nvSpPr>
        <p:spPr bwMode="auto">
          <a:xfrm>
            <a:off x="5711825" y="2436813"/>
            <a:ext cx="1314450" cy="95408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fr-FR" sz="2000" b="1" i="0" u="none" strike="noStrike" kern="1200" cap="none" spc="0" normalizeH="0" baseline="0" noProof="0">
                <a:ln>
                  <a:noFill/>
                </a:ln>
                <a:solidFill>
                  <a:srgbClr val="84095B"/>
                </a:solidFill>
                <a:effectLst/>
                <a:uLnTx/>
                <a:uFillTx/>
                <a:latin typeface="Calibri" pitchFamily="34" charset="0"/>
                <a:ea typeface="ＭＳ Ｐゴシック" pitchFamily="34" charset="-128"/>
                <a:cs typeface="+mn-cs"/>
              </a:rPr>
              <a:t> </a:t>
            </a:r>
            <a:r>
              <a:rPr kumimoji="0" lang="fr-BE" altLang="fr-FR" sz="18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Tahoma" pitchFamily="34" charset="0"/>
              </a:rPr>
              <a:t>≥ 50% time for each ESR</a:t>
            </a:r>
            <a:endParaRPr kumimoji="0" lang="en-GB" altLang="fr-FR" sz="18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Tahoma" pitchFamily="34" charset="0"/>
            </a:endParaRPr>
          </a:p>
        </p:txBody>
      </p:sp>
      <p:sp>
        <p:nvSpPr>
          <p:cNvPr id="241681" name="Rectangle 63"/>
          <p:cNvSpPr>
            <a:spLocks noChangeArrowheads="1"/>
          </p:cNvSpPr>
          <p:nvPr/>
        </p:nvSpPr>
        <p:spPr bwMode="auto">
          <a:xfrm>
            <a:off x="2390775" y="4075113"/>
            <a:ext cx="1955800" cy="414337"/>
          </a:xfrm>
          <a:prstGeom prst="rect">
            <a:avLst/>
          </a:prstGeom>
          <a:noFill/>
          <a:ln w="9525">
            <a:noFill/>
            <a:miter lim="800000"/>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800" b="1" i="0" u="none" strike="noStrike" kern="1200" cap="none" spc="0" normalizeH="0" baseline="0" noProof="0">
                <a:ln>
                  <a:noFill/>
                </a:ln>
                <a:solidFill>
                  <a:srgbClr val="84095B"/>
                </a:solidFill>
                <a:effectLst/>
                <a:uLnTx/>
                <a:uFillTx/>
                <a:latin typeface="Calibri" pitchFamily="34" charset="0"/>
                <a:ea typeface="ＭＳ Ｐゴシック" pitchFamily="34" charset="-128"/>
                <a:cs typeface="+mn-cs"/>
              </a:rPr>
              <a:t>Beneficiaries</a:t>
            </a:r>
            <a:endParaRPr kumimoji="0" lang="en-GB" altLang="fr-FR" sz="1800" b="0" i="0" u="none" strike="noStrike" kern="1200" cap="none" spc="0" normalizeH="0" baseline="0" noProof="0">
              <a:ln>
                <a:noFill/>
              </a:ln>
              <a:solidFill>
                <a:srgbClr val="84095B"/>
              </a:solidFill>
              <a:effectLst/>
              <a:uLnTx/>
              <a:uFillTx/>
              <a:latin typeface="Calibri" pitchFamily="34" charset="0"/>
              <a:ea typeface="ＭＳ Ｐゴシック" pitchFamily="34" charset="-128"/>
              <a:cs typeface="+mn-cs"/>
            </a:endParaRPr>
          </a:p>
        </p:txBody>
      </p:sp>
      <p:grpSp>
        <p:nvGrpSpPr>
          <p:cNvPr id="24" name="Group 66"/>
          <p:cNvGrpSpPr/>
          <p:nvPr/>
        </p:nvGrpSpPr>
        <p:grpSpPr>
          <a:xfrm>
            <a:off x="2724793" y="5133292"/>
            <a:ext cx="216000" cy="540000"/>
            <a:chOff x="4348492" y="3134473"/>
            <a:chExt cx="178062" cy="425496"/>
          </a:xfrm>
          <a:solidFill>
            <a:srgbClr val="84095B"/>
          </a:solidFill>
        </p:grpSpPr>
        <p:sp>
          <p:nvSpPr>
            <p:cNvPr id="69" name="Chord 68"/>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2" name="Oval 71"/>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0" name="Group 72"/>
          <p:cNvGrpSpPr/>
          <p:nvPr/>
        </p:nvGrpSpPr>
        <p:grpSpPr>
          <a:xfrm>
            <a:off x="2488560" y="5134143"/>
            <a:ext cx="216000" cy="540000"/>
            <a:chOff x="4348492" y="3134473"/>
            <a:chExt cx="178062" cy="425496"/>
          </a:xfrm>
          <a:solidFill>
            <a:srgbClr val="84095B"/>
          </a:solidFill>
        </p:grpSpPr>
        <p:sp>
          <p:nvSpPr>
            <p:cNvPr id="74" name="Chord 73"/>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5" name="Oval 74"/>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1684" name="Picture 22" descr="Flag of Greece.svg"/>
          <p:cNvPicPr preferRelativeResize="0">
            <a:picLocks noChangeArrowheads="1"/>
          </p:cNvPicPr>
          <p:nvPr/>
        </p:nvPicPr>
        <p:blipFill>
          <a:blip r:embed="rId8" cstate="print"/>
          <a:srcRect/>
          <a:stretch>
            <a:fillRect/>
          </a:stretch>
        </p:blipFill>
        <p:spPr bwMode="auto">
          <a:xfrm>
            <a:off x="2116138" y="4570413"/>
            <a:ext cx="323850" cy="215900"/>
          </a:xfrm>
          <a:prstGeom prst="rect">
            <a:avLst/>
          </a:prstGeom>
          <a:noFill/>
          <a:ln w="9525">
            <a:solidFill>
              <a:schemeClr val="tx1"/>
            </a:solidFill>
            <a:miter lim="800000"/>
            <a:headEnd/>
            <a:tailEnd/>
          </a:ln>
        </p:spPr>
      </p:pic>
      <p:grpSp>
        <p:nvGrpSpPr>
          <p:cNvPr id="31" name="Group 76"/>
          <p:cNvGrpSpPr/>
          <p:nvPr/>
        </p:nvGrpSpPr>
        <p:grpSpPr>
          <a:xfrm>
            <a:off x="1304590" y="4653971"/>
            <a:ext cx="1080000" cy="792000"/>
            <a:chOff x="3950121" y="1860119"/>
            <a:chExt cx="914188" cy="848420"/>
          </a:xfrm>
          <a:solidFill>
            <a:srgbClr val="0F5494"/>
          </a:solidFill>
        </p:grpSpPr>
        <p:sp>
          <p:nvSpPr>
            <p:cNvPr id="78" name="Trapezoid 77"/>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9" name="Rectangle 78"/>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0" name="Isosceles Triangle 79"/>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1" name="Trapezoid 80"/>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2" name="Trapezoid 81"/>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3" name="Trapezoid 82"/>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4" name="Rectangle 83"/>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5" name="Rectangle 84"/>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1686" name="Picture 2"/>
          <p:cNvPicPr preferRelativeResize="0">
            <a:picLocks noChangeArrowheads="1"/>
          </p:cNvPicPr>
          <p:nvPr/>
        </p:nvPicPr>
        <p:blipFill>
          <a:blip r:embed="rId6" cstate="print"/>
          <a:srcRect/>
          <a:stretch>
            <a:fillRect/>
          </a:stretch>
        </p:blipFill>
        <p:spPr bwMode="auto">
          <a:xfrm>
            <a:off x="695325" y="4738688"/>
            <a:ext cx="539750" cy="720725"/>
          </a:xfrm>
          <a:prstGeom prst="rect">
            <a:avLst/>
          </a:prstGeom>
          <a:noFill/>
          <a:ln w="9525">
            <a:noFill/>
            <a:miter lim="800000"/>
            <a:headEnd/>
            <a:tailEnd/>
          </a:ln>
        </p:spPr>
      </p:pic>
      <p:pic>
        <p:nvPicPr>
          <p:cNvPr id="241687" name="Picture 24" descr="Flag of Norway.svg"/>
          <p:cNvPicPr preferRelativeResize="0">
            <a:picLocks noChangeArrowheads="1"/>
          </p:cNvPicPr>
          <p:nvPr/>
        </p:nvPicPr>
        <p:blipFill>
          <a:blip r:embed="rId9" cstate="print"/>
          <a:srcRect/>
          <a:stretch>
            <a:fillRect/>
          </a:stretch>
        </p:blipFill>
        <p:spPr bwMode="auto">
          <a:xfrm>
            <a:off x="4953000" y="4838700"/>
            <a:ext cx="323850" cy="215900"/>
          </a:xfrm>
          <a:prstGeom prst="rect">
            <a:avLst/>
          </a:prstGeom>
          <a:noFill/>
          <a:ln w="9525">
            <a:solidFill>
              <a:schemeClr val="tx1"/>
            </a:solidFill>
            <a:miter lim="800000"/>
            <a:headEnd/>
            <a:tailEnd/>
          </a:ln>
        </p:spPr>
      </p:pic>
      <p:grpSp>
        <p:nvGrpSpPr>
          <p:cNvPr id="241698" name="Group 87"/>
          <p:cNvGrpSpPr/>
          <p:nvPr/>
        </p:nvGrpSpPr>
        <p:grpSpPr>
          <a:xfrm>
            <a:off x="4009524" y="4773117"/>
            <a:ext cx="1008000" cy="792000"/>
            <a:chOff x="968374" y="3924301"/>
            <a:chExt cx="860424" cy="707218"/>
          </a:xfrm>
          <a:solidFill>
            <a:srgbClr val="C00000"/>
          </a:solidFill>
        </p:grpSpPr>
        <p:sp>
          <p:nvSpPr>
            <p:cNvPr id="89" name="Trapezoid 88"/>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0" name="Rectangle 89"/>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1" name="Right Triangle 90"/>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2" name="Right Triangle 91"/>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3" name="Right Triangle 92"/>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sp>
        <p:nvSpPr>
          <p:cNvPr id="110" name="TextBox 109"/>
          <p:cNvSpPr txBox="1"/>
          <p:nvPr/>
        </p:nvSpPr>
        <p:spPr bwMode="auto">
          <a:xfrm>
            <a:off x="44450" y="6465888"/>
            <a:ext cx="3914775" cy="3381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fr-BE"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≥3 </a:t>
            </a:r>
            <a:r>
              <a:rPr kumimoji="0" lang="fr-BE" sz="1600" b="1" i="0" u="none" strike="noStrike" kern="1200" cap="none" spc="0" normalizeH="0" baseline="0" noProof="0" dirty="0" err="1">
                <a:ln>
                  <a:noFill/>
                </a:ln>
                <a:solidFill>
                  <a:srgbClr val="84095B"/>
                </a:solidFill>
                <a:effectLst/>
                <a:uLnTx/>
                <a:uFillTx/>
                <a:latin typeface="Calibri" pitchFamily="34" charset="0"/>
                <a:ea typeface="ＭＳ Ｐゴシック" pitchFamily="34" charset="-128"/>
                <a:cs typeface="+mn-cs"/>
              </a:rPr>
              <a:t>beneficiaries</a:t>
            </a:r>
            <a:r>
              <a:rPr kumimoji="0" lang="fr-BE"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 max 540 PM</a:t>
            </a:r>
            <a:endParaRPr kumimoji="0" lang="fr-BE" sz="1600" b="1" i="0" u="none" strike="noStrike" kern="1200" cap="none" spc="0" normalizeH="0" baseline="0" noProof="0" dirty="0">
              <a:ln>
                <a:noFill/>
              </a:ln>
              <a:solidFill>
                <a:srgbClr val="84095B"/>
              </a:solidFill>
              <a:effectLst/>
              <a:uLnTx/>
              <a:uFillTx/>
              <a:latin typeface="Calibri" pitchFamily="34" charset="0"/>
              <a:ea typeface="Tahoma" panose="020B0604030504040204" pitchFamily="34" charset="0"/>
              <a:cs typeface="Tahoma" panose="020B0604030504040204" pitchFamily="34" charset="0"/>
            </a:endParaRPr>
          </a:p>
        </p:txBody>
      </p:sp>
      <p:sp>
        <p:nvSpPr>
          <p:cNvPr id="241690" name="TextBox 93"/>
          <p:cNvSpPr txBox="1">
            <a:spLocks noChangeArrowheads="1"/>
          </p:cNvSpPr>
          <p:nvPr/>
        </p:nvSpPr>
        <p:spPr bwMode="auto">
          <a:xfrm>
            <a:off x="3781425" y="5667375"/>
            <a:ext cx="1952779" cy="338554"/>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6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mn-cs"/>
              </a:rPr>
              <a:t>non-academic sector</a:t>
            </a:r>
            <a:endParaRPr kumimoji="0" lang="en-GB" altLang="fr-FR" sz="16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mn-cs"/>
            </a:endParaRPr>
          </a:p>
        </p:txBody>
      </p:sp>
      <p:cxnSp>
        <p:nvCxnSpPr>
          <p:cNvPr id="241691" name="Straight Connector 110"/>
          <p:cNvCxnSpPr>
            <a:cxnSpLocks noChangeShapeType="1"/>
          </p:cNvCxnSpPr>
          <p:nvPr/>
        </p:nvCxnSpPr>
        <p:spPr bwMode="auto">
          <a:xfrm flipH="1">
            <a:off x="3127375" y="3208338"/>
            <a:ext cx="906463" cy="0"/>
          </a:xfrm>
          <a:prstGeom prst="line">
            <a:avLst/>
          </a:prstGeom>
          <a:noFill/>
          <a:ln w="38100" algn="ctr">
            <a:solidFill>
              <a:srgbClr val="0070C0"/>
            </a:solidFill>
            <a:round/>
            <a:headEnd/>
            <a:tailEnd/>
          </a:ln>
        </p:spPr>
      </p:cxnSp>
      <p:cxnSp>
        <p:nvCxnSpPr>
          <p:cNvPr id="241692" name="Straight Connector 111"/>
          <p:cNvCxnSpPr>
            <a:cxnSpLocks noChangeShapeType="1"/>
          </p:cNvCxnSpPr>
          <p:nvPr/>
        </p:nvCxnSpPr>
        <p:spPr bwMode="auto">
          <a:xfrm flipH="1">
            <a:off x="5508625" y="4752975"/>
            <a:ext cx="760413" cy="387350"/>
          </a:xfrm>
          <a:prstGeom prst="line">
            <a:avLst/>
          </a:prstGeom>
          <a:noFill/>
          <a:ln w="38100" algn="ctr">
            <a:solidFill>
              <a:srgbClr val="0070C0"/>
            </a:solidFill>
            <a:round/>
            <a:headEnd/>
            <a:tailEnd/>
          </a:ln>
        </p:spPr>
      </p:cxnSp>
      <p:cxnSp>
        <p:nvCxnSpPr>
          <p:cNvPr id="241693" name="Straight Connector 112"/>
          <p:cNvCxnSpPr>
            <a:cxnSpLocks noChangeShapeType="1"/>
          </p:cNvCxnSpPr>
          <p:nvPr/>
        </p:nvCxnSpPr>
        <p:spPr bwMode="auto">
          <a:xfrm flipH="1">
            <a:off x="2195513" y="3973513"/>
            <a:ext cx="14287" cy="377825"/>
          </a:xfrm>
          <a:prstGeom prst="line">
            <a:avLst/>
          </a:prstGeom>
          <a:noFill/>
          <a:ln w="38100" algn="ctr">
            <a:solidFill>
              <a:srgbClr val="0070C0"/>
            </a:solidFill>
            <a:round/>
            <a:headEnd/>
            <a:tailEnd/>
          </a:ln>
        </p:spPr>
      </p:cxnSp>
      <p:cxnSp>
        <p:nvCxnSpPr>
          <p:cNvPr id="241694" name="Straight Connector 113"/>
          <p:cNvCxnSpPr>
            <a:cxnSpLocks noChangeShapeType="1"/>
          </p:cNvCxnSpPr>
          <p:nvPr/>
        </p:nvCxnSpPr>
        <p:spPr bwMode="auto">
          <a:xfrm flipH="1" flipV="1">
            <a:off x="5492750" y="3478213"/>
            <a:ext cx="655638" cy="328612"/>
          </a:xfrm>
          <a:prstGeom prst="line">
            <a:avLst/>
          </a:prstGeom>
          <a:noFill/>
          <a:ln w="38100" algn="ctr">
            <a:solidFill>
              <a:srgbClr val="0070C0"/>
            </a:solidFill>
            <a:round/>
            <a:headEnd/>
            <a:tailEnd/>
          </a:ln>
        </p:spPr>
      </p:cxnSp>
      <p:cxnSp>
        <p:nvCxnSpPr>
          <p:cNvPr id="241695" name="Straight Connector 114"/>
          <p:cNvCxnSpPr>
            <a:cxnSpLocks noChangeShapeType="1"/>
          </p:cNvCxnSpPr>
          <p:nvPr/>
        </p:nvCxnSpPr>
        <p:spPr bwMode="auto">
          <a:xfrm flipH="1" flipV="1">
            <a:off x="3127375" y="5205413"/>
            <a:ext cx="681038" cy="144462"/>
          </a:xfrm>
          <a:prstGeom prst="line">
            <a:avLst/>
          </a:prstGeom>
          <a:noFill/>
          <a:ln w="38100" algn="ctr">
            <a:solidFill>
              <a:srgbClr val="0070C0"/>
            </a:solidFill>
            <a:round/>
            <a:headEnd/>
            <a:tailEnd/>
          </a:ln>
        </p:spPr>
      </p:cxnSp>
      <p:cxnSp>
        <p:nvCxnSpPr>
          <p:cNvPr id="241696" name="Straight Arrow Connector 115"/>
          <p:cNvCxnSpPr>
            <a:cxnSpLocks noChangeShapeType="1"/>
          </p:cNvCxnSpPr>
          <p:nvPr/>
        </p:nvCxnSpPr>
        <p:spPr bwMode="auto">
          <a:xfrm>
            <a:off x="6996113" y="4549775"/>
            <a:ext cx="655637" cy="158750"/>
          </a:xfrm>
          <a:prstGeom prst="straightConnector1">
            <a:avLst/>
          </a:prstGeom>
          <a:noFill/>
          <a:ln w="19050" algn="ctr">
            <a:solidFill>
              <a:srgbClr val="0070C0"/>
            </a:solidFill>
            <a:prstDash val="sysDash"/>
            <a:round/>
            <a:headEnd/>
            <a:tailEnd/>
          </a:ln>
        </p:spPr>
      </p:cxnSp>
      <p:pic>
        <p:nvPicPr>
          <p:cNvPr id="241697" name="Picture 38" descr="Flag of Turkey.svg"/>
          <p:cNvPicPr preferRelativeResize="0">
            <a:picLocks noChangeArrowheads="1"/>
          </p:cNvPicPr>
          <p:nvPr/>
        </p:nvPicPr>
        <p:blipFill>
          <a:blip r:embed="rId10" cstate="print"/>
          <a:srcRect/>
          <a:stretch>
            <a:fillRect/>
          </a:stretch>
        </p:blipFill>
        <p:spPr bwMode="auto">
          <a:xfrm>
            <a:off x="7358063" y="5583238"/>
            <a:ext cx="323850" cy="215900"/>
          </a:xfrm>
          <a:prstGeom prst="rect">
            <a:avLst/>
          </a:prstGeom>
          <a:noFill/>
          <a:ln w="9525">
            <a:solidFill>
              <a:schemeClr val="tx1"/>
            </a:solidFill>
            <a:miter lim="800000"/>
            <a:headEnd/>
            <a:tailEnd/>
          </a:ln>
        </p:spPr>
      </p:pic>
      <p:grpSp>
        <p:nvGrpSpPr>
          <p:cNvPr id="241700" name="Group 94"/>
          <p:cNvGrpSpPr/>
          <p:nvPr/>
        </p:nvGrpSpPr>
        <p:grpSpPr bwMode="auto">
          <a:xfrm>
            <a:off x="6585873" y="5678162"/>
            <a:ext cx="1080000" cy="792488"/>
            <a:chOff x="3950121" y="1860119"/>
            <a:chExt cx="914188" cy="848420"/>
          </a:xfrm>
          <a:solidFill>
            <a:schemeClr val="accent1">
              <a:lumMod val="75000"/>
            </a:schemeClr>
          </a:solidFill>
        </p:grpSpPr>
        <p:sp>
          <p:nvSpPr>
            <p:cNvPr id="96" name="Trapezoid 95"/>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7" name="Rectangle 96"/>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8" name="Isosceles Triangle 97"/>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9" name="Trapezoid 98"/>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0" name="Trapezoid 99"/>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7" name="Trapezoid 106"/>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8" name="Rectangle 107"/>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9" name="Rectangle 108"/>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cxnSp>
        <p:nvCxnSpPr>
          <p:cNvPr id="241699" name="Straight Arrow Connector 116"/>
          <p:cNvCxnSpPr>
            <a:cxnSpLocks noChangeShapeType="1"/>
          </p:cNvCxnSpPr>
          <p:nvPr/>
        </p:nvCxnSpPr>
        <p:spPr bwMode="auto">
          <a:xfrm flipV="1">
            <a:off x="5356225" y="5140325"/>
            <a:ext cx="1895475" cy="230188"/>
          </a:xfrm>
          <a:prstGeom prst="straightConnector1">
            <a:avLst/>
          </a:prstGeom>
          <a:noFill/>
          <a:ln w="19050" algn="ctr">
            <a:solidFill>
              <a:srgbClr val="0070C0"/>
            </a:solidFill>
            <a:prstDash val="sysDash"/>
            <a:round/>
            <a:headEnd/>
            <a:tailEnd/>
          </a:ln>
        </p:spPr>
      </p:cxnSp>
      <p:sp>
        <p:nvSpPr>
          <p:cNvPr id="113" name="Rectangle 116"/>
          <p:cNvSpPr>
            <a:spLocks noChangeArrowheads="1"/>
          </p:cNvSpPr>
          <p:nvPr/>
        </p:nvSpPr>
        <p:spPr bwMode="auto">
          <a:xfrm>
            <a:off x="6567488" y="5003800"/>
            <a:ext cx="2376487" cy="522288"/>
          </a:xfrm>
          <a:prstGeom prst="rect">
            <a:avLst/>
          </a:prstGeom>
          <a:noFill/>
          <a:ln>
            <a:noFill/>
          </a:ln>
          <a:extLst/>
        </p:spPr>
        <p:txBody>
          <a:bodyPr anchor="ct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fr-BE"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rPr>
              <a:t>Partner organisations</a:t>
            </a:r>
            <a:endParaRPr kumimoji="0" lang="en-GB"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endParaRPr>
          </a:p>
        </p:txBody>
      </p:sp>
      <p:sp>
        <p:nvSpPr>
          <p:cNvPr id="101" name="AutoShape 42"/>
          <p:cNvSpPr>
            <a:spLocks noChangeArrowheads="1"/>
          </p:cNvSpPr>
          <p:nvPr/>
        </p:nvSpPr>
        <p:spPr bwMode="auto">
          <a:xfrm>
            <a:off x="539552" y="1628800"/>
            <a:ext cx="2016224" cy="432048"/>
          </a:xfrm>
          <a:prstGeom prst="roundRect">
            <a:avLst>
              <a:gd name="adj" fmla="val 16667"/>
            </a:avLst>
          </a:prstGeom>
          <a:solidFill>
            <a:srgbClr val="84095B"/>
          </a:solidFill>
          <a:ln w="19050" algn="ctr">
            <a:solidFill>
              <a:schemeClr val="bg1"/>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EID</a:t>
            </a:r>
          </a:p>
        </p:txBody>
      </p:sp>
      <p:pic>
        <p:nvPicPr>
          <p:cNvPr id="112" name="Picture 2" descr="Résultat de recherche d'images pour &quot;logo european commission&quot;"/>
          <p:cNvPicPr>
            <a:picLocks noChangeAspect="1" noChangeArrowheads="1"/>
          </p:cNvPicPr>
          <p:nvPr/>
        </p:nvPicPr>
        <p:blipFill>
          <a:blip r:embed="rId11" cstate="print"/>
          <a:srcRect/>
          <a:stretch>
            <a:fillRect/>
          </a:stretch>
        </p:blipFill>
        <p:spPr bwMode="auto">
          <a:xfrm>
            <a:off x="755576" y="260648"/>
            <a:ext cx="936104" cy="650592"/>
          </a:xfrm>
          <a:prstGeom prst="rect">
            <a:avLst/>
          </a:prstGeom>
          <a:noFill/>
        </p:spPr>
      </p:pic>
      <p:pic>
        <p:nvPicPr>
          <p:cNvPr id="114" name="Picture 6" descr="Résultat de recherche d'images pour &quot;marie sklodowska curie actions PCN horizon 2020&quot;"/>
          <p:cNvPicPr>
            <a:picLocks noChangeAspect="1" noChangeArrowheads="1"/>
          </p:cNvPicPr>
          <p:nvPr/>
        </p:nvPicPr>
        <p:blipFill>
          <a:blip r:embed="rId12" cstate="print"/>
          <a:srcRect/>
          <a:stretch>
            <a:fillRect/>
          </a:stretch>
        </p:blipFill>
        <p:spPr bwMode="auto">
          <a:xfrm>
            <a:off x="7236296" y="260648"/>
            <a:ext cx="1422878" cy="748884"/>
          </a:xfrm>
          <a:prstGeom prst="rect">
            <a:avLst/>
          </a:prstGeom>
          <a:noFill/>
        </p:spPr>
      </p:pic>
      <p:sp>
        <p:nvSpPr>
          <p:cNvPr id="115" name="Rectangle 114"/>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16" name="ZoneTexte 115"/>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EID</a:t>
            </a:r>
          </a:p>
        </p:txBody>
      </p:sp>
    </p:spTree>
    <p:extLst>
      <p:ext uri="{BB962C8B-B14F-4D97-AF65-F5344CB8AC3E}">
        <p14:creationId xmlns:p14="http://schemas.microsoft.com/office/powerpoint/2010/main" val="652644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bwMode="auto">
          <a:xfrm>
            <a:off x="403225" y="2762671"/>
            <a:ext cx="8578850" cy="2178497"/>
          </a:xfrm>
          <a:prstGeom prst="roundRect">
            <a:avLst>
              <a:gd name="adj" fmla="val 8976"/>
            </a:avLst>
          </a:prstGeom>
          <a:solidFill>
            <a:schemeClr val="accent2">
              <a:lumMod val="20000"/>
              <a:lumOff val="80000"/>
              <a:alpha val="31000"/>
            </a:schemeClr>
          </a:solidFill>
          <a:ln>
            <a:noFill/>
          </a:ln>
          <a:effectLst/>
          <a:extLst/>
        </p:spPr>
        <p:txBody>
          <a:bodyPr/>
          <a:lstStyle/>
          <a:p>
            <a:pPr marL="0" marR="0" lvl="0" indent="0" algn="l" defTabSz="914400" rtl="0" eaLnBrk="0" fontAlgn="base" latinLnBrk="0" hangingPunct="0">
              <a:lnSpc>
                <a:spcPct val="100000"/>
              </a:lnSpc>
              <a:spcBef>
                <a:spcPct val="20000"/>
              </a:spcBef>
              <a:spcAft>
                <a:spcPct val="0"/>
              </a:spcAft>
              <a:buClrTx/>
              <a:buSzTx/>
              <a:buFontTx/>
              <a:buNone/>
              <a:tabLst>
                <a:tab pos="6637338" algn="l"/>
              </a:tabLst>
              <a:defRPr/>
            </a:pPr>
            <a:endParaRPr kumimoji="0" lang="fr-BE"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p:txBody>
      </p:sp>
      <p:sp>
        <p:nvSpPr>
          <p:cNvPr id="243715" name="Rectangle 25"/>
          <p:cNvSpPr>
            <a:spLocks noChangeArrowheads="1"/>
          </p:cNvSpPr>
          <p:nvPr/>
        </p:nvSpPr>
        <p:spPr bwMode="auto">
          <a:xfrm>
            <a:off x="0" y="-138499"/>
            <a:ext cx="184731" cy="276999"/>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 name="TextBox 7"/>
          <p:cNvSpPr txBox="1"/>
          <p:nvPr/>
        </p:nvSpPr>
        <p:spPr>
          <a:xfrm>
            <a:off x="554038" y="2852936"/>
            <a:ext cx="8332787" cy="1831271"/>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fr-BE" sz="18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Mandatory</a:t>
            </a:r>
            <a:endParaRPr kumimoji="0" lang="fr-BE"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Min. 3 beneficiaries from academic sector awarding PhDs, from 3 different MS/AC</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Each ESR enrolled in the joint (international) doctoral programme</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Joint selection, training and supervision</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Commitment to deliver joint/double/multi degrees</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Max 540 person-months</a:t>
            </a:r>
          </a:p>
        </p:txBody>
      </p:sp>
      <p:sp>
        <p:nvSpPr>
          <p:cNvPr id="9" name="TextBox 8"/>
          <p:cNvSpPr txBox="1"/>
          <p:nvPr/>
        </p:nvSpPr>
        <p:spPr>
          <a:xfrm>
            <a:off x="539552" y="4941168"/>
            <a:ext cx="8321675" cy="155427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fr-BE" sz="18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Other</a:t>
            </a:r>
            <a:r>
              <a:rPr kumimoji="0" lang="fr-BE"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sz="18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features</a:t>
            </a:r>
            <a:endParaRPr kumimoji="0" lang="fr-BE"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Meaningful stays at joint doctorate beneficiaries</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Non-academic participation through secondments to other sector/disciplines possible</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Flexible recruitment rule</a:t>
            </a:r>
          </a:p>
        </p:txBody>
      </p:sp>
      <p:sp>
        <p:nvSpPr>
          <p:cNvPr id="37894" name="AutoShape 41"/>
          <p:cNvSpPr>
            <a:spLocks noChangeArrowheads="1"/>
          </p:cNvSpPr>
          <p:nvPr/>
        </p:nvSpPr>
        <p:spPr bwMode="auto">
          <a:xfrm>
            <a:off x="298450" y="1473200"/>
            <a:ext cx="3337446" cy="803275"/>
          </a:xfrm>
          <a:prstGeom prst="roundRect">
            <a:avLst>
              <a:gd name="adj" fmla="val 18366"/>
            </a:avLst>
          </a:prstGeom>
          <a:solidFill>
            <a:srgbClr val="006600"/>
          </a:solidFill>
          <a:ln w="19050" algn="ctr">
            <a:solidFill>
              <a:schemeClr val="bg1"/>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EJD – European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Joint Doctorates</a:t>
            </a:r>
            <a:endParaRPr kumimoji="0" lang="en-GB" sz="28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endParaRPr>
          </a:p>
        </p:txBody>
      </p:sp>
      <p:sp>
        <p:nvSpPr>
          <p:cNvPr id="37895" name="TextBox 12"/>
          <p:cNvSpPr txBox="1">
            <a:spLocks noChangeArrowheads="1"/>
          </p:cNvSpPr>
          <p:nvPr/>
        </p:nvSpPr>
        <p:spPr bwMode="auto">
          <a:xfrm>
            <a:off x="449957" y="2370366"/>
            <a:ext cx="8442523" cy="338554"/>
          </a:xfrm>
          <a:prstGeom prst="rect">
            <a:avLst/>
          </a:prstGeom>
          <a:noFill/>
          <a:ln>
            <a:noFill/>
          </a:ln>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6600"/>
                </a:solidFill>
                <a:effectLst/>
                <a:uLnTx/>
                <a:uFillTx/>
                <a:latin typeface="Calibri" pitchFamily="34" charset="0"/>
                <a:ea typeface="ＭＳ Ｐゴシック" pitchFamily="34" charset="-128"/>
                <a:cs typeface="+mn-cs"/>
              </a:rPr>
              <a:t>Universities cooperating to deliver joint/multiple doctoral degrees</a:t>
            </a:r>
          </a:p>
        </p:txBody>
      </p:sp>
      <p:pic>
        <p:nvPicPr>
          <p:cNvPr id="12"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13"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14" name="Rectangle 13"/>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5" name="ZoneTexte 14"/>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EJD</a:t>
            </a:r>
          </a:p>
        </p:txBody>
      </p:sp>
    </p:spTree>
    <p:extLst>
      <p:ext uri="{BB962C8B-B14F-4D97-AF65-F5344CB8AC3E}">
        <p14:creationId xmlns:p14="http://schemas.microsoft.com/office/powerpoint/2010/main" val="4059360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2"/>
          <p:cNvGrpSpPr/>
          <p:nvPr/>
        </p:nvGrpSpPr>
        <p:grpSpPr>
          <a:xfrm>
            <a:off x="3543870" y="3245740"/>
            <a:ext cx="216000" cy="540000"/>
            <a:chOff x="4348492" y="3134473"/>
            <a:chExt cx="178062" cy="425496"/>
          </a:xfrm>
          <a:solidFill>
            <a:srgbClr val="339933"/>
          </a:solidFill>
        </p:grpSpPr>
        <p:sp>
          <p:nvSpPr>
            <p:cNvPr id="14" name="Chord 13"/>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5" name="Oval 14"/>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 name="Group 15"/>
          <p:cNvGrpSpPr/>
          <p:nvPr/>
        </p:nvGrpSpPr>
        <p:grpSpPr>
          <a:xfrm>
            <a:off x="3775782" y="3245740"/>
            <a:ext cx="216000" cy="540000"/>
            <a:chOff x="4348492" y="3134473"/>
            <a:chExt cx="178062" cy="425496"/>
          </a:xfrm>
          <a:solidFill>
            <a:srgbClr val="339933"/>
          </a:solidFill>
        </p:grpSpPr>
        <p:sp>
          <p:nvSpPr>
            <p:cNvPr id="17" name="Chord 16"/>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8" name="Oval 1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4" name="Group 18"/>
          <p:cNvGrpSpPr/>
          <p:nvPr/>
        </p:nvGrpSpPr>
        <p:grpSpPr>
          <a:xfrm>
            <a:off x="4005667" y="3245740"/>
            <a:ext cx="216000" cy="540000"/>
            <a:chOff x="4348492" y="3134473"/>
            <a:chExt cx="178062" cy="425496"/>
          </a:xfrm>
          <a:solidFill>
            <a:srgbClr val="339933"/>
          </a:solidFill>
        </p:grpSpPr>
        <p:sp>
          <p:nvSpPr>
            <p:cNvPr id="20" name="Chord 19"/>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1" name="Oval 20"/>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3" name="Group 44"/>
          <p:cNvGrpSpPr/>
          <p:nvPr/>
        </p:nvGrpSpPr>
        <p:grpSpPr>
          <a:xfrm>
            <a:off x="5148987" y="4044579"/>
            <a:ext cx="216000" cy="540000"/>
            <a:chOff x="4348492" y="3134473"/>
            <a:chExt cx="178062" cy="425496"/>
          </a:xfrm>
          <a:solidFill>
            <a:srgbClr val="339933"/>
          </a:solidFill>
        </p:grpSpPr>
        <p:sp>
          <p:nvSpPr>
            <p:cNvPr id="46" name="Chord 45"/>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7" name="Oval 46"/>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6" name="Group 50"/>
          <p:cNvGrpSpPr/>
          <p:nvPr/>
        </p:nvGrpSpPr>
        <p:grpSpPr>
          <a:xfrm>
            <a:off x="5368243" y="4046587"/>
            <a:ext cx="216000" cy="540000"/>
            <a:chOff x="4348492" y="3134473"/>
            <a:chExt cx="178062" cy="425496"/>
          </a:xfrm>
          <a:solidFill>
            <a:srgbClr val="339933"/>
          </a:solidFill>
        </p:grpSpPr>
        <p:sp>
          <p:nvSpPr>
            <p:cNvPr id="52" name="Chord 51"/>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3" name="Oval 52"/>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9" name="Group 65"/>
          <p:cNvGrpSpPr/>
          <p:nvPr/>
        </p:nvGrpSpPr>
        <p:grpSpPr>
          <a:xfrm>
            <a:off x="1675948" y="4279511"/>
            <a:ext cx="216000" cy="540000"/>
            <a:chOff x="4348492" y="3134473"/>
            <a:chExt cx="178062" cy="435021"/>
          </a:xfrm>
          <a:solidFill>
            <a:srgbClr val="339933"/>
          </a:solidFill>
        </p:grpSpPr>
        <p:sp>
          <p:nvSpPr>
            <p:cNvPr id="67" name="Chord 66"/>
            <p:cNvSpPr/>
            <p:nvPr/>
          </p:nvSpPr>
          <p:spPr bwMode="auto">
            <a:xfrm>
              <a:off x="4348492" y="3222601"/>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8" name="Oval 6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5768" name="Picture 24" descr="Flag of Norway.svg"/>
          <p:cNvPicPr preferRelativeResize="0">
            <a:picLocks noChangeArrowheads="1"/>
          </p:cNvPicPr>
          <p:nvPr/>
        </p:nvPicPr>
        <p:blipFill>
          <a:blip r:embed="rId2" cstate="print"/>
          <a:srcRect/>
          <a:stretch>
            <a:fillRect/>
          </a:stretch>
        </p:blipFill>
        <p:spPr bwMode="auto">
          <a:xfrm>
            <a:off x="1903413" y="3363913"/>
            <a:ext cx="323850" cy="215900"/>
          </a:xfrm>
          <a:prstGeom prst="rect">
            <a:avLst/>
          </a:prstGeom>
          <a:solidFill>
            <a:srgbClr val="339933"/>
          </a:solidFill>
          <a:ln w="9525">
            <a:solidFill>
              <a:schemeClr val="tx1"/>
            </a:solidFill>
            <a:miter lim="800000"/>
            <a:headEnd/>
            <a:tailEnd/>
          </a:ln>
        </p:spPr>
      </p:pic>
      <p:pic>
        <p:nvPicPr>
          <p:cNvPr id="245769" name="Picture 6" descr="Flag of France.svg"/>
          <p:cNvPicPr preferRelativeResize="0">
            <a:picLocks noChangeArrowheads="1"/>
          </p:cNvPicPr>
          <p:nvPr/>
        </p:nvPicPr>
        <p:blipFill>
          <a:blip r:embed="rId3" cstate="print"/>
          <a:srcRect/>
          <a:stretch>
            <a:fillRect/>
          </a:stretch>
        </p:blipFill>
        <p:spPr bwMode="auto">
          <a:xfrm>
            <a:off x="4003675" y="2339975"/>
            <a:ext cx="323850" cy="215900"/>
          </a:xfrm>
          <a:prstGeom prst="rect">
            <a:avLst/>
          </a:prstGeom>
          <a:noFill/>
          <a:ln w="9525">
            <a:solidFill>
              <a:schemeClr val="tx1"/>
            </a:solidFill>
            <a:miter lim="800000"/>
            <a:headEnd/>
            <a:tailEnd/>
          </a:ln>
        </p:spPr>
      </p:pic>
      <p:grpSp>
        <p:nvGrpSpPr>
          <p:cNvPr id="22" name="Group 111"/>
          <p:cNvGrpSpPr/>
          <p:nvPr/>
        </p:nvGrpSpPr>
        <p:grpSpPr>
          <a:xfrm>
            <a:off x="1907909" y="4278710"/>
            <a:ext cx="216000" cy="540000"/>
            <a:chOff x="4348492" y="3134473"/>
            <a:chExt cx="178062" cy="425496"/>
          </a:xfrm>
          <a:solidFill>
            <a:srgbClr val="339933"/>
          </a:solidFill>
        </p:grpSpPr>
        <p:sp>
          <p:nvSpPr>
            <p:cNvPr id="113" name="Chord 112"/>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4" name="Oval 113"/>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3" name="Group 114"/>
          <p:cNvGrpSpPr/>
          <p:nvPr/>
        </p:nvGrpSpPr>
        <p:grpSpPr>
          <a:xfrm>
            <a:off x="1449534" y="4283410"/>
            <a:ext cx="216000" cy="540000"/>
            <a:chOff x="4348492" y="3134473"/>
            <a:chExt cx="178062" cy="425496"/>
          </a:xfrm>
          <a:solidFill>
            <a:srgbClr val="339933"/>
          </a:solidFill>
        </p:grpSpPr>
        <p:sp>
          <p:nvSpPr>
            <p:cNvPr id="116" name="Chord 115"/>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7" name="Oval 116"/>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5772" name="Picture 20" descr="Flag of Sweden.svg"/>
          <p:cNvPicPr preferRelativeResize="0">
            <a:picLocks noChangeArrowheads="1"/>
          </p:cNvPicPr>
          <p:nvPr/>
        </p:nvPicPr>
        <p:blipFill>
          <a:blip r:embed="rId4" cstate="print"/>
          <a:srcRect/>
          <a:stretch>
            <a:fillRect/>
          </a:stretch>
        </p:blipFill>
        <p:spPr bwMode="auto">
          <a:xfrm>
            <a:off x="5926138" y="3132138"/>
            <a:ext cx="323850" cy="215900"/>
          </a:xfrm>
          <a:prstGeom prst="rect">
            <a:avLst/>
          </a:prstGeom>
          <a:noFill/>
          <a:ln w="9525">
            <a:solidFill>
              <a:schemeClr val="tx1"/>
            </a:solidFill>
            <a:miter lim="800000"/>
            <a:headEnd/>
            <a:tailEnd/>
          </a:ln>
        </p:spPr>
      </p:pic>
      <p:pic>
        <p:nvPicPr>
          <p:cNvPr id="245773" name="Picture 32" descr="Flag of Romania.svg"/>
          <p:cNvPicPr preferRelativeResize="0">
            <a:picLocks noChangeArrowheads="1"/>
          </p:cNvPicPr>
          <p:nvPr/>
        </p:nvPicPr>
        <p:blipFill>
          <a:blip r:embed="rId5" cstate="print"/>
          <a:srcRect/>
          <a:stretch>
            <a:fillRect/>
          </a:stretch>
        </p:blipFill>
        <p:spPr bwMode="auto">
          <a:xfrm>
            <a:off x="7380288" y="4356100"/>
            <a:ext cx="323850" cy="215900"/>
          </a:xfrm>
          <a:prstGeom prst="rect">
            <a:avLst/>
          </a:prstGeom>
          <a:noFill/>
          <a:ln w="9525">
            <a:solidFill>
              <a:schemeClr val="tx1"/>
            </a:solidFill>
            <a:miter lim="800000"/>
            <a:headEnd/>
            <a:tailEnd/>
          </a:ln>
        </p:spPr>
      </p:pic>
      <p:pic>
        <p:nvPicPr>
          <p:cNvPr id="245774" name="Picture 18" descr="Flag of the United Kingdom.svg"/>
          <p:cNvPicPr preferRelativeResize="0">
            <a:picLocks noChangeArrowheads="1"/>
          </p:cNvPicPr>
          <p:nvPr/>
        </p:nvPicPr>
        <p:blipFill>
          <a:blip r:embed="rId6" cstate="print"/>
          <a:srcRect/>
          <a:stretch>
            <a:fillRect/>
          </a:stretch>
        </p:blipFill>
        <p:spPr bwMode="auto">
          <a:xfrm>
            <a:off x="7966075" y="5497513"/>
            <a:ext cx="325438" cy="215900"/>
          </a:xfrm>
          <a:prstGeom prst="rect">
            <a:avLst/>
          </a:prstGeom>
          <a:noFill/>
          <a:ln w="9525">
            <a:solidFill>
              <a:schemeClr val="tx1"/>
            </a:solidFill>
            <a:miter lim="800000"/>
            <a:headEnd/>
            <a:tailEnd/>
          </a:ln>
        </p:spPr>
      </p:pic>
      <p:grpSp>
        <p:nvGrpSpPr>
          <p:cNvPr id="24" name="Group 100"/>
          <p:cNvGrpSpPr/>
          <p:nvPr/>
        </p:nvGrpSpPr>
        <p:grpSpPr>
          <a:xfrm>
            <a:off x="6991831" y="5443066"/>
            <a:ext cx="1008000" cy="792000"/>
            <a:chOff x="968374" y="3924301"/>
            <a:chExt cx="860424" cy="707218"/>
          </a:xfrm>
          <a:solidFill>
            <a:schemeClr val="accent1">
              <a:lumMod val="75000"/>
            </a:schemeClr>
          </a:solidFill>
        </p:grpSpPr>
        <p:sp>
          <p:nvSpPr>
            <p:cNvPr id="102" name="Trapezoid 101"/>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3" name="Rectangle 102"/>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4" name="Right Triangle 103"/>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5" name="Right Triangle 104"/>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6" name="Right Triangle 105"/>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5" name="Group 109"/>
          <p:cNvGrpSpPr/>
          <p:nvPr/>
        </p:nvGrpSpPr>
        <p:grpSpPr>
          <a:xfrm>
            <a:off x="6406668" y="4288622"/>
            <a:ext cx="1008000" cy="792000"/>
            <a:chOff x="968374" y="3924301"/>
            <a:chExt cx="860424" cy="707218"/>
          </a:xfrm>
          <a:solidFill>
            <a:schemeClr val="accent1">
              <a:lumMod val="75000"/>
            </a:schemeClr>
          </a:solidFill>
        </p:grpSpPr>
        <p:sp>
          <p:nvSpPr>
            <p:cNvPr id="119" name="Trapezoid 118"/>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0" name="Rectangle 119"/>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1" name="Right Triangle 120"/>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2" name="Right Triangle 121"/>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3" name="Right Triangle 122"/>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6" name="Group 22"/>
          <p:cNvGrpSpPr/>
          <p:nvPr/>
        </p:nvGrpSpPr>
        <p:grpSpPr>
          <a:xfrm>
            <a:off x="3191568" y="2431505"/>
            <a:ext cx="1080000" cy="792000"/>
            <a:chOff x="3950121" y="1860119"/>
            <a:chExt cx="914188" cy="848420"/>
          </a:xfrm>
          <a:solidFill>
            <a:srgbClr val="0F5494"/>
          </a:solidFill>
        </p:grpSpPr>
        <p:sp>
          <p:nvSpPr>
            <p:cNvPr id="5" name="Trapezoid 4"/>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 name="Rectangle 5"/>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 name="Isosceles Triangle 6"/>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 name="Trapezoid 7"/>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 name="Trapezoid 8"/>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 name="Trapezoid 9"/>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 name="Rectangle 10"/>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 name="Rectangle 11"/>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7" name="Group 35"/>
          <p:cNvGrpSpPr/>
          <p:nvPr/>
        </p:nvGrpSpPr>
        <p:grpSpPr>
          <a:xfrm>
            <a:off x="5128002" y="3224385"/>
            <a:ext cx="1080000" cy="792000"/>
            <a:chOff x="3950121" y="1860119"/>
            <a:chExt cx="914188" cy="848420"/>
          </a:xfrm>
          <a:solidFill>
            <a:srgbClr val="0F5494"/>
          </a:solidFill>
        </p:grpSpPr>
        <p:sp>
          <p:nvSpPr>
            <p:cNvPr id="37" name="Trapezoid 36"/>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38" name="Rectangle 37"/>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39" name="Isosceles Triangle 38"/>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0" name="Trapezoid 39"/>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1" name="Trapezoid 40"/>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2" name="Trapezoid 41"/>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3" name="Rectangle 42"/>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4" name="Rectangle 43"/>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8" name="Group 56"/>
          <p:cNvGrpSpPr/>
          <p:nvPr/>
        </p:nvGrpSpPr>
        <p:grpSpPr>
          <a:xfrm>
            <a:off x="1105250" y="3454451"/>
            <a:ext cx="1080000" cy="792000"/>
            <a:chOff x="3950121" y="1860119"/>
            <a:chExt cx="914188" cy="848420"/>
          </a:xfrm>
          <a:solidFill>
            <a:srgbClr val="0F5494"/>
          </a:solidFill>
        </p:grpSpPr>
        <p:sp>
          <p:nvSpPr>
            <p:cNvPr id="58" name="Trapezoid 57"/>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9" name="Rectangle 58"/>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0" name="Isosceles Triangle 59"/>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1" name="Trapezoid 60"/>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2" name="Trapezoid 61"/>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3" name="Trapezoid 62"/>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4" name="Rectangle 63"/>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5" name="Rectangle 64"/>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9" name="Group 74"/>
          <p:cNvGrpSpPr>
            <a:grpSpLocks/>
          </p:cNvGrpSpPr>
          <p:nvPr/>
        </p:nvGrpSpPr>
        <p:grpSpPr bwMode="auto">
          <a:xfrm>
            <a:off x="6259513" y="3378200"/>
            <a:ext cx="544512" cy="674688"/>
            <a:chOff x="4293132" y="2986089"/>
            <a:chExt cx="544344" cy="675394"/>
          </a:xfrm>
        </p:grpSpPr>
        <p:pic>
          <p:nvPicPr>
            <p:cNvPr id="245795" name="Picture 3"/>
            <p:cNvPicPr>
              <a:picLocks noChangeAspect="1" noChangeArrowheads="1"/>
            </p:cNvPicPr>
            <p:nvPr/>
          </p:nvPicPr>
          <p:blipFill>
            <a:blip r:embed="rId7" cstate="print"/>
            <a:srcRect/>
            <a:stretch>
              <a:fillRect/>
            </a:stretch>
          </p:blipFill>
          <p:spPr bwMode="auto">
            <a:xfrm>
              <a:off x="4327920" y="2986089"/>
              <a:ext cx="489889" cy="675394"/>
            </a:xfrm>
            <a:prstGeom prst="rect">
              <a:avLst/>
            </a:prstGeom>
            <a:noFill/>
            <a:ln w="9525">
              <a:noFill/>
              <a:miter lim="800000"/>
              <a:headEnd/>
              <a:tailEnd/>
            </a:ln>
          </p:spPr>
        </p:pic>
        <p:sp>
          <p:nvSpPr>
            <p:cNvPr id="245796" name="TextBox 76"/>
            <p:cNvSpPr txBox="1">
              <a:spLocks noChangeArrowheads="1"/>
            </p:cNvSpPr>
            <p:nvPr/>
          </p:nvSpPr>
          <p:spPr bwMode="auto">
            <a:xfrm>
              <a:off x="4293132" y="3032074"/>
              <a:ext cx="544344" cy="3693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9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rPr>
                <a:t>Joint PhD</a:t>
              </a:r>
              <a:endParaRPr kumimoji="0" lang="en-GB" altLang="fr-FR" sz="9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0" name="Group 77"/>
          <p:cNvGrpSpPr>
            <a:grpSpLocks/>
          </p:cNvGrpSpPr>
          <p:nvPr/>
        </p:nvGrpSpPr>
        <p:grpSpPr bwMode="auto">
          <a:xfrm>
            <a:off x="2647950" y="2552700"/>
            <a:ext cx="542925" cy="676275"/>
            <a:chOff x="4293132" y="2986089"/>
            <a:chExt cx="544344" cy="675394"/>
          </a:xfrm>
        </p:grpSpPr>
        <p:pic>
          <p:nvPicPr>
            <p:cNvPr id="245793" name="Picture 3"/>
            <p:cNvPicPr>
              <a:picLocks noChangeAspect="1" noChangeArrowheads="1"/>
            </p:cNvPicPr>
            <p:nvPr/>
          </p:nvPicPr>
          <p:blipFill>
            <a:blip r:embed="rId7" cstate="print"/>
            <a:srcRect/>
            <a:stretch>
              <a:fillRect/>
            </a:stretch>
          </p:blipFill>
          <p:spPr bwMode="auto">
            <a:xfrm>
              <a:off x="4327920" y="2986089"/>
              <a:ext cx="489889" cy="675394"/>
            </a:xfrm>
            <a:prstGeom prst="rect">
              <a:avLst/>
            </a:prstGeom>
            <a:noFill/>
            <a:ln w="9525">
              <a:noFill/>
              <a:miter lim="800000"/>
              <a:headEnd/>
              <a:tailEnd/>
            </a:ln>
          </p:spPr>
        </p:pic>
        <p:sp>
          <p:nvSpPr>
            <p:cNvPr id="245794" name="TextBox 79"/>
            <p:cNvSpPr txBox="1">
              <a:spLocks noChangeArrowheads="1"/>
            </p:cNvSpPr>
            <p:nvPr/>
          </p:nvSpPr>
          <p:spPr bwMode="auto">
            <a:xfrm>
              <a:off x="4293132" y="3032074"/>
              <a:ext cx="544344" cy="3693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9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rPr>
                <a:t>Joint PhD</a:t>
              </a:r>
              <a:endParaRPr kumimoji="0" lang="en-GB" altLang="fr-FR" sz="9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1" name="Group 81"/>
          <p:cNvGrpSpPr>
            <a:grpSpLocks/>
          </p:cNvGrpSpPr>
          <p:nvPr/>
        </p:nvGrpSpPr>
        <p:grpSpPr bwMode="auto">
          <a:xfrm>
            <a:off x="463550" y="3570288"/>
            <a:ext cx="544513" cy="676275"/>
            <a:chOff x="4293132" y="2986089"/>
            <a:chExt cx="544344" cy="675394"/>
          </a:xfrm>
        </p:grpSpPr>
        <p:pic>
          <p:nvPicPr>
            <p:cNvPr id="245791" name="Picture 3"/>
            <p:cNvPicPr>
              <a:picLocks noChangeAspect="1" noChangeArrowheads="1"/>
            </p:cNvPicPr>
            <p:nvPr/>
          </p:nvPicPr>
          <p:blipFill>
            <a:blip r:embed="rId7" cstate="print"/>
            <a:srcRect/>
            <a:stretch>
              <a:fillRect/>
            </a:stretch>
          </p:blipFill>
          <p:spPr bwMode="auto">
            <a:xfrm>
              <a:off x="4327920" y="2986089"/>
              <a:ext cx="489889" cy="675394"/>
            </a:xfrm>
            <a:prstGeom prst="rect">
              <a:avLst/>
            </a:prstGeom>
            <a:noFill/>
            <a:ln w="9525">
              <a:noFill/>
              <a:miter lim="800000"/>
              <a:headEnd/>
              <a:tailEnd/>
            </a:ln>
          </p:spPr>
        </p:pic>
        <p:sp>
          <p:nvSpPr>
            <p:cNvPr id="245792" name="TextBox 83"/>
            <p:cNvSpPr txBox="1">
              <a:spLocks noChangeArrowheads="1"/>
            </p:cNvSpPr>
            <p:nvPr/>
          </p:nvSpPr>
          <p:spPr bwMode="auto">
            <a:xfrm>
              <a:off x="4293132" y="3032074"/>
              <a:ext cx="544344" cy="3693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9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rPr>
                <a:t>Joint PhD</a:t>
              </a:r>
              <a:endParaRPr kumimoji="0" lang="en-GB" altLang="fr-FR" sz="9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sp>
        <p:nvSpPr>
          <p:cNvPr id="245784" name="Rectangle 85"/>
          <p:cNvSpPr>
            <a:spLocks noChangeArrowheads="1"/>
          </p:cNvSpPr>
          <p:nvPr/>
        </p:nvSpPr>
        <p:spPr bwMode="auto">
          <a:xfrm>
            <a:off x="2681288" y="4178300"/>
            <a:ext cx="1955800" cy="414338"/>
          </a:xfrm>
          <a:prstGeom prst="rect">
            <a:avLst/>
          </a:prstGeom>
          <a:noFill/>
          <a:ln w="9525">
            <a:noFill/>
            <a:miter lim="800000"/>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8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mn-cs"/>
              </a:rPr>
              <a:t>Beneficiaries</a:t>
            </a:r>
            <a:endParaRPr kumimoji="0" lang="en-GB" altLang="fr-FR" sz="1800" b="0"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mn-cs"/>
            </a:endParaRPr>
          </a:p>
        </p:txBody>
      </p:sp>
      <p:sp>
        <p:nvSpPr>
          <p:cNvPr id="88" name="Rectangle 87"/>
          <p:cNvSpPr>
            <a:spLocks noChangeArrowheads="1"/>
          </p:cNvSpPr>
          <p:nvPr/>
        </p:nvSpPr>
        <p:spPr bwMode="auto">
          <a:xfrm>
            <a:off x="4629150" y="5208588"/>
            <a:ext cx="1938338" cy="612775"/>
          </a:xfrm>
          <a:prstGeom prst="rect">
            <a:avLst/>
          </a:prstGeom>
          <a:noFill/>
          <a:ln>
            <a:noFill/>
          </a:ln>
          <a:extLst/>
        </p:spPr>
        <p:txBody>
          <a:bodyPr anchor="ctr"/>
          <a:lstStyle/>
          <a:p>
            <a:pPr marL="3175" marR="0" lvl="0" indent="0" algn="r" defTabSz="914400" rtl="0" eaLnBrk="1" fontAlgn="base" latinLnBrk="0" hangingPunct="1">
              <a:lnSpc>
                <a:spcPct val="100000"/>
              </a:lnSpc>
              <a:spcBef>
                <a:spcPct val="0"/>
              </a:spcBef>
              <a:spcAft>
                <a:spcPct val="0"/>
              </a:spcAft>
              <a:buClrTx/>
              <a:buSzTx/>
              <a:buFontTx/>
              <a:buNone/>
              <a:tabLst/>
              <a:defRPr/>
            </a:pPr>
            <a:r>
              <a:rPr kumimoji="0" lang="fr-BE"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rPr>
              <a:t>Partner Organisations</a:t>
            </a:r>
            <a:endParaRPr kumimoji="0" lang="en-GB" sz="1600" b="0"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endParaRPr>
          </a:p>
        </p:txBody>
      </p:sp>
      <p:cxnSp>
        <p:nvCxnSpPr>
          <p:cNvPr id="245786" name="Straight Connector 2"/>
          <p:cNvCxnSpPr>
            <a:cxnSpLocks noChangeShapeType="1"/>
          </p:cNvCxnSpPr>
          <p:nvPr/>
        </p:nvCxnSpPr>
        <p:spPr bwMode="auto">
          <a:xfrm flipV="1">
            <a:off x="1676400" y="2901950"/>
            <a:ext cx="752475" cy="344488"/>
          </a:xfrm>
          <a:prstGeom prst="line">
            <a:avLst/>
          </a:prstGeom>
          <a:noFill/>
          <a:ln w="38100" algn="ctr">
            <a:solidFill>
              <a:srgbClr val="0070C0"/>
            </a:solidFill>
            <a:round/>
            <a:headEnd/>
            <a:tailEnd/>
          </a:ln>
        </p:spPr>
      </p:cxnSp>
      <p:cxnSp>
        <p:nvCxnSpPr>
          <p:cNvPr id="245787" name="Straight Connector 91"/>
          <p:cNvCxnSpPr>
            <a:cxnSpLocks noChangeShapeType="1"/>
          </p:cNvCxnSpPr>
          <p:nvPr/>
        </p:nvCxnSpPr>
        <p:spPr bwMode="auto">
          <a:xfrm flipV="1">
            <a:off x="3025775" y="3979863"/>
            <a:ext cx="1266825" cy="15875"/>
          </a:xfrm>
          <a:prstGeom prst="line">
            <a:avLst/>
          </a:prstGeom>
          <a:noFill/>
          <a:ln w="38100" algn="ctr">
            <a:solidFill>
              <a:srgbClr val="0070C0"/>
            </a:solidFill>
            <a:round/>
            <a:headEnd/>
            <a:tailEnd/>
          </a:ln>
        </p:spPr>
      </p:cxnSp>
      <p:cxnSp>
        <p:nvCxnSpPr>
          <p:cNvPr id="245788" name="Straight Connector 92"/>
          <p:cNvCxnSpPr>
            <a:cxnSpLocks noChangeShapeType="1"/>
          </p:cNvCxnSpPr>
          <p:nvPr/>
        </p:nvCxnSpPr>
        <p:spPr bwMode="auto">
          <a:xfrm>
            <a:off x="4375150" y="2852738"/>
            <a:ext cx="752475" cy="344487"/>
          </a:xfrm>
          <a:prstGeom prst="line">
            <a:avLst/>
          </a:prstGeom>
          <a:noFill/>
          <a:ln w="38100" algn="ctr">
            <a:solidFill>
              <a:srgbClr val="0070C0"/>
            </a:solidFill>
            <a:round/>
            <a:headEnd/>
            <a:tailEnd/>
          </a:ln>
        </p:spPr>
      </p:cxnSp>
      <p:cxnSp>
        <p:nvCxnSpPr>
          <p:cNvPr id="245789" name="Straight Arrow Connector 93"/>
          <p:cNvCxnSpPr>
            <a:cxnSpLocks noChangeShapeType="1"/>
          </p:cNvCxnSpPr>
          <p:nvPr/>
        </p:nvCxnSpPr>
        <p:spPr bwMode="auto">
          <a:xfrm>
            <a:off x="6259513" y="4246563"/>
            <a:ext cx="630237" cy="295275"/>
          </a:xfrm>
          <a:prstGeom prst="straightConnector1">
            <a:avLst/>
          </a:prstGeom>
          <a:noFill/>
          <a:ln w="19050" algn="ctr">
            <a:solidFill>
              <a:srgbClr val="0070C0"/>
            </a:solidFill>
            <a:prstDash val="sysDash"/>
            <a:round/>
            <a:headEnd/>
            <a:tailEnd/>
          </a:ln>
        </p:spPr>
      </p:cxnSp>
      <p:cxnSp>
        <p:nvCxnSpPr>
          <p:cNvPr id="245790" name="Straight Arrow Connector 94"/>
          <p:cNvCxnSpPr>
            <a:cxnSpLocks noChangeShapeType="1"/>
          </p:cNvCxnSpPr>
          <p:nvPr/>
        </p:nvCxnSpPr>
        <p:spPr bwMode="auto">
          <a:xfrm>
            <a:off x="6688138" y="5208588"/>
            <a:ext cx="681037" cy="306387"/>
          </a:xfrm>
          <a:prstGeom prst="straightConnector1">
            <a:avLst/>
          </a:prstGeom>
          <a:noFill/>
          <a:ln w="19050" algn="ctr">
            <a:solidFill>
              <a:srgbClr val="0070C0"/>
            </a:solidFill>
            <a:prstDash val="sysDash"/>
            <a:round/>
            <a:headEnd/>
            <a:tailEnd/>
          </a:ln>
        </p:spPr>
      </p:cxnSp>
      <p:sp>
        <p:nvSpPr>
          <p:cNvPr id="89" name="Rectangle 88"/>
          <p:cNvSpPr/>
          <p:nvPr/>
        </p:nvSpPr>
        <p:spPr>
          <a:xfrm>
            <a:off x="395537" y="5085184"/>
            <a:ext cx="3816424" cy="1047979"/>
          </a:xfrm>
          <a:prstGeom prst="rect">
            <a:avLst/>
          </a:prstGeom>
        </p:spPr>
        <p:txBody>
          <a:bodyPr wrap="square">
            <a:spAutoFit/>
          </a:bodyPr>
          <a:lstStyle/>
          <a:p>
            <a:pPr marL="0" marR="0" lvl="0" indent="0" algn="l" defTabSz="914400" rtl="0" eaLnBrk="0" fontAlgn="base" latinLnBrk="0" hangingPunct="0">
              <a:lnSpc>
                <a:spcPct val="115000"/>
              </a:lnSpc>
              <a:spcBef>
                <a:spcPct val="10000"/>
              </a:spcBef>
              <a:spcAft>
                <a:spcPct val="0"/>
              </a:spcAft>
              <a:buClr>
                <a:srgbClr val="990033"/>
              </a:buClr>
              <a:buSzTx/>
              <a:buFontTx/>
              <a:buNone/>
              <a:tabLst/>
              <a:defRPr/>
            </a:pPr>
            <a:r>
              <a:rPr kumimoji="0" lang="fr-BE" sz="1800" b="1"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Letters</a:t>
            </a:r>
            <a:r>
              <a:rPr kumimoji="0" lang="fr-BE" sz="1800" b="1"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 of </a:t>
            </a:r>
            <a:r>
              <a:rPr kumimoji="0" lang="fr-BE" sz="1800" b="1"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institutional</a:t>
            </a:r>
            <a:r>
              <a:rPr kumimoji="0" lang="fr-BE" sz="1800" b="1"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 </a:t>
            </a:r>
            <a:r>
              <a:rPr kumimoji="0" lang="fr-BE" sz="1800" b="1"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commitment</a:t>
            </a:r>
            <a:r>
              <a:rPr kumimoji="0" lang="fr-BE" sz="1800" b="1"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 </a:t>
            </a:r>
            <a:r>
              <a:rPr kumimoji="0" lang="fr-BE" sz="1800" b="0"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to </a:t>
            </a:r>
            <a:r>
              <a:rPr kumimoji="0" lang="fr-BE" sz="1800" b="0"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deliver</a:t>
            </a:r>
            <a:r>
              <a:rPr kumimoji="0" lang="fr-BE" sz="1800" b="0"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 </a:t>
            </a:r>
            <a:r>
              <a:rPr kumimoji="0" lang="fr-BE" sz="1800" b="0"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degrees</a:t>
            </a:r>
            <a:r>
              <a:rPr kumimoji="0" lang="fr-BE" sz="1800" b="0"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 are </a:t>
            </a:r>
            <a:r>
              <a:rPr kumimoji="0" lang="fr-BE" sz="1800" b="0"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required</a:t>
            </a:r>
            <a:r>
              <a:rPr kumimoji="0" lang="fr-BE" sz="1800" b="0"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 in the </a:t>
            </a:r>
            <a:r>
              <a:rPr kumimoji="0" lang="fr-BE" sz="1800" b="0"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proposal</a:t>
            </a:r>
            <a:endParaRPr kumimoji="0" lang="fr-BE" sz="1800" b="0"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endParaRPr>
          </a:p>
        </p:txBody>
      </p:sp>
      <p:sp>
        <p:nvSpPr>
          <p:cNvPr id="87" name="AutoShape 41"/>
          <p:cNvSpPr>
            <a:spLocks noChangeArrowheads="1"/>
          </p:cNvSpPr>
          <p:nvPr/>
        </p:nvSpPr>
        <p:spPr bwMode="auto">
          <a:xfrm>
            <a:off x="370458" y="1689224"/>
            <a:ext cx="2329334" cy="443632"/>
          </a:xfrm>
          <a:prstGeom prst="roundRect">
            <a:avLst>
              <a:gd name="adj" fmla="val 18366"/>
            </a:avLst>
          </a:prstGeom>
          <a:solidFill>
            <a:srgbClr val="006600"/>
          </a:solidFill>
          <a:ln w="19050" algn="ctr">
            <a:solidFill>
              <a:schemeClr val="bg1"/>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EJD</a:t>
            </a:r>
            <a:endParaRPr kumimoji="0" lang="en-GB" sz="28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endParaRPr>
          </a:p>
        </p:txBody>
      </p:sp>
      <p:pic>
        <p:nvPicPr>
          <p:cNvPr id="91" name="Picture 2" descr="Résultat de recherche d'images pour &quot;logo european commission&quot;"/>
          <p:cNvPicPr>
            <a:picLocks noChangeAspect="1" noChangeArrowheads="1"/>
          </p:cNvPicPr>
          <p:nvPr/>
        </p:nvPicPr>
        <p:blipFill>
          <a:blip r:embed="rId8" cstate="print"/>
          <a:srcRect/>
          <a:stretch>
            <a:fillRect/>
          </a:stretch>
        </p:blipFill>
        <p:spPr bwMode="auto">
          <a:xfrm>
            <a:off x="755576" y="260648"/>
            <a:ext cx="936104" cy="650592"/>
          </a:xfrm>
          <a:prstGeom prst="rect">
            <a:avLst/>
          </a:prstGeom>
          <a:noFill/>
        </p:spPr>
      </p:pic>
      <p:pic>
        <p:nvPicPr>
          <p:cNvPr id="92" name="Picture 6" descr="Résultat de recherche d'images pour &quot;marie sklodowska curie actions PCN horizon 2020&quot;"/>
          <p:cNvPicPr>
            <a:picLocks noChangeAspect="1" noChangeArrowheads="1"/>
          </p:cNvPicPr>
          <p:nvPr/>
        </p:nvPicPr>
        <p:blipFill>
          <a:blip r:embed="rId9" cstate="print"/>
          <a:srcRect/>
          <a:stretch>
            <a:fillRect/>
          </a:stretch>
        </p:blipFill>
        <p:spPr bwMode="auto">
          <a:xfrm>
            <a:off x="7236296" y="260648"/>
            <a:ext cx="1422878" cy="748884"/>
          </a:xfrm>
          <a:prstGeom prst="rect">
            <a:avLst/>
          </a:prstGeom>
          <a:noFill/>
        </p:spPr>
      </p:pic>
      <p:sp>
        <p:nvSpPr>
          <p:cNvPr id="93" name="Rectangle 92"/>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94" name="ZoneTexte 93"/>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EJD</a:t>
            </a:r>
          </a:p>
        </p:txBody>
      </p:sp>
    </p:spTree>
    <p:extLst>
      <p:ext uri="{BB962C8B-B14F-4D97-AF65-F5344CB8AC3E}">
        <p14:creationId xmlns:p14="http://schemas.microsoft.com/office/powerpoint/2010/main" val="2497290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9512" y="1844824"/>
            <a:ext cx="8994249" cy="4536504"/>
          </a:xfrm>
          <a:prstGeom prst="rect">
            <a:avLst/>
          </a:prstGeom>
          <a:noFill/>
          <a:ln w="9525">
            <a:noFill/>
            <a:miter lim="800000"/>
            <a:headEnd/>
            <a:tailEnd/>
          </a:ln>
        </p:spPr>
      </p:pic>
      <p:pic>
        <p:nvPicPr>
          <p:cNvPr id="4" name="Picture 2" descr="Résultat de recherche d'images pour &quot;logo european commission&quot;"/>
          <p:cNvPicPr>
            <a:picLocks noChangeAspect="1" noChangeArrowheads="1"/>
          </p:cNvPicPr>
          <p:nvPr/>
        </p:nvPicPr>
        <p:blipFill>
          <a:blip r:embed="rId4"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5"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ZoneTexte 6"/>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a:t>
            </a:r>
          </a:p>
        </p:txBody>
      </p:sp>
    </p:spTree>
    <p:extLst>
      <p:ext uri="{BB962C8B-B14F-4D97-AF65-F5344CB8AC3E}">
        <p14:creationId xmlns:p14="http://schemas.microsoft.com/office/powerpoint/2010/main" val="3895550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179510" y="2564904"/>
          <a:ext cx="8856986" cy="2225040"/>
        </p:xfrm>
        <a:graphic>
          <a:graphicData uri="http://schemas.openxmlformats.org/drawingml/2006/table">
            <a:tbl>
              <a:tblPr firstRow="1" bandRow="1">
                <a:tableStyleId>{5C22544A-7EE6-4342-B048-85BDC9FD1C3A}</a:tableStyleId>
              </a:tblPr>
              <a:tblGrid>
                <a:gridCol w="1432627">
                  <a:extLst>
                    <a:ext uri="{9D8B030D-6E8A-4147-A177-3AD203B41FA5}">
                      <a16:colId xmlns:a16="http://schemas.microsoft.com/office/drawing/2014/main" xmlns="" val="20000"/>
                    </a:ext>
                  </a:extLst>
                </a:gridCol>
                <a:gridCol w="1111479">
                  <a:extLst>
                    <a:ext uri="{9D8B030D-6E8A-4147-A177-3AD203B41FA5}">
                      <a16:colId xmlns:a16="http://schemas.microsoft.com/office/drawing/2014/main" xmlns="" val="20001"/>
                    </a:ext>
                  </a:extLst>
                </a:gridCol>
                <a:gridCol w="1130714">
                  <a:extLst>
                    <a:ext uri="{9D8B030D-6E8A-4147-A177-3AD203B41FA5}">
                      <a16:colId xmlns:a16="http://schemas.microsoft.com/office/drawing/2014/main" xmlns="" val="20002"/>
                    </a:ext>
                  </a:extLst>
                </a:gridCol>
                <a:gridCol w="1130714">
                  <a:extLst>
                    <a:ext uri="{9D8B030D-6E8A-4147-A177-3AD203B41FA5}">
                      <a16:colId xmlns:a16="http://schemas.microsoft.com/office/drawing/2014/main" xmlns="" val="20003"/>
                    </a:ext>
                  </a:extLst>
                </a:gridCol>
                <a:gridCol w="2618825">
                  <a:extLst>
                    <a:ext uri="{9D8B030D-6E8A-4147-A177-3AD203B41FA5}">
                      <a16:colId xmlns:a16="http://schemas.microsoft.com/office/drawing/2014/main" xmlns="" val="20004"/>
                    </a:ext>
                  </a:extLst>
                </a:gridCol>
                <a:gridCol w="1432627">
                  <a:extLst>
                    <a:ext uri="{9D8B030D-6E8A-4147-A177-3AD203B41FA5}">
                      <a16:colId xmlns:a16="http://schemas.microsoft.com/office/drawing/2014/main" xmlns="" val="20005"/>
                    </a:ext>
                  </a:extLst>
                </a:gridCol>
              </a:tblGrid>
              <a:tr h="543512">
                <a:tc rowSpan="2">
                  <a:txBody>
                    <a:bodyPr/>
                    <a:lstStyle/>
                    <a:p>
                      <a:pPr algn="ctr"/>
                      <a:r>
                        <a:rPr lang="en-US" sz="1600" noProof="0" dirty="0">
                          <a:latin typeface="+mn-lt"/>
                        </a:rPr>
                        <a:t>Marie Skłodowska Curie Actions</a:t>
                      </a:r>
                    </a:p>
                  </a:txBody>
                  <a:tcPr anchor="ctr"/>
                </a:tc>
                <a:tc gridSpan="3">
                  <a:txBody>
                    <a:bodyPr/>
                    <a:lstStyle/>
                    <a:p>
                      <a:pPr algn="ctr"/>
                      <a:r>
                        <a:rPr lang="en-US" sz="1600" noProof="0" dirty="0">
                          <a:latin typeface="+mn-lt"/>
                        </a:rPr>
                        <a:t>Researcher</a:t>
                      </a:r>
                      <a:r>
                        <a:rPr lang="en-US" sz="1600" baseline="0" noProof="0" dirty="0">
                          <a:latin typeface="+mn-lt"/>
                        </a:rPr>
                        <a:t> unit cost</a:t>
                      </a:r>
                    </a:p>
                    <a:p>
                      <a:pPr algn="ctr"/>
                      <a:r>
                        <a:rPr lang="en-US" sz="1600" baseline="0" noProof="0" dirty="0">
                          <a:latin typeface="+mn-lt"/>
                        </a:rPr>
                        <a:t>[person/month]</a:t>
                      </a:r>
                      <a:endParaRPr lang="en-US" sz="1600" noProof="0" dirty="0">
                        <a:latin typeface="+mn-lt"/>
                      </a:endParaRPr>
                    </a:p>
                  </a:txBody>
                  <a:tcPr anchor="ctr"/>
                </a:tc>
                <a:tc hMerge="1">
                  <a:txBody>
                    <a:bodyPr/>
                    <a:lstStyle/>
                    <a:p>
                      <a:pPr algn="ctr"/>
                      <a:endParaRPr lang="en-US" sz="1600" noProof="0" dirty="0">
                        <a:latin typeface="+mn-lt"/>
                      </a:endParaRPr>
                    </a:p>
                  </a:txBody>
                  <a:tcPr anchor="ctr"/>
                </a:tc>
                <a:tc hMerge="1">
                  <a:txBody>
                    <a:bodyPr/>
                    <a:lstStyle/>
                    <a:p>
                      <a:pPr algn="ctr"/>
                      <a:endParaRPr lang="en-US" sz="1600" noProof="0" dirty="0">
                        <a:latin typeface="+mn-lt"/>
                      </a:endParaRPr>
                    </a:p>
                  </a:txBody>
                  <a:tcPr anchor="ctr"/>
                </a:tc>
                <a:tc gridSpan="2">
                  <a:txBody>
                    <a:bodyPr/>
                    <a:lstStyle/>
                    <a:p>
                      <a:pPr algn="ctr"/>
                      <a:r>
                        <a:rPr lang="en-US" sz="1600" noProof="0" dirty="0">
                          <a:latin typeface="+mn-lt"/>
                        </a:rPr>
                        <a:t>Institutional unit cost</a:t>
                      </a:r>
                    </a:p>
                    <a:p>
                      <a:pPr algn="ctr"/>
                      <a:r>
                        <a:rPr lang="en-US" sz="1600" noProof="0" dirty="0">
                          <a:latin typeface="+mn-lt"/>
                        </a:rPr>
                        <a:t>[person/month]</a:t>
                      </a:r>
                    </a:p>
                  </a:txBody>
                  <a:tcPr anchor="ctr"/>
                </a:tc>
                <a:tc hMerge="1">
                  <a:txBody>
                    <a:bodyPr/>
                    <a:lstStyle/>
                    <a:p>
                      <a:pPr algn="ctr"/>
                      <a:endParaRPr lang="en-US" sz="1600" noProof="0" dirty="0">
                        <a:latin typeface="+mn-lt"/>
                      </a:endParaRPr>
                    </a:p>
                  </a:txBody>
                  <a:tcPr anchor="ctr"/>
                </a:tc>
                <a:extLst>
                  <a:ext uri="{0D108BD9-81ED-4DB2-BD59-A6C34878D82A}">
                    <a16:rowId xmlns:a16="http://schemas.microsoft.com/office/drawing/2014/main" xmlns="" val="10000"/>
                  </a:ext>
                </a:extLst>
              </a:tr>
              <a:tr h="772360">
                <a:tc vMerge="1">
                  <a:txBody>
                    <a:bodyPr/>
                    <a:lstStyle/>
                    <a:p>
                      <a:pPr algn="ctr"/>
                      <a:endParaRPr lang="en-US" sz="1600" noProof="0" dirty="0">
                        <a:latin typeface="+mn-lt"/>
                      </a:endParaRPr>
                    </a:p>
                  </a:txBody>
                  <a:tcPr anchor="ctr"/>
                </a:tc>
                <a:tc>
                  <a:txBody>
                    <a:bodyPr/>
                    <a:lstStyle/>
                    <a:p>
                      <a:pPr algn="ctr"/>
                      <a:r>
                        <a:rPr lang="en-US" sz="1600" noProof="0" dirty="0">
                          <a:latin typeface="+mn-lt"/>
                        </a:rPr>
                        <a:t>Living allowance</a:t>
                      </a:r>
                    </a:p>
                  </a:txBody>
                  <a:tcPr anchor="ctr"/>
                </a:tc>
                <a:tc>
                  <a:txBody>
                    <a:bodyPr/>
                    <a:lstStyle/>
                    <a:p>
                      <a:pPr algn="ctr"/>
                      <a:r>
                        <a:rPr lang="en-US" sz="1600" noProof="0" dirty="0">
                          <a:latin typeface="+mn-lt"/>
                        </a:rPr>
                        <a:t>Mobility allowance</a:t>
                      </a:r>
                    </a:p>
                  </a:txBody>
                  <a:tcPr anchor="ctr"/>
                </a:tc>
                <a:tc>
                  <a:txBody>
                    <a:bodyPr/>
                    <a:lstStyle/>
                    <a:p>
                      <a:pPr algn="ctr"/>
                      <a:r>
                        <a:rPr lang="en-US" sz="1600" noProof="0">
                          <a:latin typeface="+mn-lt"/>
                        </a:rPr>
                        <a:t>Family</a:t>
                      </a:r>
                      <a:r>
                        <a:rPr lang="en-US" sz="1600" baseline="0" noProof="0">
                          <a:latin typeface="+mn-lt"/>
                        </a:rPr>
                        <a:t> Allowance</a:t>
                      </a:r>
                      <a:endParaRPr lang="en-US" sz="1600" noProof="0">
                        <a:latin typeface="+mn-lt"/>
                      </a:endParaRPr>
                    </a:p>
                  </a:txBody>
                  <a:tcPr anchor="ctr"/>
                </a:tc>
                <a:tc>
                  <a:txBody>
                    <a:bodyPr/>
                    <a:lstStyle/>
                    <a:p>
                      <a:pPr algn="ctr"/>
                      <a:r>
                        <a:rPr lang="en-US" sz="1600" noProof="0" dirty="0">
                          <a:latin typeface="+mn-lt"/>
                        </a:rPr>
                        <a:t>Research,</a:t>
                      </a:r>
                      <a:r>
                        <a:rPr lang="en-US" sz="1600" baseline="0" noProof="0" dirty="0">
                          <a:latin typeface="+mn-lt"/>
                        </a:rPr>
                        <a:t> training and networking costs</a:t>
                      </a:r>
                      <a:endParaRPr lang="en-US" sz="1600" noProof="0" dirty="0">
                        <a:latin typeface="+mn-lt"/>
                      </a:endParaRPr>
                    </a:p>
                  </a:txBody>
                  <a:tcPr anchor="ctr"/>
                </a:tc>
                <a:tc>
                  <a:txBody>
                    <a:bodyPr/>
                    <a:lstStyle/>
                    <a:p>
                      <a:pPr algn="ctr"/>
                      <a:r>
                        <a:rPr lang="en-US" sz="1600" noProof="0" dirty="0">
                          <a:latin typeface="+mn-lt"/>
                        </a:rPr>
                        <a:t>Management and indirect</a:t>
                      </a:r>
                      <a:r>
                        <a:rPr lang="en-US" sz="1600" baseline="0" noProof="0" dirty="0">
                          <a:latin typeface="+mn-lt"/>
                        </a:rPr>
                        <a:t> costs</a:t>
                      </a:r>
                      <a:endParaRPr lang="en-US" sz="1600" noProof="0" dirty="0">
                        <a:latin typeface="+mn-lt"/>
                      </a:endParaRPr>
                    </a:p>
                  </a:txBody>
                  <a:tcPr anchor="ctr"/>
                </a:tc>
                <a:extLst>
                  <a:ext uri="{0D108BD9-81ED-4DB2-BD59-A6C34878D82A}">
                    <a16:rowId xmlns:a16="http://schemas.microsoft.com/office/drawing/2014/main" xmlns="" val="10001"/>
                  </a:ext>
                </a:extLst>
              </a:tr>
              <a:tr h="772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noProof="0" dirty="0">
                          <a:latin typeface="+mn-lt"/>
                        </a:rPr>
                        <a:t>Innovative Training Networks</a:t>
                      </a:r>
                    </a:p>
                  </a:txBody>
                  <a:tcPr anchor="ctr"/>
                </a:tc>
                <a:tc>
                  <a:txBody>
                    <a:bodyPr/>
                    <a:lstStyle/>
                    <a:p>
                      <a:pPr algn="ctr"/>
                      <a:r>
                        <a:rPr lang="en-US" sz="1600" noProof="0" dirty="0">
                          <a:latin typeface="+mn-lt"/>
                        </a:rPr>
                        <a:t>3 110</a:t>
                      </a:r>
                    </a:p>
                  </a:txBody>
                  <a:tcPr anchor="ctr"/>
                </a:tc>
                <a:tc>
                  <a:txBody>
                    <a:bodyPr/>
                    <a:lstStyle/>
                    <a:p>
                      <a:pPr algn="ctr"/>
                      <a:r>
                        <a:rPr lang="en-US" sz="1600" noProof="0" dirty="0">
                          <a:latin typeface="+mn-lt"/>
                        </a:rPr>
                        <a:t>600</a:t>
                      </a:r>
                    </a:p>
                  </a:txBody>
                  <a:tcPr anchor="ctr"/>
                </a:tc>
                <a:tc>
                  <a:txBody>
                    <a:bodyPr/>
                    <a:lstStyle/>
                    <a:p>
                      <a:pPr algn="ctr"/>
                      <a:r>
                        <a:rPr lang="en-US" sz="1600" noProof="0" dirty="0">
                          <a:latin typeface="+mn-lt"/>
                        </a:rPr>
                        <a:t>500</a:t>
                      </a:r>
                    </a:p>
                  </a:txBody>
                  <a:tcPr anchor="ctr"/>
                </a:tc>
                <a:tc>
                  <a:txBody>
                    <a:bodyPr/>
                    <a:lstStyle/>
                    <a:p>
                      <a:pPr algn="ctr"/>
                      <a:r>
                        <a:rPr lang="en-US" sz="1600" noProof="0" dirty="0">
                          <a:latin typeface="+mn-lt"/>
                        </a:rPr>
                        <a:t>1 800</a:t>
                      </a:r>
                    </a:p>
                  </a:txBody>
                  <a:tcPr anchor="ctr"/>
                </a:tc>
                <a:tc>
                  <a:txBody>
                    <a:bodyPr/>
                    <a:lstStyle/>
                    <a:p>
                      <a:pPr algn="ctr"/>
                      <a:r>
                        <a:rPr lang="en-US" sz="1600" noProof="0" dirty="0">
                          <a:latin typeface="+mn-lt"/>
                        </a:rPr>
                        <a:t>1 200</a:t>
                      </a:r>
                    </a:p>
                  </a:txBody>
                  <a:tcPr anchor="ctr"/>
                </a:tc>
                <a:extLst>
                  <a:ext uri="{0D108BD9-81ED-4DB2-BD59-A6C34878D82A}">
                    <a16:rowId xmlns:a16="http://schemas.microsoft.com/office/drawing/2014/main" xmlns="" val="10002"/>
                  </a:ext>
                </a:extLst>
              </a:tr>
            </a:tbl>
          </a:graphicData>
        </a:graphic>
      </p:graphicFrame>
      <p:sp>
        <p:nvSpPr>
          <p:cNvPr id="5" name="Title 1"/>
          <p:cNvSpPr txBox="1">
            <a:spLocks/>
          </p:cNvSpPr>
          <p:nvPr/>
        </p:nvSpPr>
        <p:spPr bwMode="auto">
          <a:xfrm>
            <a:off x="422086" y="1909594"/>
            <a:ext cx="8429625"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58775" indent="-358775" algn="l" rtl="0" eaLnBrk="0" fontAlgn="base" hangingPunct="0">
              <a:spcBef>
                <a:spcPct val="0"/>
              </a:spcBef>
              <a:spcAft>
                <a:spcPct val="0"/>
              </a:spcAft>
              <a:defRPr sz="4000" b="1" cap="all">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fr-BE" sz="1800" b="1" i="0" u="none" strike="noStrike" kern="0" cap="none" spc="0" normalizeH="0" baseline="0" noProof="0" dirty="0">
                <a:ln>
                  <a:noFill/>
                </a:ln>
                <a:solidFill>
                  <a:srgbClr val="0F5494"/>
                </a:solidFill>
                <a:effectLst/>
                <a:uLnTx/>
                <a:uFillTx/>
                <a:latin typeface="Calibri" pitchFamily="34" charset="0"/>
                <a:ea typeface="+mj-ea"/>
                <a:cs typeface="+mj-cs"/>
              </a:rPr>
              <a:t>Unit </a:t>
            </a:r>
            <a:r>
              <a:rPr kumimoji="0" lang="fr-BE" sz="1800" b="1" i="0" u="none" strike="noStrike" kern="0" cap="none" spc="0" normalizeH="0" baseline="0" noProof="0" dirty="0" err="1">
                <a:ln>
                  <a:noFill/>
                </a:ln>
                <a:solidFill>
                  <a:srgbClr val="0F5494"/>
                </a:solidFill>
                <a:effectLst/>
                <a:uLnTx/>
                <a:uFillTx/>
                <a:latin typeface="Calibri" pitchFamily="34" charset="0"/>
                <a:ea typeface="+mj-ea"/>
                <a:cs typeface="+mj-cs"/>
              </a:rPr>
              <a:t>costs</a:t>
            </a:r>
            <a:r>
              <a:rPr kumimoji="0" lang="fr-BE" sz="1800" b="1" i="0" u="none" strike="noStrike" kern="0" cap="none" spc="0" normalizeH="0" baseline="0" noProof="0" dirty="0">
                <a:ln>
                  <a:noFill/>
                </a:ln>
                <a:solidFill>
                  <a:srgbClr val="0F5494"/>
                </a:solidFill>
                <a:effectLst/>
                <a:uLnTx/>
                <a:uFillTx/>
                <a:latin typeface="Calibri" pitchFamily="34" charset="0"/>
                <a:ea typeface="+mj-ea"/>
                <a:cs typeface="+mj-cs"/>
              </a:rPr>
              <a:t>/1 </a:t>
            </a:r>
            <a:r>
              <a:rPr kumimoji="0" lang="fr-BE" sz="1800" b="1" i="0" u="none" strike="noStrike" kern="0" cap="none" spc="0" normalizeH="0" baseline="0" noProof="0" dirty="0" err="1">
                <a:ln>
                  <a:noFill/>
                </a:ln>
                <a:solidFill>
                  <a:srgbClr val="0F5494"/>
                </a:solidFill>
                <a:effectLst/>
                <a:uLnTx/>
                <a:uFillTx/>
                <a:latin typeface="Calibri" pitchFamily="34" charset="0"/>
                <a:ea typeface="+mj-ea"/>
                <a:cs typeface="+mj-cs"/>
              </a:rPr>
              <a:t>researcher</a:t>
            </a:r>
            <a:r>
              <a:rPr kumimoji="0" lang="fr-BE" sz="1800" b="1" i="0" u="none" strike="noStrike" kern="0" cap="none" spc="0" normalizeH="0" baseline="0" noProof="0" dirty="0">
                <a:ln>
                  <a:noFill/>
                </a:ln>
                <a:solidFill>
                  <a:srgbClr val="0F5494"/>
                </a:solidFill>
                <a:effectLst/>
                <a:uLnTx/>
                <a:uFillTx/>
                <a:latin typeface="Calibri" pitchFamily="34" charset="0"/>
                <a:ea typeface="+mj-ea"/>
                <a:cs typeface="+mj-cs"/>
              </a:rPr>
              <a:t> </a:t>
            </a:r>
            <a:r>
              <a:rPr kumimoji="0" lang="fr-BE" sz="1800" b="1" i="0" u="none" strike="noStrike" kern="0" cap="none" spc="0" normalizeH="0" baseline="0" noProof="0" dirty="0" err="1">
                <a:ln>
                  <a:noFill/>
                </a:ln>
                <a:solidFill>
                  <a:srgbClr val="0F5494"/>
                </a:solidFill>
                <a:effectLst/>
                <a:uLnTx/>
                <a:uFillTx/>
                <a:latin typeface="Calibri" pitchFamily="34" charset="0"/>
                <a:ea typeface="+mj-ea"/>
                <a:cs typeface="+mj-cs"/>
              </a:rPr>
              <a:t>month</a:t>
            </a:r>
            <a:r>
              <a:rPr kumimoji="0" lang="fr-BE" sz="1800" b="1" i="0" u="none" strike="noStrike" kern="0" cap="none" spc="0" normalizeH="0" baseline="0" noProof="0" dirty="0">
                <a:ln>
                  <a:noFill/>
                </a:ln>
                <a:solidFill>
                  <a:srgbClr val="0F5494"/>
                </a:solidFill>
                <a:effectLst/>
                <a:uLnTx/>
                <a:uFillTx/>
                <a:latin typeface="Calibri" pitchFamily="34" charset="0"/>
                <a:ea typeface="+mj-ea"/>
                <a:cs typeface="+mj-cs"/>
              </a:rPr>
              <a:t>:</a:t>
            </a:r>
            <a:endParaRPr kumimoji="0" lang="en-GB" sz="1800" b="1" i="0" u="none" strike="noStrike" kern="0" cap="none" spc="0" normalizeH="0" baseline="0" noProof="0" dirty="0">
              <a:ln>
                <a:noFill/>
              </a:ln>
              <a:solidFill>
                <a:srgbClr val="0F5494"/>
              </a:solidFill>
              <a:effectLst/>
              <a:uLnTx/>
              <a:uFillTx/>
              <a:latin typeface="Calibri" pitchFamily="34" charset="0"/>
              <a:ea typeface="+mj-ea"/>
              <a:cs typeface="+mj-cs"/>
            </a:endParaRPr>
          </a:p>
        </p:txBody>
      </p:sp>
      <p:sp>
        <p:nvSpPr>
          <p:cNvPr id="7" name="Rectangle 5"/>
          <p:cNvSpPr>
            <a:spLocks noChangeArrowheads="1"/>
          </p:cNvSpPr>
          <p:nvPr/>
        </p:nvSpPr>
        <p:spPr bwMode="auto">
          <a:xfrm>
            <a:off x="847725" y="4959350"/>
            <a:ext cx="77565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GB" sz="1400" b="1" i="0" u="sng"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Country correction coefficient applies to the living allowance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sng"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Researcher</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allowances</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include</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employer contributions.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Researcher</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allowances</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are a minimum to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be</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paid</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top-up</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funds</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from</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other</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sources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permitted</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a:t>
            </a:r>
          </a:p>
        </p:txBody>
      </p:sp>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ZoneTexte 10"/>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a:t>
            </a:r>
          </a:p>
        </p:txBody>
      </p:sp>
    </p:spTree>
    <p:extLst>
      <p:ext uri="{BB962C8B-B14F-4D97-AF65-F5344CB8AC3E}">
        <p14:creationId xmlns:p14="http://schemas.microsoft.com/office/powerpoint/2010/main" val="4215591417"/>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691680" y="0"/>
            <a:ext cx="5091109" cy="191858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b="4689"/>
          <a:stretch>
            <a:fillRect/>
          </a:stretch>
        </p:blipFill>
        <p:spPr bwMode="auto">
          <a:xfrm>
            <a:off x="1691680" y="1844824"/>
            <a:ext cx="5112568" cy="5298311"/>
          </a:xfrm>
          <a:prstGeom prst="rect">
            <a:avLst/>
          </a:prstGeom>
          <a:noFill/>
          <a:ln w="9525">
            <a:noFill/>
            <a:miter lim="800000"/>
            <a:headEnd/>
            <a:tailEnd/>
          </a:ln>
        </p:spPr>
      </p:pic>
      <p:pic>
        <p:nvPicPr>
          <p:cNvPr id="4" name="Picture 2" descr="Résultat de recherche d'images pour &quot;logo european commission&quot;"/>
          <p:cNvPicPr>
            <a:picLocks noChangeAspect="1" noChangeArrowheads="1"/>
          </p:cNvPicPr>
          <p:nvPr/>
        </p:nvPicPr>
        <p:blipFill>
          <a:blip r:embed="rId4"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5"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7693268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7" name="Content Placeholder 2"/>
          <p:cNvSpPr>
            <a:spLocks noGrp="1"/>
          </p:cNvSpPr>
          <p:nvPr>
            <p:ph idx="1"/>
          </p:nvPr>
        </p:nvSpPr>
        <p:spPr>
          <a:xfrm>
            <a:off x="324000" y="1340768"/>
            <a:ext cx="8820000" cy="4962946"/>
          </a:xfrm>
        </p:spPr>
        <p:txBody>
          <a:bodyPr anchor="ctr"/>
          <a:lstStyle/>
          <a:p>
            <a:pPr marL="0" indent="0" algn="just" defTabSz="449263">
              <a:spcBef>
                <a:spcPts val="0"/>
              </a:spcBef>
              <a:spcAft>
                <a:spcPts val="600"/>
              </a:spcAft>
              <a:buClr>
                <a:srgbClr val="000000"/>
              </a:buClr>
              <a:buNone/>
            </a:pPr>
            <a:r>
              <a:rPr lang="fr-BE" sz="1700" b="1" dirty="0" err="1">
                <a:solidFill>
                  <a:srgbClr val="0F5494"/>
                </a:solidFill>
                <a:latin typeface="Calibri" pitchFamily="34" charset="0"/>
                <a:ea typeface="MS Gothic" pitchFamily="49" charset="-128"/>
              </a:rPr>
              <a:t>Early</a:t>
            </a:r>
            <a:r>
              <a:rPr lang="fr-BE" sz="1700" b="1" dirty="0">
                <a:solidFill>
                  <a:srgbClr val="0F5494"/>
                </a:solidFill>
                <a:latin typeface="Calibri" pitchFamily="34" charset="0"/>
                <a:ea typeface="MS Gothic" pitchFamily="49" charset="-128"/>
              </a:rPr>
              <a:t> Stage </a:t>
            </a:r>
            <a:r>
              <a:rPr lang="fr-BE" sz="1700" b="1" dirty="0" err="1">
                <a:solidFill>
                  <a:srgbClr val="0F5494"/>
                </a:solidFill>
                <a:latin typeface="Calibri" pitchFamily="34" charset="0"/>
                <a:ea typeface="MS Gothic" pitchFamily="49" charset="-128"/>
              </a:rPr>
              <a:t>Researchers</a:t>
            </a:r>
            <a:endParaRPr lang="en-US" sz="1700" dirty="0">
              <a:solidFill>
                <a:srgbClr val="000000"/>
              </a:solidFill>
              <a:latin typeface="Calibri" pitchFamily="34" charset="0"/>
              <a:ea typeface="MS Gothic" pitchFamily="49" charset="-128"/>
            </a:endParaRP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r>
              <a:rPr lang="en-US" sz="1800" b="0" dirty="0">
                <a:solidFill>
                  <a:srgbClr val="0F5494"/>
                </a:solidFill>
                <a:latin typeface="Calibri" pitchFamily="34" charset="0"/>
                <a:cs typeface="Arial" pitchFamily="34" charset="0"/>
              </a:rPr>
              <a:t>Shall at the time of recruitment (ITN, COFUND) or </a:t>
            </a:r>
            <a:r>
              <a:rPr lang="en-US" sz="1800" b="0" dirty="0" err="1">
                <a:solidFill>
                  <a:srgbClr val="0F5494"/>
                </a:solidFill>
                <a:latin typeface="Calibri" pitchFamily="34" charset="0"/>
                <a:cs typeface="Arial" pitchFamily="34" charset="0"/>
              </a:rPr>
              <a:t>secondment</a:t>
            </a:r>
            <a:r>
              <a:rPr lang="en-US" sz="1800" b="0" dirty="0">
                <a:solidFill>
                  <a:srgbClr val="0F5494"/>
                </a:solidFill>
                <a:latin typeface="Calibri" pitchFamily="34" charset="0"/>
                <a:cs typeface="Arial" pitchFamily="34" charset="0"/>
              </a:rPr>
              <a:t> (RISE), be in the first four years (full-time equivalent) of their research careers and have not yet been awarded a doctoral degree</a:t>
            </a:r>
          </a:p>
          <a:p>
            <a:pPr marL="457200" lvl="3" indent="0" algn="just" defTabSz="449263">
              <a:spcBef>
                <a:spcPts val="0"/>
              </a:spcBef>
              <a:spcAft>
                <a:spcPts val="600"/>
              </a:spcAft>
              <a:buClr>
                <a:srgbClr val="000000"/>
              </a:buClr>
              <a:buNone/>
            </a:pPr>
            <a:endParaRPr lang="en-US" sz="1700" dirty="0">
              <a:solidFill>
                <a:srgbClr val="000000"/>
              </a:solidFill>
              <a:latin typeface="Calibri" pitchFamily="34" charset="0"/>
              <a:ea typeface="MS Gothic" pitchFamily="49" charset="-128"/>
            </a:endParaRPr>
          </a:p>
          <a:p>
            <a:pPr marL="0" indent="0" algn="just" defTabSz="449263">
              <a:spcBef>
                <a:spcPts val="0"/>
              </a:spcBef>
              <a:spcAft>
                <a:spcPts val="600"/>
              </a:spcAft>
              <a:buClr>
                <a:srgbClr val="000000"/>
              </a:buClr>
              <a:buNone/>
            </a:pPr>
            <a:r>
              <a:rPr lang="fr-BE" sz="1700" b="1" dirty="0" err="1">
                <a:solidFill>
                  <a:srgbClr val="0F5494"/>
                </a:solidFill>
                <a:latin typeface="Calibri" pitchFamily="34" charset="0"/>
                <a:ea typeface="MS Gothic" pitchFamily="49" charset="-128"/>
              </a:rPr>
              <a:t>Experienced</a:t>
            </a:r>
            <a:r>
              <a:rPr lang="fr-BE" sz="1700" b="1" dirty="0">
                <a:solidFill>
                  <a:srgbClr val="0F5494"/>
                </a:solidFill>
                <a:latin typeface="Calibri" pitchFamily="34" charset="0"/>
                <a:ea typeface="MS Gothic" pitchFamily="49" charset="-128"/>
              </a:rPr>
              <a:t> </a:t>
            </a:r>
            <a:r>
              <a:rPr lang="fr-BE" sz="1700" b="1" dirty="0" err="1">
                <a:solidFill>
                  <a:srgbClr val="0F5494"/>
                </a:solidFill>
                <a:latin typeface="Calibri" pitchFamily="34" charset="0"/>
                <a:ea typeface="MS Gothic" pitchFamily="49" charset="-128"/>
              </a:rPr>
              <a:t>Researchers</a:t>
            </a:r>
            <a:endParaRPr lang="en-US" sz="1700" dirty="0">
              <a:solidFill>
                <a:srgbClr val="000000"/>
              </a:solidFill>
              <a:latin typeface="Calibri" pitchFamily="34" charset="0"/>
              <a:ea typeface="MS Gothic" pitchFamily="49" charset="-128"/>
            </a:endParaRP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r>
              <a:rPr lang="en-US" sz="1800" b="0" dirty="0">
                <a:solidFill>
                  <a:srgbClr val="0F5494"/>
                </a:solidFill>
                <a:latin typeface="Calibri" pitchFamily="34" charset="0"/>
                <a:cs typeface="Arial" pitchFamily="34" charset="0"/>
              </a:rPr>
              <a:t>Shall, at the time of the relevant deadline for submission of proposals (IF), recruitment (COFUND) or </a:t>
            </a:r>
            <a:r>
              <a:rPr lang="en-US" sz="1800" b="0" dirty="0" err="1">
                <a:solidFill>
                  <a:srgbClr val="0F5494"/>
                </a:solidFill>
                <a:latin typeface="Calibri" pitchFamily="34" charset="0"/>
                <a:cs typeface="Arial" pitchFamily="34" charset="0"/>
              </a:rPr>
              <a:t>secondment</a:t>
            </a:r>
            <a:r>
              <a:rPr lang="en-US" sz="1800" b="0" dirty="0">
                <a:solidFill>
                  <a:srgbClr val="0F5494"/>
                </a:solidFill>
                <a:latin typeface="Calibri" pitchFamily="34" charset="0"/>
                <a:cs typeface="Arial" pitchFamily="34" charset="0"/>
              </a:rPr>
              <a:t> (RISE), be in possession of a doctoral degree or have at least four years of full-time equivalent research experience</a:t>
            </a:r>
          </a:p>
          <a:p>
            <a:pPr marL="457200" lvl="3" indent="0" algn="just" defTabSz="449263">
              <a:spcBef>
                <a:spcPts val="0"/>
              </a:spcBef>
              <a:spcAft>
                <a:spcPts val="600"/>
              </a:spcAft>
              <a:buClr>
                <a:srgbClr val="000000"/>
              </a:buClr>
              <a:buNone/>
            </a:pPr>
            <a:endParaRPr lang="en-US" sz="1700" dirty="0">
              <a:solidFill>
                <a:srgbClr val="000000"/>
              </a:solidFill>
              <a:latin typeface="Calibri" pitchFamily="34" charset="0"/>
              <a:ea typeface="MS Gothic" pitchFamily="49" charset="-128"/>
            </a:endParaRPr>
          </a:p>
          <a:p>
            <a:pPr marL="0" indent="0" algn="just" defTabSz="449263">
              <a:spcBef>
                <a:spcPts val="0"/>
              </a:spcBef>
              <a:spcAft>
                <a:spcPts val="600"/>
              </a:spcAft>
              <a:buClr>
                <a:srgbClr val="000000"/>
              </a:buClr>
              <a:buNone/>
            </a:pPr>
            <a:r>
              <a:rPr lang="fr-BE" sz="1700" b="1" dirty="0" err="1">
                <a:solidFill>
                  <a:srgbClr val="0F5494"/>
                </a:solidFill>
                <a:latin typeface="Calibri" pitchFamily="34" charset="0"/>
                <a:ea typeface="MS Gothic" pitchFamily="49" charset="-128"/>
              </a:rPr>
              <a:t>Nationality</a:t>
            </a:r>
            <a:r>
              <a:rPr lang="fr-BE" sz="1700" b="1" dirty="0">
                <a:solidFill>
                  <a:srgbClr val="0F5494"/>
                </a:solidFill>
                <a:latin typeface="Calibri" pitchFamily="34" charset="0"/>
                <a:ea typeface="MS Gothic" pitchFamily="49" charset="-128"/>
              </a:rPr>
              <a:t>, </a:t>
            </a:r>
            <a:r>
              <a:rPr lang="fr-BE" sz="1700" b="1" dirty="0" err="1">
                <a:solidFill>
                  <a:srgbClr val="0F5494"/>
                </a:solidFill>
                <a:latin typeface="Calibri" pitchFamily="34" charset="0"/>
                <a:ea typeface="MS Gothic" pitchFamily="49" charset="-128"/>
              </a:rPr>
              <a:t>residence</a:t>
            </a:r>
            <a:endParaRPr lang="en-GB" sz="1700" b="1" dirty="0">
              <a:solidFill>
                <a:srgbClr val="0F5494"/>
              </a:solidFill>
              <a:latin typeface="Calibri" pitchFamily="34" charset="0"/>
              <a:ea typeface="MS Gothic" pitchFamily="49" charset="-128"/>
            </a:endParaRP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r>
              <a:rPr lang="en-US" sz="1800" b="0" dirty="0">
                <a:solidFill>
                  <a:srgbClr val="0F5494"/>
                </a:solidFill>
                <a:latin typeface="Calibri" pitchFamily="34" charset="0"/>
                <a:cs typeface="Arial" pitchFamily="34" charset="0"/>
              </a:rPr>
              <a:t>Global fellowships and Reintegration panel in IF are open to nationals or long-term residents of EU Member States and Associated Countries. </a:t>
            </a: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r>
              <a:rPr lang="en-US" sz="1800" b="0" dirty="0">
                <a:solidFill>
                  <a:srgbClr val="0F5494"/>
                </a:solidFill>
                <a:latin typeface="Calibri" pitchFamily="34" charset="0"/>
                <a:cs typeface="Arial" pitchFamily="34" charset="0"/>
              </a:rPr>
              <a:t>Long-term residence means a period of full-time research activity of at least 5 consecutive years</a:t>
            </a:r>
          </a:p>
        </p:txBody>
      </p:sp>
      <p:sp>
        <p:nvSpPr>
          <p:cNvPr id="5" name="ZoneTexte 4"/>
          <p:cNvSpPr txBox="1"/>
          <p:nvPr/>
        </p:nvSpPr>
        <p:spPr>
          <a:xfrm>
            <a:off x="6084168" y="498390"/>
            <a:ext cx="2952328" cy="400110"/>
          </a:xfrm>
          <a:prstGeom prst="rect">
            <a:avLst/>
          </a:prstGeom>
          <a:noFill/>
        </p:spPr>
        <p:txBody>
          <a:bodyPr wrap="square" rtlCol="0" anchor="ctr">
            <a:spAutoFit/>
          </a:bodyPr>
          <a:lstStyle/>
          <a:p>
            <a:pPr algn="ctr"/>
            <a:r>
              <a:rPr lang="fr-FR" sz="2000" b="1" dirty="0" err="1">
                <a:solidFill>
                  <a:srgbClr val="F7C943"/>
                </a:solidFill>
                <a:latin typeface="+mn-lt"/>
              </a:rPr>
              <a:t>Researchers</a:t>
            </a:r>
            <a:endParaRPr lang="fr-FR" sz="2000" b="1" dirty="0">
              <a:solidFill>
                <a:srgbClr val="F7C943"/>
              </a:solidFill>
              <a:latin typeface="+mn-lt"/>
            </a:endParaRP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555776" y="908720"/>
            <a:ext cx="4132538" cy="400110"/>
          </a:xfrm>
          <a:prstGeom prst="rect">
            <a:avLst/>
          </a:prstGeom>
          <a:noFill/>
        </p:spPr>
        <p:txBody>
          <a:bodyPr wrap="square" rtlCol="0">
            <a:spAutoFit/>
          </a:bodyPr>
          <a:lstStyle/>
          <a:p>
            <a:pPr algn="ctr"/>
            <a:r>
              <a:rPr lang="fr-FR" sz="2000" b="1" dirty="0" err="1">
                <a:solidFill>
                  <a:srgbClr val="F7C943"/>
                </a:solidFill>
              </a:rPr>
              <a:t>Definitions</a:t>
            </a:r>
            <a:endParaRPr lang="fr-FR" sz="2000" b="1" dirty="0">
              <a:solidFill>
                <a:srgbClr val="F7C943"/>
              </a:solidFill>
            </a:endParaRPr>
          </a:p>
        </p:txBody>
      </p:sp>
    </p:spTree>
    <p:extLst>
      <p:ext uri="{BB962C8B-B14F-4D97-AF65-F5344CB8AC3E}">
        <p14:creationId xmlns:p14="http://schemas.microsoft.com/office/powerpoint/2010/main" val="3679168000"/>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rot="20149136">
            <a:off x="2274639" y="3231013"/>
            <a:ext cx="4153265" cy="92333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Tahoma" pitchFamily="34" charset="0"/>
                <a:ea typeface="ＭＳ Ｐゴシック" pitchFamily="34" charset="-128"/>
                <a:cs typeface="+mn-cs"/>
              </a:rPr>
              <a:t>DRAFT</a:t>
            </a:r>
          </a:p>
        </p:txBody>
      </p:sp>
      <p:sp>
        <p:nvSpPr>
          <p:cNvPr id="12" name="Text Placeholder 4"/>
          <p:cNvSpPr txBox="1">
            <a:spLocks/>
          </p:cNvSpPr>
          <p:nvPr/>
        </p:nvSpPr>
        <p:spPr bwMode="auto">
          <a:xfrm>
            <a:off x="220663" y="2035175"/>
            <a:ext cx="8577262"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Clr>
                <a:schemeClr val="bg1"/>
              </a:buClr>
              <a:tabLst/>
              <a:defRPr sz="2400" i="1">
                <a:solidFill>
                  <a:srgbClr val="0F5494"/>
                </a:solidFill>
                <a:latin typeface="+mn-lt"/>
                <a:ea typeface="+mn-ea"/>
                <a:cs typeface="+mn-cs"/>
              </a:defRPr>
            </a:lvl1pPr>
            <a:lvl2pPr marL="2152650" indent="-266700" algn="l" rtl="0" eaLnBrk="0" fontAlgn="base" hangingPunct="0">
              <a:spcBef>
                <a:spcPct val="20000"/>
              </a:spcBef>
              <a:spcAft>
                <a:spcPct val="0"/>
              </a:spcAft>
              <a:buClr>
                <a:srgbClr val="941333"/>
              </a:buClr>
              <a:buChar char="•"/>
              <a:tabLst>
                <a:tab pos="1343025" algn="l"/>
              </a:tabLst>
              <a:defRPr sz="2000" b="1">
                <a:solidFill>
                  <a:srgbClr val="0F5494"/>
                </a:solidFill>
                <a:latin typeface="+mn-lt"/>
              </a:defRPr>
            </a:lvl2pPr>
            <a:lvl3pPr marL="2649538" indent="-49213" algn="l" rtl="0" eaLnBrk="0" fontAlgn="base" hangingPunct="0">
              <a:spcBef>
                <a:spcPct val="20000"/>
              </a:spcBef>
              <a:spcAft>
                <a:spcPct val="0"/>
              </a:spcAft>
              <a:tabLst>
                <a:tab pos="1343025" algn="l"/>
              </a:tabLst>
              <a:defRPr sz="1400">
                <a:solidFill>
                  <a:srgbClr val="0F5494"/>
                </a:solidFill>
                <a:latin typeface="+mn-lt"/>
              </a:defRPr>
            </a:lvl3pPr>
            <a:lvl4pPr marL="3057525" indent="-228600" algn="l" rtl="0" eaLnBrk="0" fontAlgn="base" hangingPunct="0">
              <a:spcBef>
                <a:spcPct val="20000"/>
              </a:spcBef>
              <a:spcAft>
                <a:spcPct val="0"/>
              </a:spcAft>
              <a:buChar char="–"/>
              <a:tabLst>
                <a:tab pos="1343025" algn="l"/>
              </a:tabLst>
              <a:defRPr sz="2000">
                <a:solidFill>
                  <a:schemeClr val="tx1"/>
                </a:solidFill>
                <a:latin typeface="Arial" charset="0"/>
              </a:defRPr>
            </a:lvl4pPr>
            <a:lvl5pPr marL="3465513" indent="-228600" algn="l" rtl="0" eaLnBrk="0" fontAlgn="base" hangingPunct="0">
              <a:spcBef>
                <a:spcPct val="20000"/>
              </a:spcBef>
              <a:spcAft>
                <a:spcPct val="0"/>
              </a:spcAft>
              <a:buChar char="»"/>
              <a:tabLst>
                <a:tab pos="1343025" algn="l"/>
              </a:tabLst>
              <a:defRPr sz="2000">
                <a:solidFill>
                  <a:schemeClr val="tx1"/>
                </a:solidFill>
                <a:latin typeface="Arial" charset="0"/>
              </a:defRPr>
            </a:lvl5pPr>
            <a:lvl6pPr marL="3922713" indent="-228600" algn="l" rtl="0" fontAlgn="base">
              <a:spcBef>
                <a:spcPct val="20000"/>
              </a:spcBef>
              <a:spcAft>
                <a:spcPct val="0"/>
              </a:spcAft>
              <a:buChar char="»"/>
              <a:tabLst>
                <a:tab pos="1343025" algn="l"/>
              </a:tabLst>
              <a:defRPr sz="2000">
                <a:solidFill>
                  <a:schemeClr val="tx1"/>
                </a:solidFill>
                <a:latin typeface="Arial" charset="0"/>
              </a:defRPr>
            </a:lvl6pPr>
            <a:lvl7pPr marL="4379913" indent="-228600" algn="l" rtl="0" fontAlgn="base">
              <a:spcBef>
                <a:spcPct val="20000"/>
              </a:spcBef>
              <a:spcAft>
                <a:spcPct val="0"/>
              </a:spcAft>
              <a:buChar char="»"/>
              <a:tabLst>
                <a:tab pos="1343025" algn="l"/>
              </a:tabLst>
              <a:defRPr sz="2000">
                <a:solidFill>
                  <a:schemeClr val="tx1"/>
                </a:solidFill>
                <a:latin typeface="Arial" charset="0"/>
              </a:defRPr>
            </a:lvl7pPr>
            <a:lvl8pPr marL="4837113" indent="-228600" algn="l" rtl="0" fontAlgn="base">
              <a:spcBef>
                <a:spcPct val="20000"/>
              </a:spcBef>
              <a:spcAft>
                <a:spcPct val="0"/>
              </a:spcAft>
              <a:buChar char="»"/>
              <a:tabLst>
                <a:tab pos="1343025" algn="l"/>
              </a:tabLst>
              <a:defRPr sz="2000">
                <a:solidFill>
                  <a:schemeClr val="tx1"/>
                </a:solidFill>
                <a:latin typeface="Arial" charset="0"/>
              </a:defRPr>
            </a:lvl8pPr>
            <a:lvl9pPr marL="5294313" indent="-228600" algn="l" rtl="0" fontAlgn="base">
              <a:spcBef>
                <a:spcPct val="20000"/>
              </a:spcBef>
              <a:spcAft>
                <a:spcPct val="0"/>
              </a:spcAft>
              <a:buChar char="»"/>
              <a:tabLst>
                <a:tab pos="1343025" algn="l"/>
              </a:tabLst>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a:ln>
                  <a:noFill/>
                </a:ln>
                <a:solidFill>
                  <a:srgbClr val="0F5494"/>
                </a:solidFill>
                <a:effectLst/>
                <a:uLnTx/>
                <a:uFillTx/>
                <a:latin typeface="Calibri" pitchFamily="34" charset="0"/>
                <a:ea typeface="+mn-ea"/>
                <a:cs typeface="+mn-cs"/>
              </a:rPr>
              <a:t>H2020-MSCA-ITN-2018</a:t>
            </a: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1" i="0" u="none" strike="noStrike" kern="0" cap="none" spc="0" normalizeH="0" baseline="0" noProof="0" dirty="0">
                <a:ln>
                  <a:noFill/>
                </a:ln>
                <a:solidFill>
                  <a:srgbClr val="0F5494"/>
                </a:solidFill>
                <a:effectLst/>
                <a:uLnTx/>
                <a:uFillTx/>
                <a:latin typeface="Calibri" pitchFamily="34" charset="0"/>
                <a:ea typeface="+mn-ea"/>
                <a:cs typeface="Calibri" pitchFamily="34" charset="0"/>
              </a:rPr>
              <a:t>Opened 12 </a:t>
            </a:r>
            <a:r>
              <a:rPr kumimoji="0" lang="en-GB" sz="2000" b="1" i="0" u="none" strike="noStrike" kern="0" cap="none" spc="0" normalizeH="0" baseline="0" noProof="0" dirty="0" err="1">
                <a:ln>
                  <a:noFill/>
                </a:ln>
                <a:solidFill>
                  <a:srgbClr val="0F5494"/>
                </a:solidFill>
                <a:effectLst/>
                <a:uLnTx/>
                <a:uFillTx/>
                <a:latin typeface="Calibri" pitchFamily="34" charset="0"/>
                <a:ea typeface="+mn-ea"/>
                <a:cs typeface="Calibri" pitchFamily="34" charset="0"/>
              </a:rPr>
              <a:t>october</a:t>
            </a:r>
            <a:r>
              <a:rPr kumimoji="0" lang="en-GB" sz="2000" b="1" i="0" u="none" strike="noStrike" kern="0" cap="none" spc="0" normalizeH="0" baseline="0" noProof="0" dirty="0">
                <a:ln>
                  <a:noFill/>
                </a:ln>
                <a:solidFill>
                  <a:srgbClr val="0F5494"/>
                </a:solidFill>
                <a:effectLst/>
                <a:uLnTx/>
                <a:uFillTx/>
                <a:latin typeface="Calibri" pitchFamily="34" charset="0"/>
                <a:ea typeface="+mn-ea"/>
                <a:cs typeface="Calibri" pitchFamily="34" charset="0"/>
              </a:rPr>
              <a:t> 2017</a:t>
            </a: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Closure: </a:t>
            </a:r>
            <a:r>
              <a:rPr kumimoji="0" lang="en-GB" sz="2000"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16 </a:t>
            </a:r>
            <a:r>
              <a:rPr kumimoji="0" lang="en-GB" sz="2000" b="1" i="0" u="none" strike="noStrike" kern="0" cap="none" spc="0" normalizeH="0" baseline="0" noProof="0" dirty="0" err="1">
                <a:ln>
                  <a:noFill/>
                </a:ln>
                <a:solidFill>
                  <a:srgbClr val="C00000"/>
                </a:solidFill>
                <a:effectLst/>
                <a:uLnTx/>
                <a:uFillTx/>
                <a:latin typeface="Calibri" pitchFamily="34" charset="0"/>
                <a:ea typeface="+mn-ea"/>
                <a:cs typeface="Calibri" pitchFamily="34" charset="0"/>
              </a:rPr>
              <a:t>january</a:t>
            </a:r>
            <a:r>
              <a:rPr kumimoji="0" lang="en-GB" sz="2000"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 2018 </a:t>
            </a:r>
            <a:r>
              <a:rPr kumimoji="0" lang="en-GB" sz="16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(17:00:00 Brussels time)</a:t>
            </a: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Budget: </a:t>
            </a:r>
            <a:r>
              <a:rPr kumimoji="0" lang="en-GB" sz="2000"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€ 442 Million </a:t>
            </a: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a:t>
            </a:r>
            <a:r>
              <a:rPr kumimoji="0" lang="fr-BE"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ETN: 375 M€, EID: 32 M€; EJD: 35 M€)</a:t>
            </a: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1"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Results of the evaluation: </a:t>
            </a:r>
            <a:r>
              <a:rPr kumimoji="0" lang="en-GB" sz="2000"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5 months </a:t>
            </a: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after the call deadline</a:t>
            </a: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Signing of grant agreements: </a:t>
            </a:r>
            <a:r>
              <a:rPr kumimoji="0" lang="en-GB" sz="2000"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8 months </a:t>
            </a: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after the call deadline</a:t>
            </a:r>
          </a:p>
        </p:txBody>
      </p:sp>
      <p:sp>
        <p:nvSpPr>
          <p:cNvPr id="13" name="Rectangle 3"/>
          <p:cNvSpPr>
            <a:spLocks noChangeArrowheads="1"/>
          </p:cNvSpPr>
          <p:nvPr/>
        </p:nvSpPr>
        <p:spPr bwMode="auto">
          <a:xfrm>
            <a:off x="303213" y="1628800"/>
            <a:ext cx="841216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1463" marR="0" lvl="0" indent="-271463" algn="l" defTabSz="914400" rtl="0" eaLnBrk="0" fontAlgn="base" latinLnBrk="0" hangingPunct="0">
              <a:lnSpc>
                <a:spcPct val="100000"/>
              </a:lnSpc>
              <a:spcBef>
                <a:spcPct val="20000"/>
              </a:spcBef>
              <a:spcAft>
                <a:spcPct val="0"/>
              </a:spcAft>
              <a:buClrTx/>
              <a:buSzTx/>
              <a:buFont typeface="Wingdings" pitchFamily="2" charset="2"/>
              <a:buNone/>
              <a:tabLst>
                <a:tab pos="6637338" algn="l"/>
              </a:tabLst>
              <a:defRPr/>
            </a:pPr>
            <a:r>
              <a:rPr kumimoji="0" lang="en-GB" sz="2800" b="1" i="0" u="sng" strike="noStrike" kern="1200" cap="none" spc="0" normalizeH="0" baseline="0" noProof="0" dirty="0">
                <a:ln>
                  <a:noFill/>
                </a:ln>
                <a:solidFill>
                  <a:srgbClr val="FFC000"/>
                </a:solidFill>
                <a:effectLst/>
                <a:uLnTx/>
                <a:uFillTx/>
                <a:latin typeface="Calibri" pitchFamily="34" charset="0"/>
                <a:ea typeface="ＭＳ Ｐゴシック" pitchFamily="34" charset="-128"/>
                <a:cs typeface="+mn-cs"/>
              </a:rPr>
              <a:t>ITN 2018</a:t>
            </a:r>
          </a:p>
        </p:txBody>
      </p:sp>
      <p:pic>
        <p:nvPicPr>
          <p:cNvPr id="6"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40216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2" name="Image 1"/>
          <p:cNvPicPr>
            <a:picLocks noChangeAspect="1"/>
          </p:cNvPicPr>
          <p:nvPr/>
        </p:nvPicPr>
        <p:blipFill>
          <a:blip r:embed="rId4"/>
          <a:stretch>
            <a:fillRect/>
          </a:stretch>
        </p:blipFill>
        <p:spPr>
          <a:xfrm>
            <a:off x="539552" y="1340768"/>
            <a:ext cx="8310350" cy="4788000"/>
          </a:xfrm>
          <a:prstGeom prst="rect">
            <a:avLst/>
          </a:prstGeom>
        </p:spPr>
      </p:pic>
    </p:spTree>
    <p:extLst>
      <p:ext uri="{BB962C8B-B14F-4D97-AF65-F5344CB8AC3E}">
        <p14:creationId xmlns:p14="http://schemas.microsoft.com/office/powerpoint/2010/main" val="2092599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547664" y="1916832"/>
          <a:ext cx="5897880" cy="670560"/>
        </p:xfrm>
        <a:graphic>
          <a:graphicData uri="http://schemas.openxmlformats.org/drawingml/2006/table">
            <a:tbl>
              <a:tblPr/>
              <a:tblGrid>
                <a:gridCol w="1002030">
                  <a:extLst>
                    <a:ext uri="{9D8B030D-6E8A-4147-A177-3AD203B41FA5}">
                      <a16:colId xmlns:a16="http://schemas.microsoft.com/office/drawing/2014/main" xmlns="" val="20000"/>
                    </a:ext>
                  </a:extLst>
                </a:gridCol>
                <a:gridCol w="1094740">
                  <a:extLst>
                    <a:ext uri="{9D8B030D-6E8A-4147-A177-3AD203B41FA5}">
                      <a16:colId xmlns:a16="http://schemas.microsoft.com/office/drawing/2014/main" xmlns="" val="20001"/>
                    </a:ext>
                  </a:extLst>
                </a:gridCol>
                <a:gridCol w="981710">
                  <a:extLst>
                    <a:ext uri="{9D8B030D-6E8A-4147-A177-3AD203B41FA5}">
                      <a16:colId xmlns:a16="http://schemas.microsoft.com/office/drawing/2014/main" xmlns="" val="20002"/>
                    </a:ext>
                  </a:extLst>
                </a:gridCol>
                <a:gridCol w="939800">
                  <a:extLst>
                    <a:ext uri="{9D8B030D-6E8A-4147-A177-3AD203B41FA5}">
                      <a16:colId xmlns:a16="http://schemas.microsoft.com/office/drawing/2014/main" xmlns="" val="20003"/>
                    </a:ext>
                  </a:extLst>
                </a:gridCol>
                <a:gridCol w="939800">
                  <a:extLst>
                    <a:ext uri="{9D8B030D-6E8A-4147-A177-3AD203B41FA5}">
                      <a16:colId xmlns:a16="http://schemas.microsoft.com/office/drawing/2014/main" xmlns="" val="20004"/>
                    </a:ext>
                  </a:extLst>
                </a:gridCol>
                <a:gridCol w="939800">
                  <a:extLst>
                    <a:ext uri="{9D8B030D-6E8A-4147-A177-3AD203B41FA5}">
                      <a16:colId xmlns:a16="http://schemas.microsoft.com/office/drawing/2014/main" xmlns="" val="20005"/>
                    </a:ext>
                  </a:extLst>
                </a:gridCol>
              </a:tblGrid>
              <a:tr h="0">
                <a:tc>
                  <a:txBody>
                    <a:bodyPr/>
                    <a:lstStyle/>
                    <a:p>
                      <a:pPr>
                        <a:spcAft>
                          <a:spcPts val="0"/>
                        </a:spcAft>
                      </a:pP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Submissions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A-List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A-List ETN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A-List EJD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A-List EID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spcAft>
                          <a:spcPts val="0"/>
                        </a:spcAft>
                      </a:pPr>
                      <a:r>
                        <a:rPr lang="fr-FR" sz="1100">
                          <a:latin typeface="Calibri"/>
                          <a:ea typeface="Calibri"/>
                          <a:cs typeface="Times New Roman"/>
                        </a:rPr>
                        <a:t>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1161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spcAft>
                          <a:spcPts val="0"/>
                        </a:spcAft>
                      </a:pPr>
                      <a:r>
                        <a:rPr lang="fr-FR" sz="1100">
                          <a:latin typeface="Calibri"/>
                          <a:ea typeface="Calibri"/>
                          <a:cs typeface="Times New Roman"/>
                        </a:rPr>
                        <a:t>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1563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106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spcAft>
                          <a:spcPts val="0"/>
                        </a:spcAft>
                      </a:pPr>
                      <a:r>
                        <a:rPr lang="fr-FR" sz="1100">
                          <a:latin typeface="Calibri"/>
                          <a:ea typeface="Calibri"/>
                          <a:cs typeface="Times New Roman"/>
                        </a:rPr>
                        <a:t>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1611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109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dirty="0">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4098" name="Picture 2"/>
          <p:cNvPicPr>
            <a:picLocks noChangeAspect="1" noChangeArrowheads="1"/>
          </p:cNvPicPr>
          <p:nvPr/>
        </p:nvPicPr>
        <p:blipFill>
          <a:blip r:embed="rId2" cstate="print"/>
          <a:srcRect/>
          <a:stretch>
            <a:fillRect/>
          </a:stretch>
        </p:blipFill>
        <p:spPr bwMode="auto">
          <a:xfrm>
            <a:off x="2339752" y="3140968"/>
            <a:ext cx="4468972" cy="2530971"/>
          </a:xfrm>
          <a:prstGeom prst="rect">
            <a:avLst/>
          </a:prstGeom>
          <a:noFill/>
          <a:ln w="9525">
            <a:noFill/>
            <a:miter lim="800000"/>
            <a:headEnd/>
            <a:tailEnd/>
          </a:ln>
        </p:spPr>
      </p:pic>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45158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123728" y="4437112"/>
            <a:ext cx="5433067" cy="1656209"/>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2627784" y="2132856"/>
            <a:ext cx="4228703" cy="1780507"/>
          </a:xfrm>
          <a:prstGeom prst="rect">
            <a:avLst/>
          </a:prstGeom>
          <a:noFill/>
          <a:ln w="9525">
            <a:noFill/>
            <a:miter lim="800000"/>
            <a:headEnd/>
            <a:tailEnd/>
          </a:ln>
        </p:spPr>
      </p:pic>
      <p:pic>
        <p:nvPicPr>
          <p:cNvPr id="7" name="Picture 2" descr="Résultat de recherche d'images pour &quot;logo european commission&quot;"/>
          <p:cNvPicPr>
            <a:picLocks noChangeAspect="1" noChangeArrowheads="1"/>
          </p:cNvPicPr>
          <p:nvPr/>
        </p:nvPicPr>
        <p:blipFill>
          <a:blip r:embed="rId4"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5"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53224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Placeholder 4"/>
          <p:cNvSpPr>
            <a:spLocks noGrp="1"/>
          </p:cNvSpPr>
          <p:nvPr>
            <p:ph type="body" idx="1"/>
          </p:nvPr>
        </p:nvSpPr>
        <p:spPr>
          <a:xfrm>
            <a:off x="251520" y="1268760"/>
            <a:ext cx="8850312" cy="4173538"/>
          </a:xfrm>
        </p:spPr>
        <p:txBody>
          <a:bodyPr/>
          <a:lstStyle/>
          <a:p>
            <a:pPr algn="ctr"/>
            <a:endParaRPr lang="en-GB" altLang="fr-FR" sz="2800" i="0" dirty="0">
              <a:latin typeface="Calibri" pitchFamily="34" charset="0"/>
              <a:ea typeface="Calibri" panose="020F0502020204030204" pitchFamily="34" charset="0"/>
              <a:cs typeface="Calibri" panose="020F0502020204030204" pitchFamily="34" charset="0"/>
            </a:endParaRPr>
          </a:p>
          <a:p>
            <a:pPr algn="ctr"/>
            <a:endParaRPr lang="en-GB" altLang="fr-FR" sz="2800" i="0" dirty="0">
              <a:latin typeface="Calibri" pitchFamily="34" charset="0"/>
              <a:ea typeface="Calibri" panose="020F0502020204030204" pitchFamily="34" charset="0"/>
              <a:cs typeface="Calibri" panose="020F0502020204030204" pitchFamily="34" charset="0"/>
            </a:endParaRPr>
          </a:p>
          <a:p>
            <a:pPr algn="ctr"/>
            <a:endParaRPr lang="en-GB" altLang="fr-FR" sz="2800" i="0" dirty="0">
              <a:latin typeface="Calibri" pitchFamily="34" charset="0"/>
              <a:ea typeface="Calibri" panose="020F0502020204030204" pitchFamily="34" charset="0"/>
              <a:cs typeface="Calibri" panose="020F0502020204030204" pitchFamily="34" charset="0"/>
            </a:endParaRPr>
          </a:p>
          <a:p>
            <a:pPr algn="ctr"/>
            <a:r>
              <a:rPr lang="en-GB" sz="3200" b="1" i="0" u="sng" kern="1200" dirty="0">
                <a:solidFill>
                  <a:srgbClr val="FFC000"/>
                </a:solidFill>
                <a:latin typeface="Calibri" pitchFamily="34" charset="0"/>
                <a:ea typeface="MS Gothic" pitchFamily="49" charset="-128"/>
                <a:cs typeface="+mj-cs"/>
              </a:rPr>
              <a:t>RISE</a:t>
            </a:r>
          </a:p>
          <a:p>
            <a:pPr algn="ctr"/>
            <a:r>
              <a:rPr lang="en-GB" sz="3200" b="1" i="0" u="sng" kern="1200" dirty="0">
                <a:solidFill>
                  <a:srgbClr val="FFC000"/>
                </a:solidFill>
                <a:latin typeface="Calibri" pitchFamily="34" charset="0"/>
                <a:ea typeface="MS Gothic" pitchFamily="49" charset="-128"/>
                <a:cs typeface="+mj-cs"/>
              </a:rPr>
              <a:t> </a:t>
            </a:r>
          </a:p>
          <a:p>
            <a:pPr algn="ctr"/>
            <a:r>
              <a:rPr lang="en-GB" sz="2800" b="1" i="0" u="sng" kern="1200" dirty="0">
                <a:solidFill>
                  <a:srgbClr val="FFC000"/>
                </a:solidFill>
                <a:latin typeface="Calibri" pitchFamily="34" charset="0"/>
                <a:ea typeface="MS Gothic" pitchFamily="49" charset="-128"/>
                <a:cs typeface="+mj-cs"/>
              </a:rPr>
              <a:t>Research and Innovation Staff Exchange</a:t>
            </a:r>
            <a:endParaRPr lang="en-GB" altLang="fr-FR" sz="3200" u="sng" dirty="0">
              <a:solidFill>
                <a:srgbClr val="FFC000"/>
              </a:solidFill>
              <a:latin typeface="Calibri" pitchFamily="34" charset="0"/>
              <a:ea typeface="Calibri" panose="020F0502020204030204" pitchFamily="34" charset="0"/>
              <a:cs typeface="Calibri" panose="020F0502020204030204" pitchFamily="34" charset="0"/>
            </a:endParaRPr>
          </a:p>
        </p:txBody>
      </p:sp>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119744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Placeholder 4"/>
          <p:cNvSpPr>
            <a:spLocks noGrp="1"/>
          </p:cNvSpPr>
          <p:nvPr>
            <p:ph type="body" idx="1"/>
          </p:nvPr>
        </p:nvSpPr>
        <p:spPr>
          <a:xfrm>
            <a:off x="395536" y="1628800"/>
            <a:ext cx="8530406" cy="4173538"/>
          </a:xfrm>
        </p:spPr>
        <p:txBody>
          <a:bodyPr/>
          <a:lstStyle/>
          <a:p>
            <a:r>
              <a:rPr lang="en-GB" altLang="fr-FR" i="0" dirty="0">
                <a:latin typeface="Calibri" pitchFamily="34" charset="0"/>
                <a:ea typeface="Calibri" panose="020F0502020204030204" pitchFamily="34" charset="0"/>
                <a:cs typeface="Calibri" panose="020F0502020204030204" pitchFamily="34" charset="0"/>
              </a:rPr>
              <a:t>New type of exchange of staff action to stimulate transfer of knowledge</a:t>
            </a:r>
          </a:p>
          <a:p>
            <a:pPr marL="457200" indent="-457200">
              <a:buClr>
                <a:srgbClr val="FFC000"/>
              </a:buClr>
              <a:buFont typeface="Wingdings" pitchFamily="2" charset="2"/>
              <a:buChar char="ü"/>
            </a:pPr>
            <a:r>
              <a:rPr lang="en-GB" altLang="fr-FR" i="0" dirty="0">
                <a:latin typeface="Calibri" pitchFamily="34" charset="0"/>
                <a:ea typeface="Calibri" panose="020F0502020204030204" pitchFamily="34" charset="0"/>
                <a:cs typeface="Calibri" panose="020F0502020204030204" pitchFamily="34" charset="0"/>
              </a:rPr>
              <a:t>Academic and non-academic participants</a:t>
            </a:r>
          </a:p>
          <a:p>
            <a:pPr marL="457200" indent="-457200">
              <a:buClr>
                <a:srgbClr val="FFC000"/>
              </a:buClr>
              <a:buFont typeface="Wingdings" pitchFamily="2" charset="2"/>
              <a:buChar char="ü"/>
            </a:pPr>
            <a:r>
              <a:rPr lang="en-GB" altLang="fr-FR" i="0" dirty="0">
                <a:latin typeface="Calibri" pitchFamily="34" charset="0"/>
                <a:ea typeface="Calibri" panose="020F0502020204030204" pitchFamily="34" charset="0"/>
                <a:cs typeface="Calibri" panose="020F0502020204030204" pitchFamily="34" charset="0"/>
              </a:rPr>
              <a:t>Flexible inter-sector and international exchange of highly skilled research and innovation staff members</a:t>
            </a:r>
          </a:p>
          <a:p>
            <a:pPr marL="457200" indent="-457200">
              <a:buClr>
                <a:srgbClr val="FFC000"/>
              </a:buClr>
              <a:buFont typeface="Wingdings" pitchFamily="2" charset="2"/>
              <a:buChar char="ü"/>
            </a:pPr>
            <a:r>
              <a:rPr lang="en-GB" altLang="fr-FR" i="0" dirty="0">
                <a:latin typeface="Calibri" pitchFamily="34" charset="0"/>
                <a:ea typeface="Calibri" panose="020F0502020204030204" pitchFamily="34" charset="0"/>
                <a:cs typeface="Calibri" panose="020F0502020204030204" pitchFamily="34" charset="0"/>
              </a:rPr>
              <a:t>Work with existing staff – no recruitment foreseen</a:t>
            </a:r>
          </a:p>
          <a:p>
            <a:pPr marL="457200" indent="-457200">
              <a:buClr>
                <a:srgbClr val="FFC000"/>
              </a:buClr>
              <a:buFont typeface="Wingdings" pitchFamily="2" charset="2"/>
              <a:buChar char="ü"/>
            </a:pPr>
            <a:r>
              <a:rPr lang="en-GB" altLang="fr-FR" i="0" dirty="0">
                <a:latin typeface="Calibri" pitchFamily="34" charset="0"/>
                <a:ea typeface="Calibri" panose="020F0502020204030204" pitchFamily="34" charset="0"/>
                <a:cs typeface="Calibri" panose="020F0502020204030204" pitchFamily="34" charset="0"/>
              </a:rPr>
              <a:t>Based on a common project</a:t>
            </a:r>
          </a:p>
          <a:p>
            <a:pPr>
              <a:buFontTx/>
              <a:buChar char="-"/>
            </a:pPr>
            <a:endParaRPr lang="en-GB" altLang="fr-FR" i="0" dirty="0">
              <a:latin typeface="Calibri" pitchFamily="34" charset="0"/>
              <a:ea typeface="Calibri" panose="020F0502020204030204" pitchFamily="34" charset="0"/>
              <a:cs typeface="Calibri" panose="020F0502020204030204" pitchFamily="34" charset="0"/>
            </a:endParaRPr>
          </a:p>
          <a:p>
            <a:r>
              <a:rPr lang="en-GB" altLang="fr-FR" dirty="0">
                <a:latin typeface="Calibri" pitchFamily="34" charset="0"/>
                <a:ea typeface="Calibri" panose="020F0502020204030204" pitchFamily="34" charset="0"/>
                <a:cs typeface="Calibri" panose="020F0502020204030204" pitchFamily="34" charset="0"/>
              </a:rPr>
              <a:t>Bottom-up approach</a:t>
            </a:r>
          </a:p>
        </p:txBody>
      </p:sp>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9" name="ZoneTexte 8"/>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RISE</a:t>
            </a:r>
          </a:p>
        </p:txBody>
      </p:sp>
    </p:spTree>
    <p:extLst>
      <p:ext uri="{BB962C8B-B14F-4D97-AF65-F5344CB8AC3E}">
        <p14:creationId xmlns:p14="http://schemas.microsoft.com/office/powerpoint/2010/main" val="2473667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Placeholder 4"/>
          <p:cNvSpPr>
            <a:spLocks noGrp="1"/>
          </p:cNvSpPr>
          <p:nvPr>
            <p:ph type="body" idx="1"/>
          </p:nvPr>
        </p:nvSpPr>
        <p:spPr>
          <a:xfrm>
            <a:off x="395536" y="1628800"/>
            <a:ext cx="8530406" cy="4173538"/>
          </a:xfrm>
        </p:spPr>
        <p:txBody>
          <a:bodyPr/>
          <a:lstStyle/>
          <a:p>
            <a:r>
              <a:rPr lang="en-GB" altLang="fr-FR" i="0" dirty="0">
                <a:latin typeface="Calibri" pitchFamily="34" charset="0"/>
                <a:ea typeface="Calibri" panose="020F0502020204030204" pitchFamily="34" charset="0"/>
                <a:cs typeface="Calibri" panose="020F0502020204030204" pitchFamily="34" charset="0"/>
              </a:rPr>
              <a:t>2 dimensions of projects promoting staff exchanges : </a:t>
            </a:r>
          </a:p>
          <a:p>
            <a:endParaRPr lang="en-GB" altLang="fr-FR" i="0" dirty="0">
              <a:latin typeface="Calibri" pitchFamily="34" charset="0"/>
              <a:ea typeface="Calibri" panose="020F0502020204030204" pitchFamily="34" charset="0"/>
              <a:cs typeface="Calibri" panose="020F0502020204030204" pitchFamily="34" charset="0"/>
            </a:endParaRPr>
          </a:p>
          <a:p>
            <a:pPr>
              <a:buClr>
                <a:srgbClr val="FFC000"/>
              </a:buClr>
              <a:buFont typeface="Wingdings" pitchFamily="2" charset="2"/>
              <a:buChar char="Ø"/>
            </a:pPr>
            <a:r>
              <a:rPr lang="en-GB" altLang="fr-FR" i="0" dirty="0">
                <a:latin typeface="Calibri" pitchFamily="34" charset="0"/>
                <a:ea typeface="Calibri" panose="020F0502020204030204" pitchFamily="34" charset="0"/>
                <a:cs typeface="Calibri" panose="020F0502020204030204" pitchFamily="34" charset="0"/>
              </a:rPr>
              <a:t>MS/AC and TC  =&gt; International</a:t>
            </a:r>
          </a:p>
          <a:p>
            <a:pPr>
              <a:buFontTx/>
              <a:buChar char="-"/>
            </a:pPr>
            <a:endParaRPr lang="en-GB" altLang="fr-FR" i="0" dirty="0">
              <a:latin typeface="Calibri" pitchFamily="34" charset="0"/>
              <a:ea typeface="Calibri" panose="020F0502020204030204" pitchFamily="34" charset="0"/>
              <a:cs typeface="Calibri" panose="020F0502020204030204" pitchFamily="34" charset="0"/>
            </a:endParaRPr>
          </a:p>
          <a:p>
            <a:pPr>
              <a:buClr>
                <a:srgbClr val="FFC000"/>
              </a:buClr>
              <a:buFont typeface="Wingdings" pitchFamily="2" charset="2"/>
              <a:buChar char="Ø"/>
            </a:pPr>
            <a:r>
              <a:rPr lang="en-GB" altLang="fr-FR" i="0" dirty="0">
                <a:latin typeface="Calibri" pitchFamily="34" charset="0"/>
                <a:ea typeface="Calibri" panose="020F0502020204030204" pitchFamily="34" charset="0"/>
                <a:cs typeface="Calibri" panose="020F0502020204030204" pitchFamily="34" charset="0"/>
              </a:rPr>
              <a:t>Academic and non-academic sectors =&gt; Inter-</a:t>
            </a:r>
            <a:r>
              <a:rPr lang="en-GB" altLang="fr-FR" i="0" dirty="0" err="1">
                <a:latin typeface="Calibri" pitchFamily="34" charset="0"/>
                <a:ea typeface="Calibri" panose="020F0502020204030204" pitchFamily="34" charset="0"/>
                <a:cs typeface="Calibri" panose="020F0502020204030204" pitchFamily="34" charset="0"/>
              </a:rPr>
              <a:t>sectoral</a:t>
            </a:r>
            <a:endParaRPr lang="en-GB" altLang="fr-FR" i="0" dirty="0">
              <a:latin typeface="Calibri" pitchFamily="34" charset="0"/>
              <a:ea typeface="Calibri" panose="020F0502020204030204" pitchFamily="34" charset="0"/>
              <a:cs typeface="Calibri" panose="020F0502020204030204" pitchFamily="34" charset="0"/>
            </a:endParaRPr>
          </a:p>
        </p:txBody>
      </p:sp>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9" name="ZoneTexte 8"/>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RISE</a:t>
            </a:r>
          </a:p>
        </p:txBody>
      </p:sp>
    </p:spTree>
    <p:extLst>
      <p:ext uri="{BB962C8B-B14F-4D97-AF65-F5344CB8AC3E}">
        <p14:creationId xmlns:p14="http://schemas.microsoft.com/office/powerpoint/2010/main" val="11032565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ext Placeholder 4"/>
          <p:cNvSpPr>
            <a:spLocks noGrp="1"/>
          </p:cNvSpPr>
          <p:nvPr>
            <p:ph type="body" idx="1"/>
          </p:nvPr>
        </p:nvSpPr>
        <p:spPr>
          <a:xfrm>
            <a:off x="293687" y="1700808"/>
            <a:ext cx="8850313" cy="4173537"/>
          </a:xfrm>
        </p:spPr>
        <p:txBody>
          <a:bodyPr/>
          <a:lstStyle/>
          <a:p>
            <a:pPr>
              <a:spcBef>
                <a:spcPts val="0"/>
              </a:spcBef>
              <a:buNone/>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FFC000"/>
              </a:buClr>
              <a:buFont typeface="Wingdings" pitchFamily="2" charset="2"/>
              <a:buChar char="ü"/>
            </a:pP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Project built on joint research and innovation activities</a:t>
            </a:r>
          </a:p>
          <a:p>
            <a:pPr>
              <a:spcBef>
                <a:spcPts val="0"/>
              </a:spcBef>
              <a:buClr>
                <a:srgbClr val="FFC000"/>
              </a:buClr>
              <a:buFont typeface="Wingdings" pitchFamily="2" charset="2"/>
              <a:buChar char="ü"/>
            </a:pP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Project implemented through the secondment of staff (</a:t>
            </a:r>
            <a:r>
              <a:rPr lang="en-GB" altLang="fr-FR" sz="2000" i="0" u="sng" dirty="0">
                <a:solidFill>
                  <a:srgbClr val="0F5494"/>
                </a:solidFill>
                <a:latin typeface="Calibri" panose="020F0502020204030204" pitchFamily="34" charset="0"/>
                <a:ea typeface="Calibri" panose="020F0502020204030204" pitchFamily="34" charset="0"/>
                <a:cs typeface="Calibri" panose="020F0502020204030204" pitchFamily="34" charset="0"/>
              </a:rPr>
              <a:t>no recruitments</a:t>
            </a: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a:t>
            </a:r>
          </a:p>
          <a:p>
            <a:pPr>
              <a:spcBef>
                <a:spcPts val="0"/>
              </a:spcBef>
              <a:buClr>
                <a:srgbClr val="FFC000"/>
              </a:buClr>
              <a:buFont typeface="Wingdings" pitchFamily="2" charset="2"/>
              <a:buChar char="ü"/>
            </a:pP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Each staff member seconded for a period of 1 to 12 months</a:t>
            </a:r>
          </a:p>
          <a:p>
            <a:pPr>
              <a:spcBef>
                <a:spcPts val="0"/>
              </a:spcBef>
              <a:buClr>
                <a:srgbClr val="FFC000"/>
              </a:buClr>
              <a:buFont typeface="Wingdings" pitchFamily="2" charset="2"/>
              <a:buChar char="ü"/>
            </a:pP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The maximum size for a project is 540 person months</a:t>
            </a:r>
          </a:p>
          <a:p>
            <a:pPr>
              <a:spcBef>
                <a:spcPts val="0"/>
              </a:spcBef>
              <a:buClr>
                <a:srgbClr val="FFC000"/>
              </a:buClr>
              <a:buFont typeface="Wingdings" pitchFamily="2" charset="2"/>
              <a:buChar char="ü"/>
            </a:pP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No minimum size explicitly defined for the project, but substantial impact is expected</a:t>
            </a:r>
          </a:p>
          <a:p>
            <a:pPr>
              <a:spcBef>
                <a:spcPts val="0"/>
              </a:spcBef>
              <a:buClr>
                <a:srgbClr val="FFC000"/>
              </a:buClr>
              <a:buFont typeface="Wingdings" pitchFamily="2" charset="2"/>
              <a:buChar char="ü"/>
            </a:pP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Maximum project duration is 4 years</a:t>
            </a:r>
            <a:endParaRPr lang="en-GB"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fr-BE"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ZoneTexte 7"/>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RISE</a:t>
            </a:r>
          </a:p>
        </p:txBody>
      </p:sp>
    </p:spTree>
    <p:extLst>
      <p:ext uri="{BB962C8B-B14F-4D97-AF65-F5344CB8AC3E}">
        <p14:creationId xmlns:p14="http://schemas.microsoft.com/office/powerpoint/2010/main" val="1076316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ext Placeholder 4"/>
          <p:cNvSpPr>
            <a:spLocks noGrp="1"/>
          </p:cNvSpPr>
          <p:nvPr>
            <p:ph type="body" idx="1"/>
          </p:nvPr>
        </p:nvSpPr>
        <p:spPr>
          <a:xfrm>
            <a:off x="293687" y="1268760"/>
            <a:ext cx="8850313" cy="4173537"/>
          </a:xfrm>
        </p:spPr>
        <p:txBody>
          <a:bodyPr/>
          <a:lstStyle/>
          <a:p>
            <a:pPr>
              <a:spcBef>
                <a:spcPts val="0"/>
              </a:spcBef>
              <a:buNone/>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FFC000"/>
              </a:buClr>
              <a:buFont typeface="Wingdings" pitchFamily="2" charset="2"/>
              <a:buChar char="ü"/>
            </a:pPr>
            <a:endParaRPr lang="en-US"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FFC000"/>
              </a:buClr>
              <a:buFont typeface="Wingdings" pitchFamily="2" charset="2"/>
              <a:buChar char="ü"/>
            </a:pPr>
            <a:r>
              <a:rPr lang="en-US"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rPr>
              <a:t>All Countries can participate in RISE, but not all are eligible for funding</a:t>
            </a:r>
          </a:p>
          <a:p>
            <a:pPr>
              <a:spcBef>
                <a:spcPts val="0"/>
              </a:spcBef>
              <a:buClr>
                <a:srgbClr val="FFC000"/>
              </a:buClr>
              <a:buNone/>
            </a:pPr>
            <a:endParaRPr lang="en-US"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FFC000"/>
              </a:buClr>
              <a:buFont typeface="Wingdings" pitchFamily="2" charset="2"/>
              <a:buChar char="ü"/>
            </a:pPr>
            <a:r>
              <a:rPr lang="en-US"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rPr>
              <a:t>All institutions fulfilling the requirements of the Horizon 2020 Rules for Participation can participate in RISE</a:t>
            </a:r>
          </a:p>
          <a:p>
            <a:pPr>
              <a:spcBef>
                <a:spcPts val="0"/>
              </a:spcBef>
              <a:buClr>
                <a:srgbClr val="FFC000"/>
              </a:buClr>
              <a:buFont typeface="Wingdings" pitchFamily="2" charset="2"/>
              <a:buChar char="ü"/>
            </a:pPr>
            <a:endParaRPr lang="en-US"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FFC000"/>
              </a:buClr>
              <a:buFont typeface="Wingdings" pitchFamily="2" charset="2"/>
              <a:buChar char="ü"/>
            </a:pPr>
            <a:r>
              <a:rPr lang="en-US"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rPr>
              <a:t>Beneficiaries : sign the Grant and claim the costs, established in a MS/AC</a:t>
            </a:r>
          </a:p>
          <a:p>
            <a:pPr>
              <a:spcBef>
                <a:spcPts val="0"/>
              </a:spcBef>
              <a:buClr>
                <a:srgbClr val="FFC000"/>
              </a:buClr>
              <a:buFont typeface="Wingdings" pitchFamily="2" charset="2"/>
              <a:buChar char="ü"/>
            </a:pPr>
            <a:r>
              <a:rPr lang="en-US"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Partner </a:t>
            </a:r>
            <a:r>
              <a:rPr lang="en-US" altLang="fr-FR" sz="2000" i="0" dirty="0" err="1">
                <a:solidFill>
                  <a:srgbClr val="0F5494"/>
                </a:solidFill>
                <a:latin typeface="Calibri" panose="020F0502020204030204" pitchFamily="34" charset="0"/>
                <a:ea typeface="Calibri" panose="020F0502020204030204" pitchFamily="34" charset="0"/>
                <a:cs typeface="Calibri" panose="020F0502020204030204" pitchFamily="34" charset="0"/>
              </a:rPr>
              <a:t>organisations</a:t>
            </a:r>
            <a:r>
              <a:rPr lang="en-US"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 : Must include a letter of commitment, are established in a Third Country (i.e. neither MS or AC)</a:t>
            </a: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fr-BE"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ZoneTexte 6"/>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RISE</a:t>
            </a:r>
          </a:p>
        </p:txBody>
      </p:sp>
    </p:spTree>
    <p:extLst>
      <p:ext uri="{BB962C8B-B14F-4D97-AF65-F5344CB8AC3E}">
        <p14:creationId xmlns:p14="http://schemas.microsoft.com/office/powerpoint/2010/main" val="1321191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Text Placeholder 4"/>
          <p:cNvSpPr>
            <a:spLocks noGrp="1"/>
          </p:cNvSpPr>
          <p:nvPr>
            <p:ph type="body" idx="1"/>
          </p:nvPr>
        </p:nvSpPr>
        <p:spPr>
          <a:xfrm>
            <a:off x="293687" y="1628800"/>
            <a:ext cx="8850313" cy="4421187"/>
          </a:xfrm>
        </p:spPr>
        <p:txBody>
          <a:bodyPr>
            <a:noAutofit/>
          </a:bodyPr>
          <a:lstStyle/>
          <a:p>
            <a:pPr>
              <a:spcBef>
                <a:spcPts val="2400"/>
              </a:spcBef>
              <a:buClr>
                <a:srgbClr val="FFC000"/>
              </a:buClr>
              <a:buFont typeface="Wingdings" pitchFamily="2" charset="2"/>
              <a:buChar char="Ø"/>
              <a:defRPr/>
            </a:pPr>
            <a:r>
              <a:rPr lang="en-GB" sz="2800" i="0" dirty="0">
                <a:solidFill>
                  <a:srgbClr val="0F5494"/>
                </a:solidFill>
                <a:latin typeface="Calibri" panose="020F0502020204030204" pitchFamily="34" charset="0"/>
              </a:rPr>
              <a:t> Actively engaged in or linked to research/innovation activities for at least 6 months prior to first secondment</a:t>
            </a:r>
          </a:p>
          <a:p>
            <a:pPr>
              <a:spcBef>
                <a:spcPts val="2400"/>
              </a:spcBef>
              <a:buClr>
                <a:srgbClr val="FFC000"/>
              </a:buClr>
              <a:buFont typeface="Wingdings" pitchFamily="2" charset="2"/>
              <a:buChar char="Ø"/>
              <a:defRPr/>
            </a:pPr>
            <a:r>
              <a:rPr lang="en-GB" sz="2800" dirty="0">
                <a:solidFill>
                  <a:srgbClr val="0F5494"/>
                </a:solidFill>
                <a:latin typeface="Calibri" panose="020F0502020204030204" pitchFamily="34" charset="0"/>
              </a:rPr>
              <a:t> </a:t>
            </a:r>
            <a:r>
              <a:rPr lang="en-GB" sz="2800" i="0" dirty="0">
                <a:solidFill>
                  <a:srgbClr val="0F5494"/>
                </a:solidFill>
                <a:latin typeface="Calibri" panose="020F0502020204030204" pitchFamily="34" charset="0"/>
              </a:rPr>
              <a:t>Types of staff members:</a:t>
            </a:r>
          </a:p>
          <a:p>
            <a:pPr marL="1443038" indent="-457200">
              <a:buClr>
                <a:srgbClr val="FFC000"/>
              </a:buClr>
              <a:buFont typeface="Wingdings" pitchFamily="2" charset="2"/>
              <a:buChar char="ü"/>
              <a:defRPr/>
            </a:pPr>
            <a:r>
              <a:rPr lang="en-GB" sz="2800" i="0" dirty="0">
                <a:solidFill>
                  <a:srgbClr val="0F5494"/>
                </a:solidFill>
                <a:latin typeface="Calibri" panose="020F0502020204030204" pitchFamily="34" charset="0"/>
              </a:rPr>
              <a:t>ESR (no PhD and &lt; 4 years experience)</a:t>
            </a:r>
          </a:p>
          <a:p>
            <a:pPr marL="1443038" indent="-457200">
              <a:buClr>
                <a:srgbClr val="FFC000"/>
              </a:buClr>
              <a:buFont typeface="Wingdings" pitchFamily="2" charset="2"/>
              <a:buChar char="ü"/>
              <a:defRPr/>
            </a:pPr>
            <a:r>
              <a:rPr lang="en-GB" sz="2800" i="0" dirty="0">
                <a:solidFill>
                  <a:srgbClr val="0F5494"/>
                </a:solidFill>
                <a:latin typeface="Calibri" panose="020F0502020204030204" pitchFamily="34" charset="0"/>
              </a:rPr>
              <a:t>ER (PhD or &gt; 4 years experience)</a:t>
            </a:r>
          </a:p>
          <a:p>
            <a:pPr marL="1443038" indent="-457200">
              <a:buClr>
                <a:srgbClr val="FFC000"/>
              </a:buClr>
              <a:buFont typeface="Wingdings" pitchFamily="2" charset="2"/>
              <a:buChar char="ü"/>
              <a:defRPr/>
            </a:pPr>
            <a:r>
              <a:rPr lang="en-GB" sz="2800" i="0" dirty="0">
                <a:solidFill>
                  <a:srgbClr val="0F5494"/>
                </a:solidFill>
                <a:latin typeface="Calibri" panose="020F0502020204030204" pitchFamily="34" charset="0"/>
              </a:rPr>
              <a:t>Managerial staff</a:t>
            </a:r>
          </a:p>
          <a:p>
            <a:pPr marL="1443038" indent="-457200">
              <a:buClr>
                <a:srgbClr val="FFC000"/>
              </a:buClr>
              <a:buFont typeface="Wingdings" pitchFamily="2" charset="2"/>
              <a:buChar char="ü"/>
              <a:defRPr/>
            </a:pPr>
            <a:r>
              <a:rPr lang="en-GB" sz="2800" i="0" dirty="0">
                <a:solidFill>
                  <a:srgbClr val="0F5494"/>
                </a:solidFill>
                <a:latin typeface="Calibri" panose="020F0502020204030204" pitchFamily="34" charset="0"/>
              </a:rPr>
              <a:t>Administrative or Technical staff</a:t>
            </a:r>
          </a:p>
          <a:p>
            <a:pPr>
              <a:spcBef>
                <a:spcPts val="2400"/>
              </a:spcBef>
              <a:buClr>
                <a:srgbClr val="FFC000"/>
              </a:buClr>
              <a:buFont typeface="Wingdings" pitchFamily="2" charset="2"/>
              <a:buChar char="Ø"/>
              <a:defRPr/>
            </a:pPr>
            <a:r>
              <a:rPr lang="en-GB" sz="2800" dirty="0">
                <a:solidFill>
                  <a:srgbClr val="0F5494"/>
                </a:solidFill>
                <a:latin typeface="Calibri" panose="020F0502020204030204" pitchFamily="34" charset="0"/>
              </a:rPr>
              <a:t> </a:t>
            </a:r>
            <a:r>
              <a:rPr lang="en-GB" sz="2800" i="0" dirty="0">
                <a:solidFill>
                  <a:srgbClr val="0F5494"/>
                </a:solidFill>
                <a:latin typeface="Calibri" panose="020F0502020204030204" pitchFamily="34" charset="0"/>
              </a:rPr>
              <a:t>In-built return mechanism</a:t>
            </a:r>
          </a:p>
        </p:txBody>
      </p:sp>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ZoneTexte 7"/>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RISE</a:t>
            </a:r>
          </a:p>
        </p:txBody>
      </p:sp>
    </p:spTree>
    <p:extLst>
      <p:ext uri="{BB962C8B-B14F-4D97-AF65-F5344CB8AC3E}">
        <p14:creationId xmlns:p14="http://schemas.microsoft.com/office/powerpoint/2010/main" val="383659454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49250" y="1398706"/>
            <a:ext cx="8408988" cy="523220"/>
          </a:xfrm>
          <a:prstGeom prst="rect">
            <a:avLst/>
          </a:prstGeom>
          <a:noFill/>
        </p:spPr>
        <p:txBody>
          <a:bodyPr>
            <a:spAutoFit/>
          </a:bodyPr>
          <a:lstStyle/>
          <a:p>
            <a:pPr>
              <a:defRPr/>
            </a:pPr>
            <a:r>
              <a:rPr lang="fr-BE" sz="2800" b="1" dirty="0">
                <a:latin typeface="Calibri" pitchFamily="34" charset="0"/>
                <a:cs typeface="Arial" pitchFamily="34" charset="0"/>
              </a:rPr>
              <a:t>Who applies?</a:t>
            </a:r>
          </a:p>
        </p:txBody>
      </p:sp>
      <p:sp>
        <p:nvSpPr>
          <p:cNvPr id="2" name="TextBox 1"/>
          <p:cNvSpPr txBox="1"/>
          <p:nvPr/>
        </p:nvSpPr>
        <p:spPr>
          <a:xfrm>
            <a:off x="1763688" y="4437112"/>
            <a:ext cx="6357937" cy="1231106"/>
          </a:xfrm>
          <a:prstGeom prst="rect">
            <a:avLst/>
          </a:prstGeom>
          <a:noFill/>
        </p:spPr>
        <p:txBody>
          <a:bodyPr>
            <a:spAutoFit/>
          </a:bodyPr>
          <a:lstStyle/>
          <a:p>
            <a:pPr>
              <a:defRPr/>
            </a:pPr>
            <a:r>
              <a:rPr lang="en-GB" sz="2000" b="1" u="sng" dirty="0">
                <a:solidFill>
                  <a:srgbClr val="C00000"/>
                </a:solidFill>
                <a:latin typeface="Calibri" pitchFamily="34" charset="0"/>
                <a:cs typeface="Calibri" panose="020F0502020204030204" pitchFamily="34" charset="0"/>
              </a:rPr>
              <a:t>Non-academic</a:t>
            </a:r>
            <a:r>
              <a:rPr lang="en-GB" sz="1800" b="1" u="sng" dirty="0">
                <a:solidFill>
                  <a:srgbClr val="C00000"/>
                </a:solidFill>
                <a:latin typeface="Calibri" pitchFamily="34" charset="0"/>
                <a:cs typeface="Calibri" panose="020F0502020204030204" pitchFamily="34" charset="0"/>
              </a:rPr>
              <a:t> </a:t>
            </a:r>
            <a:r>
              <a:rPr lang="en-GB" sz="2000" b="1" u="sng" dirty="0">
                <a:solidFill>
                  <a:srgbClr val="C00000"/>
                </a:solidFill>
                <a:latin typeface="Calibri" pitchFamily="34" charset="0"/>
                <a:cs typeface="Calibri" panose="020F0502020204030204" pitchFamily="34" charset="0"/>
              </a:rPr>
              <a:t>sector</a:t>
            </a:r>
          </a:p>
          <a:p>
            <a:pPr marL="285750" indent="-285750">
              <a:buFont typeface="Wingdings" panose="05000000000000000000" pitchFamily="2" charset="2"/>
              <a:buChar char="ü"/>
              <a:defRPr/>
            </a:pPr>
            <a:r>
              <a:rPr lang="en-GB" sz="1800" dirty="0">
                <a:solidFill>
                  <a:srgbClr val="C00000"/>
                </a:solidFill>
                <a:latin typeface="Calibri" pitchFamily="34" charset="0"/>
                <a:cs typeface="Calibri" panose="020F0502020204030204" pitchFamily="34" charset="0"/>
              </a:rPr>
              <a:t>any entity not included in the academic sector:</a:t>
            </a:r>
          </a:p>
          <a:p>
            <a:pPr marL="285750" indent="-285750">
              <a:buFont typeface="Wingdings" panose="05000000000000000000" pitchFamily="2" charset="2"/>
              <a:buChar char="ü"/>
              <a:defRPr/>
            </a:pPr>
            <a:r>
              <a:rPr lang="en-GB" sz="1800" dirty="0">
                <a:solidFill>
                  <a:srgbClr val="C00000"/>
                </a:solidFill>
                <a:latin typeface="Calibri" pitchFamily="34" charset="0"/>
                <a:cs typeface="Calibri" panose="020F0502020204030204" pitchFamily="34" charset="0"/>
              </a:rPr>
              <a:t>e.g. large companies, SMEs, NGOs, museums, hospitals</a:t>
            </a:r>
          </a:p>
          <a:p>
            <a:pPr marL="285750" indent="-285750">
              <a:buFont typeface="Wingdings" panose="05000000000000000000" pitchFamily="2" charset="2"/>
              <a:buChar char="ü"/>
              <a:defRPr/>
            </a:pPr>
            <a:r>
              <a:rPr lang="en-GB" sz="1800" dirty="0">
                <a:solidFill>
                  <a:srgbClr val="C00000"/>
                </a:solidFill>
                <a:latin typeface="Calibri" pitchFamily="34" charset="0"/>
                <a:cs typeface="Calibri" panose="020F0502020204030204" pitchFamily="34" charset="0"/>
              </a:rPr>
              <a:t>international organisations (e.g. UN, WHO)</a:t>
            </a:r>
            <a:endParaRPr lang="en-GB" sz="1800" b="1" dirty="0">
              <a:solidFill>
                <a:srgbClr val="C00000"/>
              </a:solidFill>
              <a:latin typeface="Calibri" pitchFamily="34" charset="0"/>
              <a:cs typeface="Calibri" panose="020F0502020204030204" pitchFamily="34" charset="0"/>
            </a:endParaRPr>
          </a:p>
        </p:txBody>
      </p:sp>
      <p:sp>
        <p:nvSpPr>
          <p:cNvPr id="9" name="TextBox 8"/>
          <p:cNvSpPr txBox="1"/>
          <p:nvPr/>
        </p:nvSpPr>
        <p:spPr>
          <a:xfrm>
            <a:off x="1771650" y="2492896"/>
            <a:ext cx="7372350" cy="1785104"/>
          </a:xfrm>
          <a:prstGeom prst="rect">
            <a:avLst/>
          </a:prstGeom>
          <a:noFill/>
        </p:spPr>
        <p:txBody>
          <a:bodyPr>
            <a:spAutoFit/>
          </a:bodyPr>
          <a:lstStyle/>
          <a:p>
            <a:pPr>
              <a:defRPr/>
            </a:pPr>
            <a:r>
              <a:rPr lang="en-GB" sz="2000" b="1" u="sng" dirty="0">
                <a:latin typeface="Calibri" pitchFamily="34" charset="0"/>
                <a:cs typeface="Calibri" panose="020F0502020204030204" pitchFamily="34" charset="0"/>
              </a:rPr>
              <a:t>Academic sector</a:t>
            </a:r>
            <a:r>
              <a:rPr lang="en-GB" sz="2000" dirty="0">
                <a:latin typeface="Calibri" pitchFamily="34" charset="0"/>
                <a:cs typeface="Calibri" panose="020F0502020204030204" pitchFamily="34" charset="0"/>
              </a:rPr>
              <a:t> </a:t>
            </a:r>
          </a:p>
          <a:p>
            <a:pPr marL="285750" indent="-285750">
              <a:buFont typeface="Wingdings" panose="05000000000000000000" pitchFamily="2" charset="2"/>
              <a:buChar char="ü"/>
              <a:defRPr/>
            </a:pPr>
            <a:r>
              <a:rPr lang="en-GB" sz="1800" dirty="0">
                <a:latin typeface="Calibri" pitchFamily="34" charset="0"/>
                <a:cs typeface="Calibri" panose="020F0502020204030204" pitchFamily="34" charset="0"/>
              </a:rPr>
              <a:t>public /private higher education establishments</a:t>
            </a:r>
            <a:br>
              <a:rPr lang="en-GB" sz="1800" dirty="0">
                <a:latin typeface="Calibri" pitchFamily="34" charset="0"/>
                <a:cs typeface="Calibri" panose="020F0502020204030204" pitchFamily="34" charset="0"/>
              </a:rPr>
            </a:br>
            <a:r>
              <a:rPr lang="en-GB" sz="1800" dirty="0">
                <a:latin typeface="Calibri" pitchFamily="34" charset="0"/>
                <a:cs typeface="Calibri" panose="020F0502020204030204" pitchFamily="34" charset="0"/>
              </a:rPr>
              <a:t>awarding academic degrees</a:t>
            </a:r>
          </a:p>
          <a:p>
            <a:pPr marL="285750" indent="-285750">
              <a:buFont typeface="Wingdings" panose="05000000000000000000" pitchFamily="2" charset="2"/>
              <a:buChar char="ü"/>
              <a:defRPr/>
            </a:pPr>
            <a:r>
              <a:rPr lang="en-GB" sz="1800" dirty="0">
                <a:latin typeface="Calibri" pitchFamily="34" charset="0"/>
                <a:cs typeface="Calibri" panose="020F0502020204030204" pitchFamily="34" charset="0"/>
              </a:rPr>
              <a:t>public /private non-profit research organisations </a:t>
            </a:r>
            <a:br>
              <a:rPr lang="en-GB" sz="1800" dirty="0">
                <a:latin typeface="Calibri" pitchFamily="34" charset="0"/>
                <a:cs typeface="Calibri" panose="020F0502020204030204" pitchFamily="34" charset="0"/>
              </a:rPr>
            </a:br>
            <a:r>
              <a:rPr lang="en-GB" sz="1800" dirty="0">
                <a:latin typeface="Calibri" pitchFamily="34" charset="0"/>
                <a:cs typeface="Calibri" panose="020F0502020204030204" pitchFamily="34" charset="0"/>
              </a:rPr>
              <a:t>whose primary mission is to pursue research</a:t>
            </a:r>
          </a:p>
          <a:p>
            <a:pPr marL="285750" indent="-285750">
              <a:buFont typeface="Wingdings" panose="05000000000000000000" pitchFamily="2" charset="2"/>
              <a:buChar char="ü"/>
              <a:defRPr/>
            </a:pPr>
            <a:r>
              <a:rPr lang="en-GB" sz="1800" dirty="0">
                <a:latin typeface="Calibri" pitchFamily="34" charset="0"/>
                <a:cs typeface="Calibri" panose="020F0502020204030204" pitchFamily="34" charset="0"/>
              </a:rPr>
              <a:t>international European interest organisations (e.g. CERN, EMBL)</a:t>
            </a:r>
          </a:p>
        </p:txBody>
      </p:sp>
      <p:grpSp>
        <p:nvGrpSpPr>
          <p:cNvPr id="8" name="Group 7"/>
          <p:cNvGrpSpPr/>
          <p:nvPr/>
        </p:nvGrpSpPr>
        <p:grpSpPr>
          <a:xfrm>
            <a:off x="467544" y="2780928"/>
            <a:ext cx="1093309" cy="895250"/>
            <a:chOff x="3950121" y="1860119"/>
            <a:chExt cx="914188" cy="848420"/>
          </a:xfrm>
          <a:solidFill>
            <a:srgbClr val="0F5494"/>
          </a:solidFill>
        </p:grpSpPr>
        <p:sp>
          <p:nvSpPr>
            <p:cNvPr id="10" name="Trapezoid 9"/>
            <p:cNvSpPr/>
            <p:nvPr/>
          </p:nvSpPr>
          <p:spPr bwMode="auto">
            <a:xfrm>
              <a:off x="4643077" y="2136109"/>
              <a:ext cx="123104" cy="454795"/>
            </a:xfrm>
            <a:prstGeom prst="trapezoid">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1" name="Rectangle 10"/>
            <p:cNvSpPr/>
            <p:nvPr/>
          </p:nvSpPr>
          <p:spPr bwMode="auto">
            <a:xfrm>
              <a:off x="4004349" y="2070379"/>
              <a:ext cx="818450" cy="45719"/>
            </a:xfrm>
            <a:prstGeom prst="rect">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3" name="Isosceles Triangle 12"/>
            <p:cNvSpPr/>
            <p:nvPr/>
          </p:nvSpPr>
          <p:spPr bwMode="auto">
            <a:xfrm>
              <a:off x="3966927" y="1860119"/>
              <a:ext cx="897382" cy="186213"/>
            </a:xfrm>
            <a:prstGeom prst="triangle">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4" name="Trapezoid 13"/>
            <p:cNvSpPr/>
            <p:nvPr/>
          </p:nvSpPr>
          <p:spPr bwMode="auto">
            <a:xfrm>
              <a:off x="4072569" y="2136111"/>
              <a:ext cx="123104" cy="454795"/>
            </a:xfrm>
            <a:prstGeom prst="trapezoid">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5" name="Trapezoid 14"/>
            <p:cNvSpPr/>
            <p:nvPr/>
          </p:nvSpPr>
          <p:spPr bwMode="auto">
            <a:xfrm>
              <a:off x="4262322" y="2136100"/>
              <a:ext cx="123104" cy="454795"/>
            </a:xfrm>
            <a:prstGeom prst="trapezoid">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6" name="Trapezoid 15"/>
            <p:cNvSpPr/>
            <p:nvPr/>
          </p:nvSpPr>
          <p:spPr bwMode="auto">
            <a:xfrm>
              <a:off x="4451678" y="2136094"/>
              <a:ext cx="123104" cy="454795"/>
            </a:xfrm>
            <a:prstGeom prst="trapezoid">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7" name="Rectangle 16"/>
            <p:cNvSpPr/>
            <p:nvPr/>
          </p:nvSpPr>
          <p:spPr bwMode="auto">
            <a:xfrm>
              <a:off x="4007754" y="2605197"/>
              <a:ext cx="818450" cy="45719"/>
            </a:xfrm>
            <a:prstGeom prst="rect">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8" name="Rectangle 17"/>
            <p:cNvSpPr/>
            <p:nvPr/>
          </p:nvSpPr>
          <p:spPr bwMode="auto">
            <a:xfrm>
              <a:off x="3950121" y="2662820"/>
              <a:ext cx="913361" cy="45719"/>
            </a:xfrm>
            <a:prstGeom prst="rect">
              <a:avLst/>
            </a:prstGeom>
            <a:grpFill/>
            <a:ln>
              <a:noFill/>
            </a:ln>
            <a:effectLst/>
            <a:extLst/>
          </p:spPr>
          <p:txBody>
            <a:bodyPr anchor="ctr"/>
            <a:lstStyle/>
            <a:p>
              <a:pPr marL="3175">
                <a:defRPr/>
              </a:pPr>
              <a:endParaRPr lang="en-GB" sz="1200">
                <a:latin typeface="Verdana" panose="020B0604030504040204" pitchFamily="34" charset="0"/>
              </a:endParaRPr>
            </a:p>
          </p:txBody>
        </p:sp>
      </p:grpSp>
      <p:grpSp>
        <p:nvGrpSpPr>
          <p:cNvPr id="19" name="Group 18"/>
          <p:cNvGrpSpPr/>
          <p:nvPr/>
        </p:nvGrpSpPr>
        <p:grpSpPr>
          <a:xfrm>
            <a:off x="539552" y="4581128"/>
            <a:ext cx="1010816" cy="828936"/>
            <a:chOff x="968374" y="3924301"/>
            <a:chExt cx="860424" cy="707218"/>
          </a:xfrm>
          <a:solidFill>
            <a:srgbClr val="C00000"/>
          </a:solidFill>
        </p:grpSpPr>
        <p:sp>
          <p:nvSpPr>
            <p:cNvPr id="20" name="Trapezoid 19"/>
            <p:cNvSpPr/>
            <p:nvPr/>
          </p:nvSpPr>
          <p:spPr bwMode="auto">
            <a:xfrm>
              <a:off x="1702592" y="3924301"/>
              <a:ext cx="120650" cy="427824"/>
            </a:xfrm>
            <a:prstGeom prst="trapezoid">
              <a:avLst/>
            </a:prstGeom>
            <a:grpFill/>
            <a:ln>
              <a:noFill/>
            </a:ln>
            <a:effectLst/>
            <a:extLst/>
          </p:spPr>
          <p:txBody>
            <a:bodyPr anchor="ctr"/>
            <a:lstStyle/>
            <a:p>
              <a:pPr marL="3175">
                <a:defRPr/>
              </a:pPr>
              <a:endParaRPr lang="en-GB" sz="1200">
                <a:solidFill>
                  <a:srgbClr val="C00000"/>
                </a:solidFill>
                <a:latin typeface="Verdana" panose="020B0604030504040204" pitchFamily="34" charset="0"/>
              </a:endParaRPr>
            </a:p>
          </p:txBody>
        </p:sp>
        <p:sp>
          <p:nvSpPr>
            <p:cNvPr id="21" name="Rectangle 20"/>
            <p:cNvSpPr/>
            <p:nvPr/>
          </p:nvSpPr>
          <p:spPr bwMode="auto">
            <a:xfrm>
              <a:off x="968374" y="4343376"/>
              <a:ext cx="860424" cy="288143"/>
            </a:xfrm>
            <a:prstGeom prst="rect">
              <a:avLst/>
            </a:prstGeom>
            <a:grpFill/>
            <a:ln>
              <a:noFill/>
            </a:ln>
            <a:effectLst/>
            <a:extLst/>
          </p:spPr>
          <p:txBody>
            <a:bodyPr anchor="ctr"/>
            <a:lstStyle/>
            <a:p>
              <a:pPr marL="3175">
                <a:defRPr/>
              </a:pPr>
              <a:endParaRPr lang="en-GB" sz="1200">
                <a:solidFill>
                  <a:srgbClr val="C00000"/>
                </a:solidFill>
                <a:latin typeface="Verdana" panose="020B0604030504040204" pitchFamily="34" charset="0"/>
              </a:endParaRPr>
            </a:p>
          </p:txBody>
        </p:sp>
        <p:sp>
          <p:nvSpPr>
            <p:cNvPr id="22" name="Right Triangle 21"/>
            <p:cNvSpPr/>
            <p:nvPr/>
          </p:nvSpPr>
          <p:spPr bwMode="auto">
            <a:xfrm>
              <a:off x="972344" y="4152876"/>
              <a:ext cx="266700" cy="190500"/>
            </a:xfrm>
            <a:prstGeom prst="rtTriangle">
              <a:avLst/>
            </a:prstGeom>
            <a:grpFill/>
            <a:ln>
              <a:noFill/>
            </a:ln>
            <a:effectLst/>
            <a:extLst/>
          </p:spPr>
          <p:txBody>
            <a:bodyPr anchor="ctr"/>
            <a:lstStyle/>
            <a:p>
              <a:pPr marL="3175">
                <a:defRPr/>
              </a:pPr>
              <a:endParaRPr lang="en-GB" sz="1200">
                <a:solidFill>
                  <a:srgbClr val="C00000"/>
                </a:solidFill>
                <a:latin typeface="Verdana" panose="020B0604030504040204" pitchFamily="34" charset="0"/>
              </a:endParaRPr>
            </a:p>
          </p:txBody>
        </p:sp>
        <p:sp>
          <p:nvSpPr>
            <p:cNvPr id="23" name="Right Triangle 22"/>
            <p:cNvSpPr/>
            <p:nvPr/>
          </p:nvSpPr>
          <p:spPr bwMode="auto">
            <a:xfrm>
              <a:off x="1208881" y="4152876"/>
              <a:ext cx="266700" cy="190500"/>
            </a:xfrm>
            <a:prstGeom prst="rtTriangle">
              <a:avLst/>
            </a:prstGeom>
            <a:grpFill/>
            <a:ln>
              <a:noFill/>
            </a:ln>
            <a:effectLst/>
            <a:extLst/>
          </p:spPr>
          <p:txBody>
            <a:bodyPr anchor="ctr"/>
            <a:lstStyle/>
            <a:p>
              <a:pPr marL="3175">
                <a:defRPr/>
              </a:pPr>
              <a:endParaRPr lang="en-GB" sz="1200">
                <a:solidFill>
                  <a:srgbClr val="C00000"/>
                </a:solidFill>
                <a:latin typeface="Verdana" panose="020B0604030504040204" pitchFamily="34" charset="0"/>
              </a:endParaRPr>
            </a:p>
          </p:txBody>
        </p:sp>
        <p:sp>
          <p:nvSpPr>
            <p:cNvPr id="24" name="Right Triangle 23"/>
            <p:cNvSpPr/>
            <p:nvPr/>
          </p:nvSpPr>
          <p:spPr bwMode="auto">
            <a:xfrm>
              <a:off x="1448593" y="4152876"/>
              <a:ext cx="266700" cy="190500"/>
            </a:xfrm>
            <a:prstGeom prst="rtTriangle">
              <a:avLst/>
            </a:prstGeom>
            <a:grpFill/>
            <a:ln>
              <a:noFill/>
            </a:ln>
            <a:effectLst/>
            <a:extLst/>
          </p:spPr>
          <p:txBody>
            <a:bodyPr anchor="ctr"/>
            <a:lstStyle/>
            <a:p>
              <a:pPr marL="3175">
                <a:defRPr/>
              </a:pPr>
              <a:endParaRPr lang="en-GB" sz="1200">
                <a:solidFill>
                  <a:srgbClr val="C00000"/>
                </a:solidFill>
                <a:latin typeface="Verdana" panose="020B0604030504040204" pitchFamily="34" charset="0"/>
              </a:endParaRPr>
            </a:p>
          </p:txBody>
        </p:sp>
      </p:grpSp>
      <p:sp>
        <p:nvSpPr>
          <p:cNvPr id="25" name="TextBox 24"/>
          <p:cNvSpPr txBox="1"/>
          <p:nvPr/>
        </p:nvSpPr>
        <p:spPr>
          <a:xfrm>
            <a:off x="349250" y="1871662"/>
            <a:ext cx="7400925" cy="646113"/>
          </a:xfrm>
          <a:prstGeom prst="rect">
            <a:avLst/>
          </a:prstGeom>
          <a:noFill/>
        </p:spPr>
        <p:txBody>
          <a:bodyPr>
            <a:spAutoFit/>
          </a:bodyPr>
          <a:lstStyle/>
          <a:p>
            <a:pPr>
              <a:defRPr/>
            </a:pPr>
            <a:r>
              <a:rPr lang="fr-BE" sz="1800" dirty="0">
                <a:latin typeface="Calibri" pitchFamily="34" charset="0"/>
                <a:cs typeface="Calibri" panose="020F0502020204030204" pitchFamily="34" charset="0"/>
              </a:rPr>
              <a:t>International networks of organisations </a:t>
            </a:r>
            <a:br>
              <a:rPr lang="fr-BE" sz="1800" dirty="0">
                <a:latin typeface="Calibri" pitchFamily="34" charset="0"/>
                <a:cs typeface="Calibri" panose="020F0502020204030204" pitchFamily="34" charset="0"/>
              </a:rPr>
            </a:br>
            <a:r>
              <a:rPr lang="fr-BE" sz="1800" dirty="0">
                <a:latin typeface="Calibri" pitchFamily="34" charset="0"/>
                <a:cs typeface="Calibri" panose="020F0502020204030204" pitchFamily="34" charset="0"/>
              </a:rPr>
              <a:t>actively involved in </a:t>
            </a:r>
            <a:r>
              <a:rPr lang="fr-BE" sz="1800" dirty="0" err="1">
                <a:latin typeface="Calibri" pitchFamily="34" charset="0"/>
                <a:cs typeface="Calibri" panose="020F0502020204030204" pitchFamily="34" charset="0"/>
              </a:rPr>
              <a:t>research</a:t>
            </a:r>
            <a:r>
              <a:rPr lang="fr-BE" sz="1800" dirty="0">
                <a:latin typeface="Calibri" pitchFamily="34" charset="0"/>
                <a:cs typeface="Calibri" panose="020F0502020204030204" pitchFamily="34" charset="0"/>
              </a:rPr>
              <a:t>/doctoral training</a:t>
            </a:r>
          </a:p>
        </p:txBody>
      </p:sp>
      <p:sp>
        <p:nvSpPr>
          <p:cNvPr id="26" name="Text Box 6"/>
          <p:cNvSpPr txBox="1">
            <a:spLocks noChangeArrowheads="1"/>
          </p:cNvSpPr>
          <p:nvPr/>
        </p:nvSpPr>
        <p:spPr bwMode="auto">
          <a:xfrm>
            <a:off x="487940" y="5880996"/>
            <a:ext cx="8338426" cy="492443"/>
          </a:xfrm>
          <a:prstGeom prst="rect">
            <a:avLst/>
          </a:prstGeom>
          <a:noFill/>
          <a:ln>
            <a:noFill/>
          </a:ln>
          <a:effectLst/>
          <a:scene3d>
            <a:camera prst="orthographicFront"/>
            <a:lightRig rig="threePt" dir="t"/>
          </a:scene3d>
          <a:sp3d>
            <a:bevelT/>
          </a:sp3d>
          <a:extLst/>
        </p:spPr>
        <p:txBody>
          <a:bodyPr lIns="0" tIns="0" rIns="0" bIns="0">
            <a:spAutoFit/>
          </a:bodyPr>
          <a:lstStyle>
            <a:lvl1pPr marL="450850" indent="-450850" defTabSz="449263">
              <a:defRPr sz="2400">
                <a:solidFill>
                  <a:srgbClr val="0F5494"/>
                </a:solidFill>
                <a:latin typeface="Tahoma" pitchFamily="34" charset="0"/>
                <a:ea typeface="ＭＳ Ｐゴシック" pitchFamily="34" charset="-128"/>
              </a:defRPr>
            </a:lvl1pPr>
            <a:lvl2pPr marL="742950" indent="-285750" defTabSz="449263">
              <a:defRPr sz="2400">
                <a:solidFill>
                  <a:srgbClr val="0F5494"/>
                </a:solidFill>
                <a:latin typeface="Tahoma" pitchFamily="34" charset="0"/>
                <a:ea typeface="ＭＳ Ｐゴシック" pitchFamily="34" charset="-128"/>
              </a:defRPr>
            </a:lvl2pPr>
            <a:lvl3pPr marL="1143000" indent="-228600" defTabSz="449263">
              <a:defRPr sz="2400">
                <a:solidFill>
                  <a:srgbClr val="0F5494"/>
                </a:solidFill>
                <a:latin typeface="Tahoma" pitchFamily="34" charset="0"/>
                <a:ea typeface="ＭＳ Ｐゴシック" pitchFamily="34" charset="-128"/>
              </a:defRPr>
            </a:lvl3pPr>
            <a:lvl4pPr marL="1600200" indent="-228600" defTabSz="449263">
              <a:defRPr sz="2400">
                <a:solidFill>
                  <a:srgbClr val="0F5494"/>
                </a:solidFill>
                <a:latin typeface="Tahoma" pitchFamily="34" charset="0"/>
                <a:ea typeface="ＭＳ Ｐゴシック" pitchFamily="34" charset="-128"/>
              </a:defRPr>
            </a:lvl4pPr>
            <a:lvl5pPr marL="2054225" indent="-450850" defTabSz="449263">
              <a:defRPr sz="2400">
                <a:solidFill>
                  <a:srgbClr val="0F5494"/>
                </a:solidFill>
                <a:latin typeface="Tahoma" pitchFamily="34" charset="0"/>
                <a:ea typeface="ＭＳ Ｐゴシック" pitchFamily="34" charset="-128"/>
              </a:defRPr>
            </a:lvl5pPr>
            <a:lvl6pPr marL="25114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6pPr>
            <a:lvl7pPr marL="29686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7pPr>
            <a:lvl8pPr marL="34258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8pPr>
            <a:lvl9pPr marL="38830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9pPr>
          </a:lstStyle>
          <a:p>
            <a:pPr marL="0" indent="0" algn="ctr">
              <a:spcAft>
                <a:spcPts val="0"/>
              </a:spcAft>
              <a:buClr>
                <a:srgbClr val="008000"/>
              </a:buClr>
              <a:defRPr/>
            </a:pPr>
            <a:r>
              <a:rPr lang="en-GB" sz="1600" b="1" dirty="0">
                <a:latin typeface="Calibri" pitchFamily="34" charset="0"/>
                <a:ea typeface="Tahoma" panose="020B0604030504040204" pitchFamily="34" charset="0"/>
                <a:cs typeface="Arial" panose="020B0604020202020204" pitchFamily="34" charset="0"/>
              </a:rPr>
              <a:t>Standardised legal validation of entities is applied </a:t>
            </a:r>
            <a:br>
              <a:rPr lang="en-GB" sz="1600" b="1" dirty="0">
                <a:latin typeface="Calibri" pitchFamily="34" charset="0"/>
                <a:ea typeface="Tahoma" panose="020B0604030504040204" pitchFamily="34" charset="0"/>
                <a:cs typeface="Arial" panose="020B0604020202020204" pitchFamily="34" charset="0"/>
              </a:rPr>
            </a:br>
            <a:r>
              <a:rPr lang="en-GB" sz="1600" b="1" dirty="0">
                <a:latin typeface="Calibri" pitchFamily="34" charset="0"/>
                <a:ea typeface="Tahoma" panose="020B0604030504040204" pitchFamily="34" charset="0"/>
                <a:cs typeface="Arial" panose="020B0604020202020204" pitchFamily="34" charset="0"/>
              </a:rPr>
              <a:t>to determine the domain of each participant</a:t>
            </a:r>
          </a:p>
        </p:txBody>
      </p:sp>
      <p:pic>
        <p:nvPicPr>
          <p:cNvPr id="28"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33264"/>
            <a:ext cx="936104" cy="650592"/>
          </a:xfrm>
          <a:prstGeom prst="rect">
            <a:avLst/>
          </a:prstGeom>
          <a:noFill/>
        </p:spPr>
      </p:pic>
      <p:pic>
        <p:nvPicPr>
          <p:cNvPr id="29"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33264"/>
            <a:ext cx="1422878" cy="748884"/>
          </a:xfrm>
          <a:prstGeom prst="rect">
            <a:avLst/>
          </a:prstGeom>
          <a:noFill/>
        </p:spPr>
      </p:pic>
      <p:sp>
        <p:nvSpPr>
          <p:cNvPr id="30" name="Rectangle 29"/>
          <p:cNvSpPr/>
          <p:nvPr/>
        </p:nvSpPr>
        <p:spPr>
          <a:xfrm>
            <a:off x="0" y="-27384"/>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2555776" y="908720"/>
            <a:ext cx="4132538" cy="400110"/>
          </a:xfrm>
          <a:prstGeom prst="rect">
            <a:avLst/>
          </a:prstGeom>
          <a:noFill/>
        </p:spPr>
        <p:txBody>
          <a:bodyPr wrap="square" rtlCol="0">
            <a:spAutoFit/>
          </a:bodyPr>
          <a:lstStyle/>
          <a:p>
            <a:pPr algn="ctr"/>
            <a:r>
              <a:rPr lang="fr-FR" sz="2000" b="1" dirty="0" err="1">
                <a:solidFill>
                  <a:srgbClr val="F7C943"/>
                </a:solidFill>
              </a:rPr>
              <a:t>Definitions</a:t>
            </a:r>
            <a:endParaRPr lang="fr-FR" sz="2000" b="1" dirty="0">
              <a:solidFill>
                <a:srgbClr val="F7C943"/>
              </a:solidFill>
            </a:endParaRPr>
          </a:p>
        </p:txBody>
      </p:sp>
    </p:spTree>
    <p:extLst>
      <p:ext uri="{BB962C8B-B14F-4D97-AF65-F5344CB8AC3E}">
        <p14:creationId xmlns:p14="http://schemas.microsoft.com/office/powerpoint/2010/main" val="787286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ext Placeholder 4"/>
          <p:cNvSpPr>
            <a:spLocks noGrp="1"/>
          </p:cNvSpPr>
          <p:nvPr>
            <p:ph type="body" idx="1"/>
          </p:nvPr>
        </p:nvSpPr>
        <p:spPr>
          <a:xfrm>
            <a:off x="467544" y="1052736"/>
            <a:ext cx="9034462" cy="2719387"/>
          </a:xfrm>
        </p:spPr>
        <p:txBody>
          <a:bodyPr>
            <a:normAutofit/>
          </a:bodyPr>
          <a:lstStyle/>
          <a:p>
            <a:pPr>
              <a:buNone/>
            </a:pP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At</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least 3 </a:t>
            </a: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independent</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participants in 3 </a:t>
            </a: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different</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countries of </a:t>
            </a: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which</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a:t>
            </a: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at</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least 2 participants </a:t>
            </a: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from</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2 </a:t>
            </a: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different</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MS/AC</a:t>
            </a:r>
          </a:p>
          <a:p>
            <a:pPr>
              <a:buNone/>
            </a:pPr>
            <a:endParaRPr lang="fr-BE" altLang="fr-FR" sz="2000" i="0" dirty="0">
              <a:solidFill>
                <a:srgbClr val="0F5494"/>
              </a:solidFill>
              <a:latin typeface="Calibri" pitchFamily="34" charset="0"/>
              <a:ea typeface="Calibri" panose="020F0502020204030204" pitchFamily="34" charset="0"/>
              <a:cs typeface="Calibri" panose="020F0502020204030204" pitchFamily="34" charset="0"/>
            </a:endParaRPr>
          </a:p>
          <a:p>
            <a:pPr>
              <a:buNone/>
            </a:pP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Add</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RISE condition for </a:t>
            </a: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funding</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a:t>
            </a: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secondment</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 </a:t>
            </a:r>
          </a:p>
          <a:p>
            <a:pPr>
              <a:buNone/>
            </a:pP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a:t>
            </a: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Always</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a:t>
            </a: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between</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a:t>
            </a: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different</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countries and </a:t>
            </a:r>
          </a:p>
          <a:p>
            <a:pPr>
              <a:buNone/>
            </a:pP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 International (MS/AC       </a:t>
            </a: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Third</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Countries)</a:t>
            </a:r>
          </a:p>
          <a:p>
            <a:pPr>
              <a:buNone/>
            </a:pP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 </a:t>
            </a: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Intersectoral</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a:t>
            </a: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Academic</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Non-</a:t>
            </a: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Academic</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a:t>
            </a:r>
            <a:endParaRPr lang="fr-BE" altLang="fr-FR" sz="2000" i="0" dirty="0">
              <a:solidFill>
                <a:srgbClr val="0F5494"/>
              </a:solidFill>
              <a:latin typeface="Calibri" pitchFamily="34" charset="0"/>
              <a:ea typeface="Calibri" panose="020F0502020204030204" pitchFamily="34" charset="0"/>
              <a:cs typeface="Calibri" panose="020F0502020204030204" pitchFamily="34" charset="0"/>
            </a:endParaRPr>
          </a:p>
        </p:txBody>
      </p:sp>
      <p:pic>
        <p:nvPicPr>
          <p:cNvPr id="3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3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36" name="Rectangle 3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Double flèche horizontale 36"/>
          <p:cNvSpPr/>
          <p:nvPr/>
        </p:nvSpPr>
        <p:spPr>
          <a:xfrm>
            <a:off x="3851920" y="2996952"/>
            <a:ext cx="216024" cy="720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Double flèche horizontale 37"/>
          <p:cNvSpPr/>
          <p:nvPr/>
        </p:nvSpPr>
        <p:spPr>
          <a:xfrm>
            <a:off x="4139952" y="3356992"/>
            <a:ext cx="216024" cy="720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84993" name="Picture 1"/>
          <p:cNvPicPr>
            <a:picLocks noChangeAspect="1" noChangeArrowheads="1"/>
          </p:cNvPicPr>
          <p:nvPr/>
        </p:nvPicPr>
        <p:blipFill>
          <a:blip r:embed="rId5" cstate="print"/>
          <a:srcRect/>
          <a:stretch>
            <a:fillRect/>
          </a:stretch>
        </p:blipFill>
        <p:spPr bwMode="auto">
          <a:xfrm>
            <a:off x="2267744" y="3789040"/>
            <a:ext cx="5120233" cy="2777839"/>
          </a:xfrm>
          <a:prstGeom prst="rect">
            <a:avLst/>
          </a:prstGeom>
          <a:noFill/>
          <a:ln w="9525">
            <a:noFill/>
            <a:miter lim="800000"/>
            <a:headEnd/>
            <a:tailEnd/>
          </a:ln>
        </p:spPr>
      </p:pic>
      <p:sp>
        <p:nvSpPr>
          <p:cNvPr id="41" name="ZoneTexte 40"/>
          <p:cNvSpPr txBox="1"/>
          <p:nvPr/>
        </p:nvSpPr>
        <p:spPr>
          <a:xfrm>
            <a:off x="2555776" y="692696"/>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RISE</a:t>
            </a:r>
          </a:p>
        </p:txBody>
      </p:sp>
    </p:spTree>
    <p:extLst>
      <p:ext uri="{BB962C8B-B14F-4D97-AF65-F5344CB8AC3E}">
        <p14:creationId xmlns:p14="http://schemas.microsoft.com/office/powerpoint/2010/main" val="1317244952"/>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Text Placeholder 4"/>
          <p:cNvSpPr>
            <a:spLocks noGrp="1"/>
          </p:cNvSpPr>
          <p:nvPr>
            <p:ph type="body" idx="1"/>
          </p:nvPr>
        </p:nvSpPr>
        <p:spPr>
          <a:xfrm>
            <a:off x="395536" y="1988840"/>
            <a:ext cx="8955088" cy="3975100"/>
          </a:xfrm>
        </p:spPr>
        <p:txBody>
          <a:bodyPr>
            <a:normAutofit lnSpcReduction="10000"/>
          </a:bodyPr>
          <a:lstStyle/>
          <a:p>
            <a:pPr>
              <a:buNone/>
            </a:pPr>
            <a:r>
              <a:rPr lang="en-GB" altLang="fr-FR" i="0" dirty="0">
                <a:solidFill>
                  <a:srgbClr val="0F5494"/>
                </a:solidFill>
                <a:latin typeface="Calibri" pitchFamily="34" charset="0"/>
                <a:ea typeface="Calibri" panose="020F0502020204030204" pitchFamily="34" charset="0"/>
                <a:cs typeface="Calibri" panose="020F0502020204030204" pitchFamily="34" charset="0"/>
              </a:rPr>
              <a:t>EU Member States</a:t>
            </a:r>
          </a:p>
          <a:p>
            <a:pPr>
              <a:spcBef>
                <a:spcPts val="3000"/>
              </a:spcBef>
              <a:buNone/>
            </a:pPr>
            <a:r>
              <a:rPr lang="en-GB" altLang="fr-FR" i="0" dirty="0">
                <a:solidFill>
                  <a:srgbClr val="0F5494"/>
                </a:solidFill>
                <a:latin typeface="Calibri" pitchFamily="34" charset="0"/>
                <a:ea typeface="Calibri" panose="020F0502020204030204" pitchFamily="34" charset="0"/>
                <a:cs typeface="Calibri" panose="020F0502020204030204" pitchFamily="34" charset="0"/>
              </a:rPr>
              <a:t>Overseas Countries and Territories linked to the MS</a:t>
            </a:r>
          </a:p>
          <a:p>
            <a:pPr>
              <a:spcBef>
                <a:spcPct val="0"/>
              </a:spcBef>
              <a:buNone/>
            </a:pPr>
            <a:r>
              <a:rPr lang="en-GB" altLang="fr-FR" sz="1600" dirty="0">
                <a:solidFill>
                  <a:srgbClr val="0F5494"/>
                </a:solidFill>
                <a:latin typeface="Calibri" pitchFamily="34" charset="0"/>
                <a:ea typeface="Calibri" panose="020F0502020204030204" pitchFamily="34" charset="0"/>
                <a:cs typeface="Calibri" panose="020F0502020204030204" pitchFamily="34" charset="0"/>
              </a:rPr>
              <a:t>As defined on page 3 of General Annex A to the Horizon 2020 Work Programme 2014-2015</a:t>
            </a:r>
            <a:r>
              <a:rPr lang="en-GB" altLang="fr-FR" sz="2000" i="0" dirty="0">
                <a:solidFill>
                  <a:srgbClr val="0F5494"/>
                </a:solidFill>
                <a:latin typeface="Calibri" pitchFamily="34" charset="0"/>
                <a:ea typeface="Calibri" panose="020F0502020204030204" pitchFamily="34" charset="0"/>
                <a:cs typeface="Calibri" panose="020F0502020204030204" pitchFamily="34" charset="0"/>
              </a:rPr>
              <a:t>)</a:t>
            </a:r>
          </a:p>
          <a:p>
            <a:pPr>
              <a:spcBef>
                <a:spcPts val="3000"/>
              </a:spcBef>
              <a:buNone/>
            </a:pPr>
            <a:r>
              <a:rPr lang="en-GB" altLang="fr-FR" i="0" dirty="0">
                <a:solidFill>
                  <a:srgbClr val="0F5494"/>
                </a:solidFill>
                <a:latin typeface="Calibri" pitchFamily="34" charset="0"/>
                <a:ea typeface="Calibri" panose="020F0502020204030204" pitchFamily="34" charset="0"/>
                <a:cs typeface="Calibri" panose="020F0502020204030204" pitchFamily="34" charset="0"/>
              </a:rPr>
              <a:t>Horizon 2020 Associated Countries</a:t>
            </a:r>
          </a:p>
          <a:p>
            <a:pPr>
              <a:spcBef>
                <a:spcPct val="0"/>
              </a:spcBef>
              <a:buNone/>
            </a:pPr>
            <a:r>
              <a:rPr lang="en-GB" altLang="fr-FR" sz="2000" i="0" dirty="0">
                <a:solidFill>
                  <a:srgbClr val="0F5494"/>
                </a:solidFill>
                <a:latin typeface="Calibri" pitchFamily="34" charset="0"/>
                <a:ea typeface="Calibri" panose="020F0502020204030204" pitchFamily="34" charset="0"/>
                <a:cs typeface="Calibri" panose="020F0502020204030204" pitchFamily="34" charset="0"/>
              </a:rPr>
              <a:t>(</a:t>
            </a:r>
            <a:r>
              <a:rPr lang="en-GB" altLang="fr-FR" sz="1600" dirty="0">
                <a:solidFill>
                  <a:srgbClr val="0F5494"/>
                </a:solidFill>
                <a:latin typeface="Calibri" pitchFamily="34" charset="0"/>
                <a:ea typeface="Calibri" panose="020F0502020204030204" pitchFamily="34" charset="0"/>
                <a:cs typeface="Calibri" panose="020F0502020204030204" pitchFamily="34" charset="0"/>
              </a:rPr>
              <a:t>In principle, the same as FP7, but subject to the adoption of the association agreements</a:t>
            </a:r>
            <a:r>
              <a:rPr lang="en-GB" altLang="fr-FR" sz="2000" i="0" dirty="0">
                <a:solidFill>
                  <a:srgbClr val="0F5494"/>
                </a:solidFill>
                <a:latin typeface="Calibri" pitchFamily="34" charset="0"/>
                <a:ea typeface="Calibri" panose="020F0502020204030204" pitchFamily="34" charset="0"/>
                <a:cs typeface="Calibri" panose="020F0502020204030204" pitchFamily="34" charset="0"/>
              </a:rPr>
              <a:t>)</a:t>
            </a:r>
          </a:p>
          <a:p>
            <a:pPr>
              <a:spcBef>
                <a:spcPts val="3000"/>
              </a:spcBef>
              <a:buNone/>
            </a:pPr>
            <a:r>
              <a:rPr lang="en-GB" altLang="fr-FR" i="0" dirty="0">
                <a:solidFill>
                  <a:srgbClr val="0F5494"/>
                </a:solidFill>
                <a:latin typeface="Calibri" pitchFamily="34" charset="0"/>
                <a:ea typeface="Calibri" panose="020F0502020204030204" pitchFamily="34" charset="0"/>
                <a:cs typeface="Calibri" panose="020F0502020204030204" pitchFamily="34" charset="0"/>
              </a:rPr>
              <a:t>The Third Countries listed</a:t>
            </a:r>
          </a:p>
          <a:p>
            <a:pPr>
              <a:spcBef>
                <a:spcPct val="0"/>
              </a:spcBef>
              <a:buNone/>
            </a:pPr>
            <a:r>
              <a:rPr lang="en-GB" altLang="fr-FR" sz="1600" dirty="0">
                <a:solidFill>
                  <a:srgbClr val="0F5494"/>
                </a:solidFill>
                <a:latin typeface="Calibri" pitchFamily="34" charset="0"/>
                <a:ea typeface="Calibri" panose="020F0502020204030204" pitchFamily="34" charset="0"/>
                <a:cs typeface="Calibri" panose="020F0502020204030204" pitchFamily="34" charset="0"/>
              </a:rPr>
              <a:t>(On page 3 of </a:t>
            </a:r>
            <a:r>
              <a:rPr lang="en-GB" altLang="fr-FR" sz="1600" b="1" dirty="0">
                <a:solidFill>
                  <a:srgbClr val="0F5494"/>
                </a:solidFill>
                <a:latin typeface="Calibri" pitchFamily="34" charset="0"/>
                <a:ea typeface="Calibri" panose="020F0502020204030204" pitchFamily="34" charset="0"/>
                <a:cs typeface="Calibri" panose="020F0502020204030204" pitchFamily="34" charset="0"/>
              </a:rPr>
              <a:t>General Annex A </a:t>
            </a:r>
            <a:r>
              <a:rPr lang="en-GB" altLang="fr-FR" sz="1600" dirty="0">
                <a:solidFill>
                  <a:srgbClr val="0F5494"/>
                </a:solidFill>
                <a:latin typeface="Calibri" pitchFamily="34" charset="0"/>
                <a:ea typeface="Calibri" panose="020F0502020204030204" pitchFamily="34" charset="0"/>
                <a:cs typeface="Calibri" panose="020F0502020204030204" pitchFamily="34" charset="0"/>
              </a:rPr>
              <a:t>to the Horizon 2020 Work Programme 2014-2015</a:t>
            </a:r>
            <a:r>
              <a:rPr lang="en-GB" altLang="fr-FR" sz="1600" i="0" dirty="0">
                <a:solidFill>
                  <a:srgbClr val="0F5494"/>
                </a:solidFill>
                <a:latin typeface="Calibri" pitchFamily="34" charset="0"/>
                <a:ea typeface="Calibri" panose="020F0502020204030204" pitchFamily="34" charset="0"/>
                <a:cs typeface="Calibri" panose="020F0502020204030204" pitchFamily="34" charset="0"/>
              </a:rPr>
              <a:t>)</a:t>
            </a:r>
          </a:p>
          <a:p>
            <a:pPr>
              <a:spcBef>
                <a:spcPts val="1800"/>
              </a:spcBef>
            </a:pPr>
            <a:endParaRPr lang="en-GB" altLang="fr-FR" sz="2000" i="0" dirty="0">
              <a:latin typeface="Calibri" pitchFamily="34" charset="0"/>
              <a:ea typeface="Calibri" panose="020F0502020204030204" pitchFamily="34" charset="0"/>
              <a:cs typeface="Calibri" panose="020F0502020204030204" pitchFamily="34" charset="0"/>
            </a:endParaRPr>
          </a:p>
        </p:txBody>
      </p:sp>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itle 3"/>
          <p:cNvSpPr>
            <a:spLocks noGrp="1"/>
          </p:cNvSpPr>
          <p:nvPr>
            <p:ph type="title"/>
          </p:nvPr>
        </p:nvSpPr>
        <p:spPr>
          <a:xfrm>
            <a:off x="1691680" y="764704"/>
            <a:ext cx="5580112" cy="944563"/>
          </a:xfrm>
        </p:spPr>
        <p:txBody>
          <a:bodyPr/>
          <a:lstStyle/>
          <a:p>
            <a:r>
              <a:rPr lang="en-GB" altLang="fr-FR" sz="2400" dirty="0">
                <a:ea typeface="Calibri" panose="020F0502020204030204" pitchFamily="34" charset="0"/>
              </a:rPr>
              <a:t>Countries Eligible</a:t>
            </a:r>
            <a:br>
              <a:rPr lang="en-GB" altLang="fr-FR" sz="2400" dirty="0">
                <a:ea typeface="Calibri" panose="020F0502020204030204" pitchFamily="34" charset="0"/>
              </a:rPr>
            </a:br>
            <a:r>
              <a:rPr lang="en-GB" altLang="fr-FR" sz="2400" dirty="0">
                <a:ea typeface="Calibri" panose="020F0502020204030204" pitchFamily="34" charset="0"/>
              </a:rPr>
              <a:t>For EU Funding</a:t>
            </a:r>
          </a:p>
        </p:txBody>
      </p:sp>
    </p:spTree>
    <p:extLst>
      <p:ext uri="{BB962C8B-B14F-4D97-AF65-F5344CB8AC3E}">
        <p14:creationId xmlns:p14="http://schemas.microsoft.com/office/powerpoint/2010/main" val="3526779172"/>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3"/>
          <p:cNvSpPr>
            <a:spLocks noGrp="1"/>
          </p:cNvSpPr>
          <p:nvPr>
            <p:ph type="title"/>
          </p:nvPr>
        </p:nvSpPr>
        <p:spPr>
          <a:xfrm>
            <a:off x="1691680" y="764704"/>
            <a:ext cx="5580112" cy="944563"/>
          </a:xfrm>
        </p:spPr>
        <p:txBody>
          <a:bodyPr/>
          <a:lstStyle/>
          <a:p>
            <a:r>
              <a:rPr lang="en-GB" altLang="fr-FR" sz="2400" dirty="0">
                <a:ea typeface="Calibri" panose="020F0502020204030204" pitchFamily="34" charset="0"/>
              </a:rPr>
              <a:t>Countries Eligible</a:t>
            </a:r>
            <a:br>
              <a:rPr lang="en-GB" altLang="fr-FR" sz="2400" dirty="0">
                <a:ea typeface="Calibri" panose="020F0502020204030204" pitchFamily="34" charset="0"/>
              </a:rPr>
            </a:br>
            <a:r>
              <a:rPr lang="en-GB" altLang="fr-FR" sz="2400" dirty="0">
                <a:ea typeface="Calibri" panose="020F0502020204030204" pitchFamily="34" charset="0"/>
              </a:rPr>
              <a:t>For EU Funding</a:t>
            </a:r>
          </a:p>
        </p:txBody>
      </p:sp>
      <p:sp>
        <p:nvSpPr>
          <p:cNvPr id="20483" name="Text Placeholder 4"/>
          <p:cNvSpPr>
            <a:spLocks noGrp="1"/>
          </p:cNvSpPr>
          <p:nvPr>
            <p:ph type="body" idx="1"/>
          </p:nvPr>
        </p:nvSpPr>
        <p:spPr>
          <a:xfrm>
            <a:off x="467544" y="1988840"/>
            <a:ext cx="8955088" cy="3975100"/>
          </a:xfrm>
        </p:spPr>
        <p:txBody>
          <a:bodyPr>
            <a:normAutofit fontScale="62500" lnSpcReduction="20000"/>
          </a:bodyPr>
          <a:lstStyle/>
          <a:p>
            <a:pPr>
              <a:buNone/>
            </a:pPr>
            <a:r>
              <a:rPr lang="en-US" dirty="0">
                <a:solidFill>
                  <a:srgbClr val="0F5494"/>
                </a:solidFill>
              </a:rPr>
              <a:t>Countries not listed previously are  not eligible for EU funding</a:t>
            </a:r>
          </a:p>
          <a:p>
            <a:pPr>
              <a:buNone/>
            </a:pPr>
            <a:endParaRPr lang="en-US" dirty="0">
              <a:solidFill>
                <a:srgbClr val="0F5494"/>
              </a:solidFill>
            </a:endParaRPr>
          </a:p>
          <a:p>
            <a:pPr>
              <a:buNone/>
            </a:pPr>
            <a:r>
              <a:rPr lang="en-US" dirty="0">
                <a:solidFill>
                  <a:srgbClr val="0F5494"/>
                </a:solidFill>
              </a:rPr>
              <a:t>In practice, those countries are mainly: Australia, Brazil, Canada, China, India, Japan,  Mexico, New Zealand, Republic of Korea, Russia, United States.</a:t>
            </a:r>
          </a:p>
          <a:p>
            <a:pPr>
              <a:buNone/>
            </a:pPr>
            <a:endParaRPr lang="en-US" dirty="0">
              <a:solidFill>
                <a:srgbClr val="0F5494"/>
              </a:solidFill>
            </a:endParaRPr>
          </a:p>
          <a:p>
            <a:pPr>
              <a:buNone/>
            </a:pPr>
            <a:r>
              <a:rPr lang="en-US" dirty="0">
                <a:solidFill>
                  <a:srgbClr val="0F5494"/>
                </a:solidFill>
              </a:rPr>
              <a:t>In  very exceptional cases, partners from those countries might be funded. But the following conditions have to be fulfilled:</a:t>
            </a:r>
          </a:p>
          <a:p>
            <a:pPr>
              <a:buClr>
                <a:srgbClr val="FFC000"/>
              </a:buClr>
              <a:buFont typeface="Wingdings" pitchFamily="2" charset="2"/>
              <a:buChar char="ü"/>
            </a:pPr>
            <a:r>
              <a:rPr lang="en-US" dirty="0">
                <a:solidFill>
                  <a:srgbClr val="0F5494"/>
                </a:solidFill>
              </a:rPr>
              <a:t>a) This partner has competences/expertise that no </a:t>
            </a:r>
            <a:r>
              <a:rPr lang="en-US" dirty="0" err="1">
                <a:solidFill>
                  <a:srgbClr val="0F5494"/>
                </a:solidFill>
              </a:rPr>
              <a:t>organisation</a:t>
            </a:r>
            <a:r>
              <a:rPr lang="en-US" dirty="0">
                <a:solidFill>
                  <a:srgbClr val="0F5494"/>
                </a:solidFill>
              </a:rPr>
              <a:t> in MS/AC has</a:t>
            </a:r>
          </a:p>
          <a:p>
            <a:pPr>
              <a:buClr>
                <a:srgbClr val="FFC000"/>
              </a:buClr>
              <a:buFont typeface="Wingdings" pitchFamily="2" charset="2"/>
              <a:buChar char="ü"/>
            </a:pPr>
            <a:r>
              <a:rPr lang="en-US" dirty="0">
                <a:solidFill>
                  <a:srgbClr val="0F5494"/>
                </a:solidFill>
              </a:rPr>
              <a:t>b) The relevant transfer of knowledge can only be done via a </a:t>
            </a:r>
            <a:r>
              <a:rPr lang="en-US" dirty="0" err="1">
                <a:solidFill>
                  <a:srgbClr val="0F5494"/>
                </a:solidFill>
              </a:rPr>
              <a:t>secondment</a:t>
            </a:r>
            <a:r>
              <a:rPr lang="en-US" dirty="0">
                <a:solidFill>
                  <a:srgbClr val="0F5494"/>
                </a:solidFill>
              </a:rPr>
              <a:t> in the direction TC MS/AC</a:t>
            </a:r>
          </a:p>
          <a:p>
            <a:pPr>
              <a:buClr>
                <a:srgbClr val="FFC000"/>
              </a:buClr>
              <a:buFont typeface="Wingdings" pitchFamily="2" charset="2"/>
              <a:buChar char="ü"/>
            </a:pPr>
            <a:r>
              <a:rPr lang="en-US" dirty="0">
                <a:solidFill>
                  <a:srgbClr val="0F5494"/>
                </a:solidFill>
              </a:rPr>
              <a:t>c) Points a) and b) must be endorsed by the expert evaluators</a:t>
            </a:r>
          </a:p>
          <a:p>
            <a:pPr>
              <a:buClr>
                <a:srgbClr val="FFC000"/>
              </a:buClr>
              <a:buFont typeface="Wingdings" pitchFamily="2" charset="2"/>
              <a:buChar char="ü"/>
            </a:pPr>
            <a:r>
              <a:rPr lang="en-US" dirty="0">
                <a:solidFill>
                  <a:srgbClr val="0F5494"/>
                </a:solidFill>
              </a:rPr>
              <a:t>d) The experts' endorsement (point c) must be confirmed by the REA </a:t>
            </a:r>
          </a:p>
          <a:p>
            <a:pPr>
              <a:spcBef>
                <a:spcPts val="1800"/>
              </a:spcBef>
            </a:pPr>
            <a:endParaRPr lang="en-GB" altLang="fr-FR" sz="2000" i="0" dirty="0">
              <a:latin typeface="Calibri" pitchFamily="34" charset="0"/>
              <a:ea typeface="Calibri" panose="020F0502020204030204" pitchFamily="34" charset="0"/>
              <a:cs typeface="Calibri" panose="020F0502020204030204" pitchFamily="34" charset="0"/>
            </a:endParaRPr>
          </a:p>
        </p:txBody>
      </p:sp>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03862504"/>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itle 3"/>
          <p:cNvSpPr>
            <a:spLocks noGrp="1"/>
          </p:cNvSpPr>
          <p:nvPr>
            <p:ph type="title"/>
          </p:nvPr>
        </p:nvSpPr>
        <p:spPr>
          <a:xfrm>
            <a:off x="2339752" y="692696"/>
            <a:ext cx="3965510" cy="944404"/>
          </a:xfrm>
        </p:spPr>
        <p:txBody>
          <a:bodyPr/>
          <a:lstStyle/>
          <a:p>
            <a:r>
              <a:rPr lang="en-GB" altLang="fr-FR" dirty="0">
                <a:ea typeface="Calibri" panose="020F0502020204030204" pitchFamily="34" charset="0"/>
              </a:rPr>
              <a:t>EU Contribution</a:t>
            </a:r>
          </a:p>
        </p:txBody>
      </p:sp>
      <p:graphicFrame>
        <p:nvGraphicFramePr>
          <p:cNvPr id="13" name="Table 12"/>
          <p:cNvGraphicFramePr>
            <a:graphicFrameLocks noGrp="1"/>
          </p:cNvGraphicFramePr>
          <p:nvPr/>
        </p:nvGraphicFramePr>
        <p:xfrm>
          <a:off x="381000" y="3063875"/>
          <a:ext cx="8280400" cy="2601914"/>
        </p:xfrm>
        <a:graphic>
          <a:graphicData uri="http://schemas.openxmlformats.org/drawingml/2006/table">
            <a:tbl>
              <a:tblPr/>
              <a:tblGrid>
                <a:gridCol w="2232025">
                  <a:extLst>
                    <a:ext uri="{9D8B030D-6E8A-4147-A177-3AD203B41FA5}">
                      <a16:colId xmlns:a16="http://schemas.microsoft.com/office/drawing/2014/main" xmlns="" val="20000"/>
                    </a:ext>
                  </a:extLst>
                </a:gridCol>
                <a:gridCol w="2376488">
                  <a:extLst>
                    <a:ext uri="{9D8B030D-6E8A-4147-A177-3AD203B41FA5}">
                      <a16:colId xmlns:a16="http://schemas.microsoft.com/office/drawing/2014/main" xmlns="" val="20001"/>
                    </a:ext>
                  </a:extLst>
                </a:gridCol>
                <a:gridCol w="2087562">
                  <a:extLst>
                    <a:ext uri="{9D8B030D-6E8A-4147-A177-3AD203B41FA5}">
                      <a16:colId xmlns:a16="http://schemas.microsoft.com/office/drawing/2014/main" xmlns="" val="20002"/>
                    </a:ext>
                  </a:extLst>
                </a:gridCol>
                <a:gridCol w="1584325">
                  <a:extLst>
                    <a:ext uri="{9D8B030D-6E8A-4147-A177-3AD203B41FA5}">
                      <a16:colId xmlns:a16="http://schemas.microsoft.com/office/drawing/2014/main" xmlns="" val="20003"/>
                    </a:ext>
                  </a:extLst>
                </a:gridCol>
              </a:tblGrid>
              <a:tr h="792163">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rPr>
                        <a:t>Marie </a:t>
                      </a:r>
                      <a:r>
                        <a:rPr kumimoji="0" lang="en-GB" sz="1600" b="1" i="0" u="none" strike="noStrike" cap="none" normalizeH="0" baseline="0" dirty="0" err="1">
                          <a:ln>
                            <a:noFill/>
                          </a:ln>
                          <a:solidFill>
                            <a:schemeClr val="tx1"/>
                          </a:solidFill>
                          <a:effectLst/>
                          <a:latin typeface="Calibri" pitchFamily="34" charset="0"/>
                        </a:rPr>
                        <a:t>Skłodowska</a:t>
                      </a:r>
                      <a:r>
                        <a:rPr kumimoji="0" lang="en-GB" sz="1600" b="1" i="0" u="none" strike="noStrike" cap="none" normalizeH="0" baseline="0" dirty="0">
                          <a:ln>
                            <a:noFill/>
                          </a:ln>
                          <a:solidFill>
                            <a:schemeClr val="tx1"/>
                          </a:solidFill>
                          <a:effectLst/>
                          <a:latin typeface="Calibri" pitchFamily="34" charset="0"/>
                        </a:rPr>
                        <a:t>-Curie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rPr>
                        <a:t>Action</a:t>
                      </a:r>
                      <a:endParaRPr kumimoji="0" lang="en-GB"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a:ln>
                            <a:noFill/>
                          </a:ln>
                          <a:solidFill>
                            <a:schemeClr val="tx1"/>
                          </a:solidFill>
                          <a:effectLst/>
                          <a:latin typeface="Calibri" pitchFamily="34" charset="0"/>
                        </a:rPr>
                        <a:t> Staff member unit cost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0" i="1" u="none" strike="noStrike" cap="none" normalizeH="0" baseline="0">
                          <a:ln>
                            <a:noFill/>
                          </a:ln>
                          <a:solidFill>
                            <a:schemeClr val="tx1"/>
                          </a:solidFill>
                          <a:effectLst/>
                          <a:latin typeface="Calibri" pitchFamily="34" charset="0"/>
                        </a:rPr>
                        <a:t>person/month</a:t>
                      </a:r>
                      <a:endParaRPr kumimoji="0" lang="en-GB" sz="16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0" i="0" u="none" strike="noStrike" cap="none" normalizeH="0" baseline="0">
                          <a:ln>
                            <a:noFill/>
                          </a:ln>
                          <a:solidFill>
                            <a:schemeClr val="tx1"/>
                          </a:solidFill>
                          <a:effectLst/>
                          <a:latin typeface="Calibri" pitchFamily="34" charset="0"/>
                        </a:rPr>
                        <a:t>Top-up allowance</a:t>
                      </a:r>
                      <a:endParaRPr kumimoji="0" lang="en-GB"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en-GB" sz="1600" b="1" i="0" u="none" strike="noStrike" cap="none" normalizeH="0" baseline="0">
                          <a:ln>
                            <a:noFill/>
                          </a:ln>
                          <a:solidFill>
                            <a:schemeClr val="tx1"/>
                          </a:solidFill>
                          <a:effectLst/>
                          <a:latin typeface="Calibri" pitchFamily="34" charset="0"/>
                        </a:rPr>
                        <a:t>Institutional unit cost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1" u="none" strike="noStrike" cap="none" normalizeH="0" baseline="0">
                          <a:ln>
                            <a:noFill/>
                          </a:ln>
                          <a:solidFill>
                            <a:schemeClr val="tx1"/>
                          </a:solidFill>
                          <a:effectLst/>
                          <a:latin typeface="Calibri" pitchFamily="34" charset="0"/>
                        </a:rPr>
                        <a:t>person/month</a:t>
                      </a:r>
                      <a:endParaRPr kumimoji="0" lang="en-GB"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xmlns="" val="10000"/>
                  </a:ext>
                </a:extLst>
              </a:tr>
              <a:tr h="963613">
                <a:tc vMerge="1">
                  <a:txBody>
                    <a:bodyPr/>
                    <a:lstStyle/>
                    <a:p>
                      <a:endParaRPr lang="en-GB"/>
                    </a:p>
                  </a:txBody>
                  <a:tcPr/>
                </a:tc>
                <a:tc vMerge="1">
                  <a:txBody>
                    <a:bodyPr/>
                    <a:lstStyle/>
                    <a:p>
                      <a:endParaRPr lang="en-GB"/>
                    </a:p>
                  </a:txBody>
                  <a:tcPr/>
                </a:tc>
                <a:tc>
                  <a:txBody>
                    <a:bodyPr/>
                    <a:lstStyle/>
                    <a:p>
                      <a:pPr marL="0" marR="0" lvl="0" indent="0" algn="ctr" defTabSz="914400" rtl="0" eaLnBrk="1" fontAlgn="base" latinLnBrk="0" hangingPunct="1">
                        <a:lnSpc>
                          <a:spcPct val="115000"/>
                        </a:lnSpc>
                        <a:spcBef>
                          <a:spcPts val="600"/>
                        </a:spcBef>
                        <a:spcAft>
                          <a:spcPts val="1000"/>
                        </a:spcAft>
                        <a:buClrTx/>
                        <a:buSzTx/>
                        <a:buFontTx/>
                        <a:buNone/>
                        <a:tabLst/>
                      </a:pPr>
                      <a:r>
                        <a:rPr kumimoji="0" lang="en-GB" sz="1600" b="0" i="0" u="none" strike="noStrike" cap="none" normalizeH="0" baseline="0">
                          <a:ln>
                            <a:noFill/>
                          </a:ln>
                          <a:solidFill>
                            <a:schemeClr val="tx1"/>
                          </a:solidFill>
                          <a:effectLst/>
                          <a:latin typeface="Calibri" pitchFamily="34" charset="0"/>
                        </a:rPr>
                        <a:t>Research, training and networking costs</a:t>
                      </a:r>
                      <a:endParaRPr kumimoji="0" lang="en-GB"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0" i="0" u="none" strike="noStrike" cap="none" normalizeH="0" baseline="0">
                          <a:ln>
                            <a:noFill/>
                          </a:ln>
                          <a:solidFill>
                            <a:schemeClr val="tx1"/>
                          </a:solidFill>
                          <a:effectLst/>
                          <a:latin typeface="Calibri" pitchFamily="34" charset="0"/>
                        </a:rPr>
                        <a:t> Management and indirect costs</a:t>
                      </a:r>
                      <a:endParaRPr kumimoji="0" lang="en-GB"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4613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a:ln>
                            <a:noFill/>
                          </a:ln>
                          <a:solidFill>
                            <a:schemeClr val="tx1"/>
                          </a:solidFill>
                          <a:effectLst/>
                          <a:latin typeface="Calibri" pitchFamily="34" charset="0"/>
                        </a:rPr>
                        <a:t>Research and Innovation Staff Exchange</a:t>
                      </a:r>
                      <a:endParaRPr kumimoji="0" lang="en-GB" sz="16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rPr>
                        <a:t>2 000</a:t>
                      </a:r>
                      <a:endParaRPr kumimoji="0" lang="en-GB"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a:ln>
                            <a:noFill/>
                          </a:ln>
                          <a:solidFill>
                            <a:schemeClr val="tx1"/>
                          </a:solidFill>
                          <a:effectLst/>
                          <a:latin typeface="Calibri" pitchFamily="34" charset="0"/>
                        </a:rPr>
                        <a:t>1 800</a:t>
                      </a:r>
                      <a:endParaRPr kumimoji="0" lang="en-GB" sz="16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a:ln>
                            <a:noFill/>
                          </a:ln>
                          <a:solidFill>
                            <a:schemeClr val="tx1"/>
                          </a:solidFill>
                          <a:effectLst/>
                          <a:latin typeface="Calibri" pitchFamily="34" charset="0"/>
                        </a:rPr>
                        <a:t>700</a:t>
                      </a:r>
                      <a:endParaRPr kumimoji="0" lang="en-GB" sz="16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2551" name="TextBox 5"/>
          <p:cNvSpPr txBox="1">
            <a:spLocks noChangeArrowheads="1"/>
          </p:cNvSpPr>
          <p:nvPr/>
        </p:nvSpPr>
        <p:spPr bwMode="auto">
          <a:xfrm>
            <a:off x="1727200" y="1554163"/>
            <a:ext cx="5588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sz="2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panose="020B0604020202020204" pitchFamily="34" charset="0"/>
              </a:rPr>
              <a:t>Unit costs per researcher per month</a:t>
            </a:r>
          </a:p>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GB" altLang="fr-FR" sz="2800" b="0" i="0" u="sng"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panose="020B0604020202020204" pitchFamily="34" charset="0"/>
              </a:rPr>
              <a:t>For secondments eligible for funding</a:t>
            </a:r>
            <a:r>
              <a:rPr kumimoji="0" lang="en-GB" altLang="fr-FR" sz="2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panose="020B0604020202020204" pitchFamily="34" charset="0"/>
              </a:rPr>
              <a:t> </a:t>
            </a:r>
          </a:p>
        </p:txBody>
      </p:sp>
      <p:sp>
        <p:nvSpPr>
          <p:cNvPr id="22552" name="Rectangle 1"/>
          <p:cNvSpPr>
            <a:spLocks noChangeArrowheads="1"/>
          </p:cNvSpPr>
          <p:nvPr/>
        </p:nvSpPr>
        <p:spPr bwMode="auto">
          <a:xfrm>
            <a:off x="296863" y="5805488"/>
            <a:ext cx="77168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fr-FR" sz="1400" b="0" i="0" u="none" strike="noStrike" kern="1200" cap="none" spc="0" normalizeH="0" baseline="0" noProof="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*These unit costs are subject to a funding rate of 100% and </a:t>
            </a:r>
            <a:r>
              <a:rPr kumimoji="0" lang="en-GB" altLang="fr-FR" sz="1400" b="0" i="0" u="sng" strike="noStrike" kern="1200" cap="none" spc="0" normalizeH="0" baseline="0" noProof="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no country coefficients</a:t>
            </a:r>
            <a:r>
              <a:rPr kumimoji="0" lang="en-GB" altLang="fr-FR" sz="1400" b="0" i="0" u="none" strike="noStrike" kern="1200" cap="none" spc="0" normalizeH="0" baseline="0" noProof="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 apply.</a:t>
            </a:r>
          </a:p>
        </p:txBody>
      </p:sp>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64551152"/>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51" name="TextBox 5"/>
          <p:cNvSpPr txBox="1">
            <a:spLocks noChangeArrowheads="1"/>
          </p:cNvSpPr>
          <p:nvPr/>
        </p:nvSpPr>
        <p:spPr bwMode="auto">
          <a:xfrm>
            <a:off x="539552" y="1554163"/>
            <a:ext cx="813690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2000" b="1" i="0" u="sng"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Staff member unit cost </a:t>
            </a:r>
            <a:r>
              <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 support the travel, accommodation and subsistence costs linked to the respective secondments. Participants are expected to continue paying the salary of the seconded staff during the period of exchange. The EU contribution is fully used for the benefit of the seconded staff members</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Paid directly to the seconded staff member </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Managed centrally by the beneficiary according to the specific needs of the secondment</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Combination of the two</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2000" b="1" i="0" u="sng"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Research, training and networking costs : </a:t>
            </a:r>
            <a:r>
              <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costs related to the activities of the project (consumables, conferences, workshops, coordination…)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fr-FR" sz="2000" b="1"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2000" b="1" i="0" u="sng"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Management and indirect costs : </a:t>
            </a:r>
            <a:r>
              <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organisation and implementation of the secondment (administrative and financial management, legal advice…)</a:t>
            </a:r>
            <a:endParaRPr kumimoji="0" lang="en-GB" altLang="fr-FR" sz="2000" b="1" i="0" u="sng"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endParaRPr>
          </a:p>
        </p:txBody>
      </p:sp>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Title 3"/>
          <p:cNvSpPr>
            <a:spLocks noGrp="1"/>
          </p:cNvSpPr>
          <p:nvPr>
            <p:ph type="title"/>
          </p:nvPr>
        </p:nvSpPr>
        <p:spPr>
          <a:xfrm>
            <a:off x="2339752" y="692696"/>
            <a:ext cx="3965510" cy="944404"/>
          </a:xfrm>
        </p:spPr>
        <p:txBody>
          <a:bodyPr/>
          <a:lstStyle/>
          <a:p>
            <a:r>
              <a:rPr lang="en-GB" altLang="fr-FR" dirty="0">
                <a:ea typeface="Calibri" panose="020F0502020204030204" pitchFamily="34" charset="0"/>
              </a:rPr>
              <a:t>EU Contribution</a:t>
            </a:r>
          </a:p>
        </p:txBody>
      </p:sp>
    </p:spTree>
    <p:extLst>
      <p:ext uri="{BB962C8B-B14F-4D97-AF65-F5344CB8AC3E}">
        <p14:creationId xmlns:p14="http://schemas.microsoft.com/office/powerpoint/2010/main" val="3957592357"/>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cstate="print"/>
          <a:srcRect/>
          <a:stretch>
            <a:fillRect/>
          </a:stretch>
        </p:blipFill>
        <p:spPr bwMode="auto">
          <a:xfrm>
            <a:off x="539552" y="800100"/>
            <a:ext cx="8039100" cy="6057900"/>
          </a:xfrm>
          <a:prstGeom prst="rect">
            <a:avLst/>
          </a:prstGeom>
          <a:noFill/>
          <a:ln w="9525">
            <a:noFill/>
            <a:miter lim="800000"/>
            <a:headEnd/>
            <a:tailEnd/>
          </a:ln>
        </p:spPr>
      </p:pic>
      <p:pic>
        <p:nvPicPr>
          <p:cNvPr id="3" name="Picture 2" descr="Résultat de recherche d'images pour &quot;logo european commission&quot;"/>
          <p:cNvPicPr>
            <a:picLocks noChangeAspect="1" noChangeArrowheads="1"/>
          </p:cNvPicPr>
          <p:nvPr/>
        </p:nvPicPr>
        <p:blipFill>
          <a:blip r:embed="rId4" cstate="print"/>
          <a:srcRect/>
          <a:stretch>
            <a:fillRect/>
          </a:stretch>
        </p:blipFill>
        <p:spPr bwMode="auto">
          <a:xfrm>
            <a:off x="755576" y="260648"/>
            <a:ext cx="936104" cy="650592"/>
          </a:xfrm>
          <a:prstGeom prst="rect">
            <a:avLst/>
          </a:prstGeom>
          <a:noFill/>
        </p:spPr>
      </p:pic>
      <p:pic>
        <p:nvPicPr>
          <p:cNvPr id="4" name="Picture 6" descr="Résultat de recherche d'images pour &quot;marie sklodowska curie actions PCN horizon 2020&quot;"/>
          <p:cNvPicPr>
            <a:picLocks noChangeAspect="1" noChangeArrowheads="1"/>
          </p:cNvPicPr>
          <p:nvPr/>
        </p:nvPicPr>
        <p:blipFill>
          <a:blip r:embed="rId5" cstate="print"/>
          <a:srcRect/>
          <a:stretch>
            <a:fillRect/>
          </a:stretch>
        </p:blipFill>
        <p:spPr bwMode="auto">
          <a:xfrm>
            <a:off x="7236296" y="260648"/>
            <a:ext cx="1422878" cy="748884"/>
          </a:xfrm>
          <a:prstGeom prst="rect">
            <a:avLst/>
          </a:prstGeom>
          <a:noFill/>
        </p:spPr>
      </p:pic>
      <p:sp>
        <p:nvSpPr>
          <p:cNvPr id="5" name="Rectangle 4"/>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38247595"/>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rot="19986228">
            <a:off x="3435215" y="2967335"/>
            <a:ext cx="227357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ahoma" pitchFamily="34" charset="0"/>
                <a:ea typeface="ＭＳ Ｐゴシック" pitchFamily="34" charset="-128"/>
                <a:cs typeface="+mn-cs"/>
              </a:rPr>
              <a:t>DRAFT</a:t>
            </a:r>
          </a:p>
        </p:txBody>
      </p:sp>
      <p:sp>
        <p:nvSpPr>
          <p:cNvPr id="28675" name="Text Placeholder 4"/>
          <p:cNvSpPr>
            <a:spLocks noGrp="1"/>
          </p:cNvSpPr>
          <p:nvPr>
            <p:ph type="body" idx="1"/>
          </p:nvPr>
        </p:nvSpPr>
        <p:spPr>
          <a:xfrm>
            <a:off x="658813" y="1630363"/>
            <a:ext cx="8013700" cy="4200525"/>
          </a:xfrm>
        </p:spPr>
        <p:txBody>
          <a:bodyPr/>
          <a:lstStyle/>
          <a:p>
            <a:pPr>
              <a:spcBef>
                <a:spcPct val="0"/>
              </a:spcBef>
            </a:pPr>
            <a:r>
              <a:rPr lang="en-GB" altLang="fr-FR" i="0" u="sng" dirty="0">
                <a:latin typeface="Calibri" panose="020F0502020204030204" pitchFamily="34" charset="0"/>
              </a:rPr>
              <a:t>Next call</a:t>
            </a:r>
            <a:r>
              <a:rPr lang="en-GB" altLang="fr-FR" i="0" dirty="0">
                <a:latin typeface="Calibri" panose="020F0502020204030204" pitchFamily="34" charset="0"/>
              </a:rPr>
              <a:t>: 		- H2020-MSCA-RISE-2017</a:t>
            </a:r>
          </a:p>
          <a:p>
            <a:pPr>
              <a:spcBef>
                <a:spcPct val="0"/>
              </a:spcBef>
            </a:pPr>
            <a:r>
              <a:rPr lang="en-GB" altLang="fr-FR" i="0" dirty="0">
                <a:latin typeface="Calibri" panose="020F0502020204030204" pitchFamily="34" charset="0"/>
                <a:ea typeface="Calibri" panose="020F0502020204030204" pitchFamily="34" charset="0"/>
                <a:cs typeface="Calibri" panose="020F0502020204030204" pitchFamily="34" charset="0"/>
              </a:rPr>
              <a:t>		- Opens 07 December 2017</a:t>
            </a:r>
          </a:p>
          <a:p>
            <a:pPr>
              <a:spcBef>
                <a:spcPct val="0"/>
              </a:spcBef>
            </a:pPr>
            <a:r>
              <a:rPr lang="en-GB" altLang="fr-FR" i="0" dirty="0">
                <a:latin typeface="Calibri" panose="020F0502020204030204" pitchFamily="34" charset="0"/>
                <a:ea typeface="Calibri" panose="020F0502020204030204" pitchFamily="34" charset="0"/>
                <a:cs typeface="Calibri" panose="020F0502020204030204" pitchFamily="34" charset="0"/>
              </a:rPr>
              <a:t>		- Deadline: </a:t>
            </a:r>
            <a:r>
              <a:rPr lang="en-GB" altLang="fr-FR" b="1" i="0" dirty="0">
                <a:latin typeface="Calibri" panose="020F0502020204030204" pitchFamily="34" charset="0"/>
                <a:ea typeface="Calibri" panose="020F0502020204030204" pitchFamily="34" charset="0"/>
                <a:cs typeface="Calibri" panose="020F0502020204030204" pitchFamily="34" charset="0"/>
              </a:rPr>
              <a:t>18 April 2018</a:t>
            </a:r>
          </a:p>
          <a:p>
            <a:pPr>
              <a:spcBef>
                <a:spcPct val="0"/>
              </a:spcBef>
            </a:pPr>
            <a:r>
              <a:rPr lang="en-GB" altLang="fr-FR" b="1" i="0" dirty="0">
                <a:latin typeface="Calibri" panose="020F0502020204030204" pitchFamily="34" charset="0"/>
                <a:ea typeface="Calibri" panose="020F0502020204030204" pitchFamily="34" charset="0"/>
                <a:cs typeface="Calibri" panose="020F0502020204030204" pitchFamily="34" charset="0"/>
              </a:rPr>
              <a:t>		</a:t>
            </a:r>
            <a:r>
              <a:rPr lang="en-GB" altLang="fr-FR" i="0" dirty="0">
                <a:latin typeface="Calibri" panose="020F0502020204030204" pitchFamily="34" charset="0"/>
                <a:ea typeface="Calibri" panose="020F0502020204030204" pitchFamily="34" charset="0"/>
                <a:cs typeface="Calibri" panose="020F0502020204030204" pitchFamily="34" charset="0"/>
              </a:rPr>
              <a:t>- Budget: € 80 Million</a:t>
            </a:r>
          </a:p>
          <a:p>
            <a:pPr>
              <a:spcBef>
                <a:spcPct val="0"/>
              </a:spcBef>
            </a:pPr>
            <a:endParaRPr lang="en-GB" altLang="fr-FR" b="1" i="0" dirty="0">
              <a:latin typeface="Calibri" panose="020F0502020204030204" pitchFamily="34" charset="0"/>
              <a:ea typeface="Calibri" panose="020F0502020204030204" pitchFamily="34" charset="0"/>
              <a:cs typeface="Calibri" panose="020F0502020204030204" pitchFamily="34" charset="0"/>
            </a:endParaRPr>
          </a:p>
          <a:p>
            <a:pPr>
              <a:spcBef>
                <a:spcPct val="0"/>
              </a:spcBef>
            </a:pPr>
            <a:r>
              <a:rPr lang="en-GB" altLang="fr-FR" i="0" dirty="0">
                <a:latin typeface="Calibri" panose="020F0502020204030204" pitchFamily="34" charset="0"/>
                <a:ea typeface="Calibri" panose="020F0502020204030204" pitchFamily="34" charset="0"/>
                <a:cs typeface="Calibri" panose="020F0502020204030204" pitchFamily="34" charset="0"/>
              </a:rPr>
              <a:t>Results of the evaluation: </a:t>
            </a:r>
            <a:r>
              <a:rPr lang="en-GB" altLang="fr-FR" b="1" i="0" dirty="0">
                <a:solidFill>
                  <a:srgbClr val="941333"/>
                </a:solidFill>
                <a:latin typeface="Calibri" panose="020F0502020204030204" pitchFamily="34" charset="0"/>
                <a:ea typeface="Calibri" panose="020F0502020204030204" pitchFamily="34" charset="0"/>
                <a:cs typeface="Calibri" panose="020F0502020204030204" pitchFamily="34" charset="0"/>
              </a:rPr>
              <a:t>5 months </a:t>
            </a:r>
            <a:r>
              <a:rPr lang="en-GB" altLang="fr-FR" i="0" dirty="0">
                <a:latin typeface="Calibri" panose="020F0502020204030204" pitchFamily="34" charset="0"/>
                <a:ea typeface="Calibri" panose="020F0502020204030204" pitchFamily="34" charset="0"/>
                <a:cs typeface="Calibri" panose="020F0502020204030204" pitchFamily="34" charset="0"/>
              </a:rPr>
              <a:t>after the call deadline</a:t>
            </a:r>
          </a:p>
          <a:p>
            <a:pPr>
              <a:spcBef>
                <a:spcPct val="0"/>
              </a:spcBef>
            </a:pPr>
            <a:endParaRPr lang="en-GB" altLang="fr-FR" i="0" dirty="0">
              <a:latin typeface="Calibri" panose="020F0502020204030204" pitchFamily="34" charset="0"/>
              <a:ea typeface="Calibri" panose="020F0502020204030204" pitchFamily="34" charset="0"/>
              <a:cs typeface="Calibri" panose="020F0502020204030204" pitchFamily="34" charset="0"/>
            </a:endParaRPr>
          </a:p>
          <a:p>
            <a:pPr>
              <a:spcBef>
                <a:spcPct val="0"/>
              </a:spcBef>
            </a:pPr>
            <a:r>
              <a:rPr lang="en-GB" altLang="fr-FR" i="0" dirty="0">
                <a:latin typeface="Calibri" panose="020F0502020204030204" pitchFamily="34" charset="0"/>
                <a:ea typeface="Calibri" panose="020F0502020204030204" pitchFamily="34" charset="0"/>
                <a:cs typeface="Calibri" panose="020F0502020204030204" pitchFamily="34" charset="0"/>
              </a:rPr>
              <a:t>Signing of grant agreements: </a:t>
            </a:r>
            <a:r>
              <a:rPr lang="en-GB" altLang="fr-FR" b="1" i="0" dirty="0">
                <a:solidFill>
                  <a:srgbClr val="941333"/>
                </a:solidFill>
                <a:latin typeface="Calibri" panose="020F0502020204030204" pitchFamily="34" charset="0"/>
                <a:ea typeface="Calibri" panose="020F0502020204030204" pitchFamily="34" charset="0"/>
                <a:cs typeface="Calibri" panose="020F0502020204030204" pitchFamily="34" charset="0"/>
              </a:rPr>
              <a:t>8 months </a:t>
            </a:r>
            <a:r>
              <a:rPr lang="en-GB" altLang="fr-FR" i="0" dirty="0">
                <a:latin typeface="Calibri" panose="020F0502020204030204" pitchFamily="34" charset="0"/>
                <a:ea typeface="Calibri" panose="020F0502020204030204" pitchFamily="34" charset="0"/>
                <a:cs typeface="Calibri" panose="020F0502020204030204" pitchFamily="34" charset="0"/>
              </a:rPr>
              <a:t>after the call deadline</a:t>
            </a:r>
          </a:p>
        </p:txBody>
      </p:sp>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910942281"/>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Box 9"/>
          <p:cNvSpPr txBox="1">
            <a:spLocks noChangeArrowheads="1"/>
          </p:cNvSpPr>
          <p:nvPr/>
        </p:nvSpPr>
        <p:spPr bwMode="auto">
          <a:xfrm>
            <a:off x="346075" y="1233488"/>
            <a:ext cx="70453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F5494"/>
              </a:solidFill>
              <a:effectLst/>
              <a:uLnTx/>
              <a:uFillTx/>
              <a:latin typeface="Verdana" pitchFamily="34" charset="0"/>
              <a:ea typeface="ＭＳ Ｐゴシック" pitchFamily="34" charset="-128"/>
              <a:cs typeface="+mn-cs"/>
            </a:endParaRPr>
          </a:p>
        </p:txBody>
      </p:sp>
      <p:sp>
        <p:nvSpPr>
          <p:cNvPr id="9219" name="TextBox 9"/>
          <p:cNvSpPr txBox="1">
            <a:spLocks noChangeArrowheads="1"/>
          </p:cNvSpPr>
          <p:nvPr/>
        </p:nvSpPr>
        <p:spPr bwMode="auto">
          <a:xfrm>
            <a:off x="5438775" y="1803400"/>
            <a:ext cx="779462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85750" indent="-285750"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defRPr/>
            </a:pPr>
            <a:endParaRPr kumimoji="0" lang="en-US" sz="1800" b="0" i="0" u="none" strike="noStrike" kern="1200" cap="none" spc="0" normalizeH="0" baseline="0" noProof="0">
              <a:ln>
                <a:noFill/>
              </a:ln>
              <a:solidFill>
                <a:srgbClr val="0F5494"/>
              </a:solidFill>
              <a:effectLst/>
              <a:uLnTx/>
              <a:uFillTx/>
              <a:latin typeface="Verdana" pitchFamily="34" charset="0"/>
              <a:ea typeface="ＭＳ Ｐゴシック" pitchFamily="34" charset="-128"/>
              <a:cs typeface="+mn-cs"/>
            </a:endParaRPr>
          </a:p>
        </p:txBody>
      </p:sp>
      <p:pic>
        <p:nvPicPr>
          <p:cNvPr id="6146" name="Picture 2"/>
          <p:cNvPicPr>
            <a:picLocks noChangeAspect="1" noChangeArrowheads="1"/>
          </p:cNvPicPr>
          <p:nvPr/>
        </p:nvPicPr>
        <p:blipFill>
          <a:blip r:embed="rId3" cstate="print"/>
          <a:srcRect/>
          <a:stretch>
            <a:fillRect/>
          </a:stretch>
        </p:blipFill>
        <p:spPr bwMode="auto">
          <a:xfrm>
            <a:off x="827584" y="1412776"/>
            <a:ext cx="8028384" cy="4939423"/>
          </a:xfrm>
          <a:prstGeom prst="rect">
            <a:avLst/>
          </a:prstGeom>
          <a:noFill/>
          <a:ln w="9525">
            <a:noFill/>
            <a:miter lim="800000"/>
            <a:headEnd/>
            <a:tailEnd/>
          </a:ln>
        </p:spPr>
      </p:pic>
      <p:pic>
        <p:nvPicPr>
          <p:cNvPr id="6" name="Picture 2" descr="Résultat de recherche d'images pour &quot;logo european commission&quot;"/>
          <p:cNvPicPr>
            <a:picLocks noChangeAspect="1" noChangeArrowheads="1"/>
          </p:cNvPicPr>
          <p:nvPr/>
        </p:nvPicPr>
        <p:blipFill>
          <a:blip r:embed="rId4"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5"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9703619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Box 9"/>
          <p:cNvSpPr txBox="1">
            <a:spLocks noChangeArrowheads="1"/>
          </p:cNvSpPr>
          <p:nvPr/>
        </p:nvSpPr>
        <p:spPr bwMode="auto">
          <a:xfrm>
            <a:off x="346075" y="1233488"/>
            <a:ext cx="70453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F5494"/>
              </a:solidFill>
              <a:effectLst/>
              <a:uLnTx/>
              <a:uFillTx/>
              <a:latin typeface="Verdana" pitchFamily="34" charset="0"/>
              <a:ea typeface="ＭＳ Ｐゴシック" pitchFamily="34" charset="-128"/>
              <a:cs typeface="+mn-cs"/>
            </a:endParaRPr>
          </a:p>
        </p:txBody>
      </p:sp>
      <p:sp>
        <p:nvSpPr>
          <p:cNvPr id="9219" name="TextBox 9"/>
          <p:cNvSpPr txBox="1">
            <a:spLocks noChangeArrowheads="1"/>
          </p:cNvSpPr>
          <p:nvPr/>
        </p:nvSpPr>
        <p:spPr bwMode="auto">
          <a:xfrm>
            <a:off x="5438775" y="1803400"/>
            <a:ext cx="779462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85750" indent="-285750"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defRPr/>
            </a:pPr>
            <a:endParaRPr kumimoji="0" lang="en-US" sz="1800" b="0" i="0" u="none" strike="noStrike" kern="1200" cap="none" spc="0" normalizeH="0" baseline="0" noProof="0">
              <a:ln>
                <a:noFill/>
              </a:ln>
              <a:solidFill>
                <a:srgbClr val="0F5494"/>
              </a:solidFill>
              <a:effectLst/>
              <a:uLnTx/>
              <a:uFillTx/>
              <a:latin typeface="Verdana" pitchFamily="34" charset="0"/>
              <a:ea typeface="ＭＳ Ｐゴシック" pitchFamily="34" charset="-128"/>
              <a:cs typeface="+mn-cs"/>
            </a:endParaRPr>
          </a:p>
        </p:txBody>
      </p:sp>
      <p:pic>
        <p:nvPicPr>
          <p:cNvPr id="7170" name="Picture 2"/>
          <p:cNvPicPr>
            <a:picLocks noChangeAspect="1" noChangeArrowheads="1"/>
          </p:cNvPicPr>
          <p:nvPr/>
        </p:nvPicPr>
        <p:blipFill>
          <a:blip r:embed="rId3" cstate="print"/>
          <a:srcRect/>
          <a:stretch>
            <a:fillRect/>
          </a:stretch>
        </p:blipFill>
        <p:spPr bwMode="auto">
          <a:xfrm>
            <a:off x="539552" y="1628800"/>
            <a:ext cx="8210525" cy="4393663"/>
          </a:xfrm>
          <a:prstGeom prst="rect">
            <a:avLst/>
          </a:prstGeom>
          <a:noFill/>
          <a:ln w="9525">
            <a:noFill/>
            <a:miter lim="800000"/>
            <a:headEnd/>
            <a:tailEnd/>
          </a:ln>
        </p:spPr>
      </p:pic>
      <p:pic>
        <p:nvPicPr>
          <p:cNvPr id="6" name="Picture 2" descr="Résultat de recherche d'images pour &quot;logo european commission&quot;"/>
          <p:cNvPicPr>
            <a:picLocks noChangeAspect="1" noChangeArrowheads="1"/>
          </p:cNvPicPr>
          <p:nvPr/>
        </p:nvPicPr>
        <p:blipFill>
          <a:blip r:embed="rId4"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5"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3222154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r>
            <a:br>
              <a:rPr lang="fr-FR" dirty="0"/>
            </a:br>
            <a:r>
              <a:rPr lang="fr-FR" dirty="0" err="1"/>
              <a:t>Success</a:t>
            </a:r>
            <a:r>
              <a:rPr lang="fr-FR" dirty="0"/>
              <a:t> rates</a:t>
            </a:r>
          </a:p>
        </p:txBody>
      </p:sp>
      <p:pic>
        <p:nvPicPr>
          <p:cNvPr id="3" name="Image 2"/>
          <p:cNvPicPr>
            <a:picLocks noChangeAspect="1"/>
          </p:cNvPicPr>
          <p:nvPr/>
        </p:nvPicPr>
        <p:blipFill>
          <a:blip r:embed="rId2" cstate="print"/>
          <a:stretch>
            <a:fillRect/>
          </a:stretch>
        </p:blipFill>
        <p:spPr>
          <a:xfrm>
            <a:off x="0" y="3068960"/>
            <a:ext cx="9144000" cy="1188000"/>
          </a:xfrm>
          <a:prstGeom prst="rect">
            <a:avLst/>
          </a:prstGeom>
        </p:spPr>
      </p:pic>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83565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112" y="5744369"/>
            <a:ext cx="639762"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Rectangle 4"/>
          <p:cNvSpPr>
            <a:spLocks noChangeArrowheads="1"/>
          </p:cNvSpPr>
          <p:nvPr/>
        </p:nvSpPr>
        <p:spPr bwMode="auto">
          <a:xfrm>
            <a:off x="2687638" y="1949450"/>
            <a:ext cx="5634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r>
              <a:rPr lang="en-GB" altLang="fr-FR" sz="2400" b="1" dirty="0">
                <a:solidFill>
                  <a:srgbClr val="84095B"/>
                </a:solidFill>
                <a:latin typeface="Calibri" pitchFamily="34" charset="0"/>
                <a:ea typeface="+mn-ea"/>
              </a:rPr>
              <a:t>Beneficiary</a:t>
            </a:r>
            <a:r>
              <a:rPr lang="en-GB" altLang="fr-FR" sz="2000" dirty="0">
                <a:solidFill>
                  <a:srgbClr val="84095B"/>
                </a:solidFill>
                <a:latin typeface="Calibri" pitchFamily="34" charset="0"/>
                <a:ea typeface="+mn-ea"/>
              </a:rPr>
              <a:t>   </a:t>
            </a:r>
            <a:r>
              <a:rPr lang="en-GB" altLang="fr-FR" sz="2000" i="1" dirty="0">
                <a:latin typeface="Calibri" pitchFamily="34" charset="0"/>
                <a:ea typeface="+mn-ea"/>
              </a:rPr>
              <a:t>vs. </a:t>
            </a:r>
            <a:endParaRPr lang="en-GB" altLang="fr-FR" sz="1800" dirty="0">
              <a:solidFill>
                <a:srgbClr val="84095B"/>
              </a:solidFill>
              <a:latin typeface="Calibri" pitchFamily="34" charset="0"/>
              <a:ea typeface="+mn-ea"/>
            </a:endParaRPr>
          </a:p>
        </p:txBody>
      </p:sp>
      <p:graphicFrame>
        <p:nvGraphicFramePr>
          <p:cNvPr id="5" name="Table 4"/>
          <p:cNvGraphicFramePr>
            <a:graphicFrameLocks noGrp="1"/>
          </p:cNvGraphicFramePr>
          <p:nvPr>
            <p:extLst>
              <p:ext uri="{D42A27DB-BD31-4B8C-83A1-F6EECF244321}">
                <p14:modId xmlns:p14="http://schemas.microsoft.com/office/powerpoint/2010/main" val="3860468706"/>
              </p:ext>
            </p:extLst>
          </p:nvPr>
        </p:nvGraphicFramePr>
        <p:xfrm>
          <a:off x="315118" y="2524125"/>
          <a:ext cx="7783513" cy="3140074"/>
        </p:xfrm>
        <a:graphic>
          <a:graphicData uri="http://schemas.openxmlformats.org/drawingml/2006/table">
            <a:tbl>
              <a:tblPr firstRow="1" bandRow="1">
                <a:tableStyleId>{2D5ABB26-0587-4C30-8999-92F81FD0307C}</a:tableStyleId>
              </a:tblPr>
              <a:tblGrid>
                <a:gridCol w="2469183">
                  <a:extLst>
                    <a:ext uri="{9D8B030D-6E8A-4147-A177-3AD203B41FA5}">
                      <a16:colId xmlns:a16="http://schemas.microsoft.com/office/drawing/2014/main" xmlns="" val="20000"/>
                    </a:ext>
                  </a:extLst>
                </a:gridCol>
                <a:gridCol w="2377731">
                  <a:extLst>
                    <a:ext uri="{9D8B030D-6E8A-4147-A177-3AD203B41FA5}">
                      <a16:colId xmlns:a16="http://schemas.microsoft.com/office/drawing/2014/main" xmlns="" val="20001"/>
                    </a:ext>
                  </a:extLst>
                </a:gridCol>
                <a:gridCol w="2936599">
                  <a:extLst>
                    <a:ext uri="{9D8B030D-6E8A-4147-A177-3AD203B41FA5}">
                      <a16:colId xmlns:a16="http://schemas.microsoft.com/office/drawing/2014/main" xmlns="" val="20002"/>
                    </a:ext>
                  </a:extLst>
                </a:gridCol>
              </a:tblGrid>
              <a:tr h="579237">
                <a:tc>
                  <a:txBody>
                    <a:bodyPr/>
                    <a:lstStyle/>
                    <a:p>
                      <a:pPr algn="ctr"/>
                      <a:r>
                        <a:rPr lang="fr-BE" sz="1600" dirty="0" err="1">
                          <a:solidFill>
                            <a:srgbClr val="0F5494"/>
                          </a:solidFill>
                        </a:rPr>
                        <a:t>Signs</a:t>
                      </a:r>
                      <a:r>
                        <a:rPr lang="fr-BE" sz="1600" dirty="0">
                          <a:solidFill>
                            <a:srgbClr val="0F5494"/>
                          </a:solidFill>
                        </a:rPr>
                        <a:t> Grant Agreement</a:t>
                      </a:r>
                      <a:endParaRPr lang="en-GB" sz="1600" dirty="0">
                        <a:solidFill>
                          <a:srgbClr val="0F5494"/>
                        </a:solidFill>
                      </a:endParaRPr>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solidFill>
                          <a:srgbClr val="339933"/>
                        </a:solidFill>
                      </a:endParaRPr>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579237">
                <a:tc>
                  <a:txBody>
                    <a:bodyPr/>
                    <a:lstStyle/>
                    <a:p>
                      <a:pPr algn="ctr"/>
                      <a:r>
                        <a:rPr lang="fr-BE" sz="1600" dirty="0" err="1">
                          <a:solidFill>
                            <a:srgbClr val="0F5494"/>
                          </a:solidFill>
                        </a:rPr>
                        <a:t>Recruits</a:t>
                      </a:r>
                      <a:r>
                        <a:rPr lang="fr-BE" sz="1600" dirty="0">
                          <a:solidFill>
                            <a:srgbClr val="0F5494"/>
                          </a:solidFill>
                        </a:rPr>
                        <a:t> and Hosts</a:t>
                      </a:r>
                      <a:br>
                        <a:rPr lang="fr-BE" sz="1600" dirty="0">
                          <a:solidFill>
                            <a:srgbClr val="0F5494"/>
                          </a:solidFill>
                        </a:rPr>
                      </a:br>
                      <a:r>
                        <a:rPr lang="fr-BE" sz="1600" dirty="0" err="1">
                          <a:solidFill>
                            <a:srgbClr val="0F5494"/>
                          </a:solidFill>
                        </a:rPr>
                        <a:t>Researchers</a:t>
                      </a:r>
                      <a:endParaRPr lang="en-GB" sz="1600" dirty="0">
                        <a:solidFill>
                          <a:srgbClr val="0F5494"/>
                        </a:solidFill>
                      </a:endParaRPr>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823126">
                <a:tc>
                  <a:txBody>
                    <a:bodyPr/>
                    <a:lstStyle/>
                    <a:p>
                      <a:pPr algn="ctr"/>
                      <a:r>
                        <a:rPr lang="en-GB" sz="1600" dirty="0">
                          <a:solidFill>
                            <a:srgbClr val="0F5494"/>
                          </a:solidFill>
                        </a:rPr>
                        <a:t>Trains/Hosts </a:t>
                      </a:r>
                      <a:br>
                        <a:rPr lang="en-GB" sz="1600" dirty="0">
                          <a:solidFill>
                            <a:srgbClr val="0F5494"/>
                          </a:solidFill>
                        </a:rPr>
                      </a:br>
                      <a:r>
                        <a:rPr lang="en-GB" sz="1600" dirty="0">
                          <a:solidFill>
                            <a:srgbClr val="0F5494"/>
                          </a:solidFill>
                        </a:rPr>
                        <a:t>Researchers on secondment</a:t>
                      </a:r>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79237">
                <a:tc>
                  <a:txBody>
                    <a:bodyPr/>
                    <a:lstStyle/>
                    <a:p>
                      <a:pPr algn="ctr"/>
                      <a:r>
                        <a:rPr lang="en-GB" sz="1600" dirty="0">
                          <a:solidFill>
                            <a:srgbClr val="0F5494"/>
                          </a:solidFill>
                        </a:rPr>
                        <a:t>Participates in Supervisory Board</a:t>
                      </a:r>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79237">
                <a:tc>
                  <a:txBody>
                    <a:bodyPr/>
                    <a:lstStyle/>
                    <a:p>
                      <a:pPr algn="ctr"/>
                      <a:r>
                        <a:rPr lang="fr-BE" sz="1600" dirty="0" err="1">
                          <a:solidFill>
                            <a:srgbClr val="0F5494"/>
                          </a:solidFill>
                        </a:rPr>
                        <a:t>Directly</a:t>
                      </a:r>
                      <a:r>
                        <a:rPr lang="fr-BE" sz="1600" dirty="0">
                          <a:solidFill>
                            <a:srgbClr val="0F5494"/>
                          </a:solidFill>
                        </a:rPr>
                        <a:t> Claims</a:t>
                      </a:r>
                      <a:r>
                        <a:rPr lang="fr-BE" sz="1600" baseline="0" dirty="0">
                          <a:solidFill>
                            <a:srgbClr val="0F5494"/>
                          </a:solidFill>
                        </a:rPr>
                        <a:t> </a:t>
                      </a:r>
                      <a:br>
                        <a:rPr lang="fr-BE" sz="1600" baseline="0" dirty="0">
                          <a:solidFill>
                            <a:srgbClr val="0F5494"/>
                          </a:solidFill>
                        </a:rPr>
                      </a:br>
                      <a:r>
                        <a:rPr lang="fr-BE" sz="1600" baseline="0" dirty="0" err="1">
                          <a:solidFill>
                            <a:srgbClr val="0F5494"/>
                          </a:solidFill>
                        </a:rPr>
                        <a:t>Costs</a:t>
                      </a:r>
                      <a:endParaRPr lang="en-GB" sz="1600" dirty="0">
                        <a:solidFill>
                          <a:srgbClr val="0F5494"/>
                        </a:solidFill>
                      </a:endParaRPr>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pic>
        <p:nvPicPr>
          <p:cNvPr id="256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463" y="2725738"/>
            <a:ext cx="515937"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463" y="3313113"/>
            <a:ext cx="515937"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9350" y="4056063"/>
            <a:ext cx="5175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30" name="Rectangle 4"/>
          <p:cNvSpPr>
            <a:spLocks noChangeArrowheads="1"/>
          </p:cNvSpPr>
          <p:nvPr/>
        </p:nvSpPr>
        <p:spPr bwMode="auto">
          <a:xfrm>
            <a:off x="5220072" y="1988840"/>
            <a:ext cx="29194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GB" altLang="fr-FR" sz="2200" b="1" dirty="0">
                <a:solidFill>
                  <a:srgbClr val="84095B"/>
                </a:solidFill>
                <a:latin typeface="Calibri" pitchFamily="34" charset="0"/>
                <a:ea typeface="+mn-ea"/>
              </a:rPr>
              <a:t>Partner Organisation</a:t>
            </a:r>
            <a:endParaRPr lang="en-GB" altLang="fr-FR" sz="2200" dirty="0">
              <a:solidFill>
                <a:srgbClr val="84095B"/>
              </a:solidFill>
              <a:latin typeface="Calibri" pitchFamily="34" charset="0"/>
              <a:ea typeface="+mn-ea"/>
            </a:endParaRPr>
          </a:p>
        </p:txBody>
      </p:sp>
      <p:pic>
        <p:nvPicPr>
          <p:cNvPr id="256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338" y="5318125"/>
            <a:ext cx="515937"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338" y="4706938"/>
            <a:ext cx="515937"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4056063"/>
            <a:ext cx="5175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4138" y="4706938"/>
            <a:ext cx="5175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6525" y="2762250"/>
            <a:ext cx="431800"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3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6525" y="3332163"/>
            <a:ext cx="431800" cy="4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3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9863" y="5276850"/>
            <a:ext cx="431800"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38" name="TextBox 20"/>
          <p:cNvSpPr txBox="1">
            <a:spLocks noChangeArrowheads="1"/>
          </p:cNvSpPr>
          <p:nvPr/>
        </p:nvSpPr>
        <p:spPr bwMode="auto">
          <a:xfrm>
            <a:off x="1371600" y="5851525"/>
            <a:ext cx="1554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fr-BE" altLang="fr-FR" sz="1600">
                <a:ea typeface="+mn-ea"/>
              </a:rPr>
              <a:t>EU funding</a:t>
            </a:r>
            <a:endParaRPr lang="en-GB" altLang="fr-FR" sz="1600">
              <a:ea typeface="+mn-ea"/>
            </a:endParaRPr>
          </a:p>
        </p:txBody>
      </p:sp>
      <p:sp>
        <p:nvSpPr>
          <p:cNvPr id="22" name="Bent-Up Arrow 21"/>
          <p:cNvSpPr/>
          <p:nvPr/>
        </p:nvSpPr>
        <p:spPr bwMode="auto">
          <a:xfrm rot="10800000" flipH="1" flipV="1">
            <a:off x="2814638" y="5803900"/>
            <a:ext cx="1208087" cy="433388"/>
          </a:xfrm>
          <a:prstGeom prst="bentUpArrow">
            <a:avLst>
              <a:gd name="adj1" fmla="val 9303"/>
              <a:gd name="adj2" fmla="val 18635"/>
              <a:gd name="adj3" fmla="val 42229"/>
            </a:avLst>
          </a:prstGeom>
          <a:solidFill>
            <a:srgbClr val="0F5494"/>
          </a:solidFill>
          <a:ln>
            <a:noFill/>
          </a:ln>
          <a:effectLst/>
          <a:extLst/>
        </p:spPr>
        <p:txBody>
          <a:bodyPr anchor="ctr"/>
          <a:lstStyle/>
          <a:p>
            <a:pPr marL="3175">
              <a:defRPr/>
            </a:pPr>
            <a:endParaRPr lang="en-GB" sz="1200">
              <a:latin typeface="Verdana" panose="020B0604030504040204" pitchFamily="34" charset="0"/>
              <a:ea typeface="+mn-ea"/>
            </a:endParaRPr>
          </a:p>
        </p:txBody>
      </p:sp>
      <p:pic>
        <p:nvPicPr>
          <p:cNvPr id="20" name="Picture 2" descr="Résultat de recherche d'images pour &quot;logo european commission&quot;"/>
          <p:cNvPicPr>
            <a:picLocks noChangeAspect="1" noChangeArrowheads="1"/>
          </p:cNvPicPr>
          <p:nvPr/>
        </p:nvPicPr>
        <p:blipFill>
          <a:blip r:embed="rId6" cstate="print"/>
          <a:srcRect/>
          <a:stretch>
            <a:fillRect/>
          </a:stretch>
        </p:blipFill>
        <p:spPr bwMode="auto">
          <a:xfrm>
            <a:off x="755576" y="260648"/>
            <a:ext cx="936104" cy="650592"/>
          </a:xfrm>
          <a:prstGeom prst="rect">
            <a:avLst/>
          </a:prstGeom>
          <a:noFill/>
        </p:spPr>
      </p:pic>
      <p:pic>
        <p:nvPicPr>
          <p:cNvPr id="21" name="Picture 6" descr="Résultat de recherche d'images pour &quot;marie sklodowska curie actions PCN horizon 2020&quot;"/>
          <p:cNvPicPr>
            <a:picLocks noChangeAspect="1" noChangeArrowheads="1"/>
          </p:cNvPicPr>
          <p:nvPr/>
        </p:nvPicPr>
        <p:blipFill>
          <a:blip r:embed="rId7" cstate="print"/>
          <a:srcRect/>
          <a:stretch>
            <a:fillRect/>
          </a:stretch>
        </p:blipFill>
        <p:spPr bwMode="auto">
          <a:xfrm>
            <a:off x="7236296" y="260648"/>
            <a:ext cx="1422878" cy="748884"/>
          </a:xfrm>
          <a:prstGeom prst="rect">
            <a:avLst/>
          </a:prstGeom>
          <a:noFill/>
        </p:spPr>
      </p:pic>
      <p:sp>
        <p:nvSpPr>
          <p:cNvPr id="23" name="Rectangle 22"/>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2555776" y="908720"/>
            <a:ext cx="4132538" cy="400110"/>
          </a:xfrm>
          <a:prstGeom prst="rect">
            <a:avLst/>
          </a:prstGeom>
          <a:noFill/>
        </p:spPr>
        <p:txBody>
          <a:bodyPr wrap="square" rtlCol="0">
            <a:spAutoFit/>
          </a:bodyPr>
          <a:lstStyle/>
          <a:p>
            <a:pPr algn="ctr"/>
            <a:r>
              <a:rPr lang="fr-FR" sz="2000" b="1" dirty="0" err="1">
                <a:solidFill>
                  <a:srgbClr val="F7C943"/>
                </a:solidFill>
              </a:rPr>
              <a:t>Definitions</a:t>
            </a:r>
            <a:endParaRPr lang="fr-FR" sz="2000" b="1" dirty="0">
              <a:solidFill>
                <a:srgbClr val="F7C943"/>
              </a:solidFill>
            </a:endParaRPr>
          </a:p>
        </p:txBody>
      </p:sp>
    </p:spTree>
    <p:extLst>
      <p:ext uri="{BB962C8B-B14F-4D97-AF65-F5344CB8AC3E}">
        <p14:creationId xmlns:p14="http://schemas.microsoft.com/office/powerpoint/2010/main" val="349657362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6"/>
          <p:cNvGraphicFramePr>
            <a:graphicFrameLocks/>
          </p:cNvGraphicFramePr>
          <p:nvPr>
            <p:extLst/>
          </p:nvPr>
        </p:nvGraphicFramePr>
        <p:xfrm>
          <a:off x="803305" y="1811708"/>
          <a:ext cx="7357929" cy="39652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3"/>
          <p:cNvGraphicFramePr>
            <a:graphicFrameLocks noGrp="1"/>
          </p:cNvGraphicFramePr>
          <p:nvPr>
            <p:extLst/>
          </p:nvPr>
        </p:nvGraphicFramePr>
        <p:xfrm>
          <a:off x="755576" y="5877272"/>
          <a:ext cx="7086035" cy="539804"/>
        </p:xfrm>
        <a:graphic>
          <a:graphicData uri="http://schemas.openxmlformats.org/drawingml/2006/table">
            <a:tbl>
              <a:tblPr/>
              <a:tblGrid>
                <a:gridCol w="941609">
                  <a:extLst>
                    <a:ext uri="{9D8B030D-6E8A-4147-A177-3AD203B41FA5}">
                      <a16:colId xmlns:a16="http://schemas.microsoft.com/office/drawing/2014/main" xmlns="" val="20000"/>
                    </a:ext>
                  </a:extLst>
                </a:gridCol>
                <a:gridCol w="726393">
                  <a:extLst>
                    <a:ext uri="{9D8B030D-6E8A-4147-A177-3AD203B41FA5}">
                      <a16:colId xmlns:a16="http://schemas.microsoft.com/office/drawing/2014/main" xmlns="" val="20001"/>
                    </a:ext>
                  </a:extLst>
                </a:gridCol>
                <a:gridCol w="794759">
                  <a:extLst>
                    <a:ext uri="{9D8B030D-6E8A-4147-A177-3AD203B41FA5}">
                      <a16:colId xmlns:a16="http://schemas.microsoft.com/office/drawing/2014/main" xmlns="" val="20002"/>
                    </a:ext>
                  </a:extLst>
                </a:gridCol>
                <a:gridCol w="752029">
                  <a:extLst>
                    <a:ext uri="{9D8B030D-6E8A-4147-A177-3AD203B41FA5}">
                      <a16:colId xmlns:a16="http://schemas.microsoft.com/office/drawing/2014/main" xmlns="" val="20003"/>
                    </a:ext>
                  </a:extLst>
                </a:gridCol>
                <a:gridCol w="777668">
                  <a:extLst>
                    <a:ext uri="{9D8B030D-6E8A-4147-A177-3AD203B41FA5}">
                      <a16:colId xmlns:a16="http://schemas.microsoft.com/office/drawing/2014/main" xmlns="" val="20004"/>
                    </a:ext>
                  </a:extLst>
                </a:gridCol>
                <a:gridCol w="777667">
                  <a:extLst>
                    <a:ext uri="{9D8B030D-6E8A-4147-A177-3AD203B41FA5}">
                      <a16:colId xmlns:a16="http://schemas.microsoft.com/office/drawing/2014/main" xmlns="" val="20005"/>
                    </a:ext>
                  </a:extLst>
                </a:gridCol>
                <a:gridCol w="777667">
                  <a:extLst>
                    <a:ext uri="{9D8B030D-6E8A-4147-A177-3AD203B41FA5}">
                      <a16:colId xmlns:a16="http://schemas.microsoft.com/office/drawing/2014/main" xmlns="" val="20006"/>
                    </a:ext>
                  </a:extLst>
                </a:gridCol>
                <a:gridCol w="786213">
                  <a:extLst>
                    <a:ext uri="{9D8B030D-6E8A-4147-A177-3AD203B41FA5}">
                      <a16:colId xmlns:a16="http://schemas.microsoft.com/office/drawing/2014/main" xmlns="" val="20007"/>
                    </a:ext>
                  </a:extLst>
                </a:gridCol>
                <a:gridCol w="752030">
                  <a:extLst>
                    <a:ext uri="{9D8B030D-6E8A-4147-A177-3AD203B41FA5}">
                      <a16:colId xmlns:a16="http://schemas.microsoft.com/office/drawing/2014/main" xmlns="" val="20008"/>
                    </a:ext>
                  </a:extLst>
                </a:gridCol>
              </a:tblGrid>
              <a:tr h="269902">
                <a:tc>
                  <a:txBody>
                    <a:bodyPr/>
                    <a:lstStyle/>
                    <a:p>
                      <a:pPr algn="ctr" fontAlgn="b"/>
                      <a:r>
                        <a:rPr lang="en-GB" sz="1100" b="1" i="0" u="none" strike="noStrike" dirty="0">
                          <a:solidFill>
                            <a:srgbClr val="000000"/>
                          </a:solidFill>
                          <a:effectLst/>
                          <a:latin typeface="Calibri"/>
                        </a:rPr>
                        <a:t>Others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9902">
                <a:tc>
                  <a:txBody>
                    <a:bodyPr/>
                    <a:lstStyle/>
                    <a:p>
                      <a:pPr algn="ctr" fontAlgn="b"/>
                      <a:r>
                        <a:rPr lang="en-GB" sz="1100" b="1" i="0" u="none" strike="noStrike" dirty="0">
                          <a:solidFill>
                            <a:srgbClr val="000000"/>
                          </a:solidFill>
                          <a:effectLst/>
                          <a:latin typeface="Calibri"/>
                        </a:rPr>
                        <a:t>A-list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8" name="Explosion 1 7"/>
          <p:cNvSpPr/>
          <p:nvPr/>
        </p:nvSpPr>
        <p:spPr bwMode="auto">
          <a:xfrm>
            <a:off x="7306654" y="1726250"/>
            <a:ext cx="1469877" cy="1392965"/>
          </a:xfrm>
          <a:prstGeom prst="irregularSeal1">
            <a:avLst/>
          </a:prstGeom>
          <a:solidFill>
            <a:srgbClr val="C00000"/>
          </a:solidFill>
          <a:ln>
            <a:noFill/>
          </a:ln>
          <a:effectLst/>
          <a:extLst/>
        </p:spPr>
        <p:txBody>
          <a:bodyPr vert="horz" wrap="square" lIns="91440" tIns="45720" rIns="91440" bIns="45720" numCol="1" rtlCol="0" anchor="ctr" anchorCtr="0" compatLnSpc="1">
            <a:prstTxWarp prst="textNoShape">
              <a:avLst/>
            </a:prstTxWarp>
          </a:body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dirty="0">
                <a:ln>
                  <a:noFill/>
                </a:ln>
                <a:solidFill>
                  <a:srgbClr val="FFFFFF"/>
                </a:solidFill>
                <a:effectLst/>
                <a:uLnTx/>
                <a:uFillTx/>
                <a:latin typeface="Verdana" pitchFamily="34" charset="0"/>
                <a:ea typeface="ＭＳ Ｐゴシック" pitchFamily="34" charset="-128"/>
                <a:cs typeface="+mn-cs"/>
              </a:rPr>
              <a:t>22,9% A </a:t>
            </a:r>
            <a:r>
              <a:rPr kumimoji="0" lang="fr-BE" sz="1200" b="1" i="0" u="none" strike="noStrike" kern="1200" cap="none" spc="0" normalizeH="0" baseline="0" noProof="0" dirty="0" err="1">
                <a:ln>
                  <a:noFill/>
                </a:ln>
                <a:solidFill>
                  <a:srgbClr val="FFFFFF"/>
                </a:solidFill>
                <a:effectLst/>
                <a:uLnTx/>
                <a:uFillTx/>
                <a:latin typeface="Verdana" pitchFamily="34" charset="0"/>
                <a:ea typeface="ＭＳ Ｐゴシック" pitchFamily="34" charset="-128"/>
                <a:cs typeface="+mn-cs"/>
              </a:rPr>
              <a:t>list</a:t>
            </a:r>
            <a:endParaRPr kumimoji="0" lang="en-GB" sz="1200" b="1" i="0" u="none" strike="noStrike" kern="1200" cap="none" spc="0" normalizeH="0" baseline="0" noProof="0" dirty="0">
              <a:ln>
                <a:noFill/>
              </a:ln>
              <a:solidFill>
                <a:srgbClr val="FFFFFF"/>
              </a:solidFill>
              <a:effectLst/>
              <a:uLnTx/>
              <a:uFillTx/>
              <a:latin typeface="Verdana" pitchFamily="34" charset="0"/>
              <a:ea typeface="ＭＳ Ｐゴシック" pitchFamily="34" charset="-128"/>
              <a:cs typeface="+mn-cs"/>
            </a:endParaRPr>
          </a:p>
        </p:txBody>
      </p:sp>
      <p:sp>
        <p:nvSpPr>
          <p:cNvPr id="9" name="Title 5"/>
          <p:cNvSpPr>
            <a:spLocks noGrp="1"/>
          </p:cNvSpPr>
          <p:nvPr>
            <p:ph type="title"/>
          </p:nvPr>
        </p:nvSpPr>
        <p:spPr>
          <a:xfrm>
            <a:off x="0" y="1187322"/>
            <a:ext cx="9143999" cy="461665"/>
          </a:xfrm>
          <a:solidFill>
            <a:schemeClr val="bg1"/>
          </a:solidFill>
          <a:ln>
            <a:noFill/>
          </a:ln>
          <a:extLst/>
        </p:spPr>
        <p:txBody>
          <a:bodyPr wrap="square">
            <a:spAutoFit/>
          </a:bodyPr>
          <a:lstStyle/>
          <a:p>
            <a:pPr algn="ctr" eaLnBrk="1" hangingPunct="1"/>
            <a:r>
              <a:rPr lang="en-GB" sz="2400" kern="1200" dirty="0">
                <a:solidFill>
                  <a:schemeClr val="tx1"/>
                </a:solidFill>
                <a:latin typeface="Verdana" pitchFamily="34" charset="0"/>
                <a:ea typeface="+mn-ea"/>
                <a:cs typeface="+mn-cs"/>
              </a:rPr>
              <a:t>RISE 2016: </a:t>
            </a:r>
            <a:r>
              <a:rPr lang="en-GB" altLang="en-US" sz="2400" dirty="0">
                <a:solidFill>
                  <a:schemeClr val="tx1"/>
                </a:solidFill>
              </a:rPr>
              <a:t>A-list – Success rates</a:t>
            </a:r>
            <a:endParaRPr lang="en-GB" sz="2400" kern="1200" dirty="0">
              <a:solidFill>
                <a:schemeClr val="tx1"/>
              </a:solidFill>
              <a:latin typeface="Verdana" pitchFamily="34" charset="0"/>
              <a:ea typeface="+mn-ea"/>
              <a:cs typeface="+mn-cs"/>
            </a:endParaRPr>
          </a:p>
        </p:txBody>
      </p:sp>
      <p:pic>
        <p:nvPicPr>
          <p:cNvPr id="11"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12"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13" name="Rectangle 12"/>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447994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87624" y="1412776"/>
            <a:ext cx="6912768" cy="5045816"/>
          </a:xfrm>
          <a:prstGeom prst="rect">
            <a:avLst/>
          </a:prstGeom>
          <a:noFill/>
          <a:ln w="9525">
            <a:noFill/>
            <a:miter lim="800000"/>
            <a:headEnd/>
            <a:tailEnd/>
          </a:ln>
        </p:spPr>
      </p:pic>
      <p:pic>
        <p:nvPicPr>
          <p:cNvPr id="8"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3442408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itle 1"/>
          <p:cNvSpPr>
            <a:spLocks noGrp="1"/>
          </p:cNvSpPr>
          <p:nvPr>
            <p:ph type="title"/>
          </p:nvPr>
        </p:nvSpPr>
        <p:spPr>
          <a:xfrm>
            <a:off x="395536" y="2636912"/>
            <a:ext cx="8229600" cy="935037"/>
          </a:xfrm>
        </p:spPr>
        <p:txBody>
          <a:bodyPr/>
          <a:lstStyle/>
          <a:p>
            <a:pPr eaLnBrk="1" hangingPunct="1"/>
            <a:r>
              <a:rPr lang="en-GB" sz="3600" b="1" u="sng" dirty="0">
                <a:solidFill>
                  <a:srgbClr val="F7C943"/>
                </a:solidFill>
                <a:latin typeface="Calibri" pitchFamily="34" charset="0"/>
                <a:ea typeface="MS Gothic" pitchFamily="49" charset="-128"/>
              </a:rPr>
              <a:t>COFUND</a:t>
            </a:r>
          </a:p>
        </p:txBody>
      </p:sp>
      <p:pic>
        <p:nvPicPr>
          <p:cNvPr id="3"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4"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5" name="Rectangle 4"/>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1" name="Content Placeholder 2"/>
          <p:cNvSpPr>
            <a:spLocks noGrp="1"/>
          </p:cNvSpPr>
          <p:nvPr>
            <p:ph idx="1"/>
          </p:nvPr>
        </p:nvSpPr>
        <p:spPr>
          <a:xfrm>
            <a:off x="395536" y="1556792"/>
            <a:ext cx="8414336" cy="4824536"/>
          </a:xfrm>
        </p:spPr>
        <p:txBody>
          <a:bodyPr anchor="ctr">
            <a:normAutofit fontScale="92500" lnSpcReduction="10000"/>
          </a:bodyPr>
          <a:lstStyle/>
          <a:p>
            <a:pPr algn="just" defTabSz="449263" fontAlgn="auto">
              <a:spcBef>
                <a:spcPts val="0"/>
              </a:spcBef>
              <a:spcAft>
                <a:spcPts val="600"/>
              </a:spcAft>
              <a:buClr>
                <a:srgbClr val="000000"/>
              </a:buClr>
            </a:pPr>
            <a:r>
              <a:rPr lang="fr-BE" sz="1800" dirty="0">
                <a:solidFill>
                  <a:srgbClr val="FFD13F"/>
                </a:solidFill>
                <a:latin typeface="Calibri"/>
                <a:ea typeface="MS Gothic" pitchFamily="49" charset="-128"/>
                <a:cs typeface="Arial" pitchFamily="34" charset="0"/>
              </a:rPr>
              <a:t>Objectives</a:t>
            </a:r>
            <a:endParaRPr lang="en-GB" sz="1800" dirty="0">
              <a:solidFill>
                <a:srgbClr val="FFD13F"/>
              </a:solidFill>
              <a:latin typeface="Calibri"/>
              <a:ea typeface="MS Gothic" pitchFamily="49" charset="-128"/>
              <a:cs typeface="Arial" pitchFamily="34" charset="0"/>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to stimulate regional, national or international programmes to foster excellence in researchers' training, mobility and career development</a:t>
            </a:r>
            <a:endParaRPr lang="en-GB" sz="1800" dirty="0">
              <a:latin typeface="Calibri"/>
              <a:ea typeface="ＭＳ Ｐゴシック" pitchFamily="34" charset="-128"/>
            </a:endParaRPr>
          </a:p>
          <a:p>
            <a:pPr marL="357188" lvl="2" indent="-357188" algn="just" defTabSz="449263" fontAlgn="auto">
              <a:spcBef>
                <a:spcPts val="0"/>
              </a:spcBef>
              <a:spcAft>
                <a:spcPts val="600"/>
              </a:spcAft>
              <a:buClr>
                <a:srgbClr val="000000"/>
              </a:buClr>
              <a:buFont typeface="Arial" charset="0"/>
              <a:buNone/>
            </a:pPr>
            <a:r>
              <a:rPr lang="en-GB" sz="1800" dirty="0">
                <a:solidFill>
                  <a:srgbClr val="FFD13F"/>
                </a:solidFill>
                <a:latin typeface="Calibri"/>
                <a:ea typeface="MS Gothic" pitchFamily="49" charset="-128"/>
                <a:cs typeface="Arial" pitchFamily="34" charset="0"/>
              </a:rPr>
              <a:t>Scope</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Co-funding new or existing regional, national, and international programmes to open up to, and provide for, international, </a:t>
            </a:r>
            <a:r>
              <a:rPr lang="en-GB" sz="1800" dirty="0" err="1">
                <a:latin typeface="Calibri" pitchFamily="34" charset="0"/>
                <a:cs typeface="Calibri" pitchFamily="34" charset="0"/>
              </a:rPr>
              <a:t>intersectoral</a:t>
            </a:r>
            <a:r>
              <a:rPr lang="en-GB" sz="1800" dirty="0">
                <a:latin typeface="Calibri" pitchFamily="34" charset="0"/>
                <a:cs typeface="Calibri" pitchFamily="34" charset="0"/>
              </a:rPr>
              <a:t> and </a:t>
            </a:r>
            <a:r>
              <a:rPr lang="en-GB" sz="1800" dirty="0" err="1">
                <a:latin typeface="Calibri" pitchFamily="34" charset="0"/>
                <a:cs typeface="Calibri" pitchFamily="34" charset="0"/>
              </a:rPr>
              <a:t>interdicisplinary</a:t>
            </a:r>
            <a:r>
              <a:rPr lang="en-GB" sz="1800" dirty="0">
                <a:latin typeface="Calibri" pitchFamily="34" charset="0"/>
                <a:cs typeface="Calibri" pitchFamily="34" charset="0"/>
              </a:rPr>
              <a:t> research training, as well as transnational and cross-sector mobility of researchers at all stages of their career</a:t>
            </a:r>
            <a:endParaRPr lang="en-GB" sz="1800" dirty="0">
              <a:latin typeface="Calibri"/>
              <a:ea typeface="ＭＳ Ｐゴシック" pitchFamily="34"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Possibilities of synergies with structural funds</a:t>
            </a:r>
            <a:endParaRPr lang="en-GB" sz="1800" dirty="0">
              <a:latin typeface="Calibri"/>
              <a:ea typeface="ＭＳ Ｐゴシック" pitchFamily="34"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Doctoral Programmes (for ESR) and Fellowship Programmes (for ER)</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Researchers to comply with the mobility rules of the MSCA</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Minimum support for researchers: 3 months</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Implemented by a sole beneficiary</a:t>
            </a:r>
            <a:endParaRPr lang="en-GB" sz="1800" dirty="0">
              <a:latin typeface="Calibri"/>
              <a:ea typeface="ＭＳ Ｐゴシック" pitchFamily="34" charset="-128"/>
            </a:endParaRPr>
          </a:p>
          <a:p>
            <a:pPr marL="357188" lvl="2" indent="-357188" algn="just" defTabSz="449263" fontAlgn="auto">
              <a:spcBef>
                <a:spcPts val="0"/>
              </a:spcBef>
              <a:spcAft>
                <a:spcPts val="600"/>
              </a:spcAft>
              <a:buClr>
                <a:srgbClr val="000000"/>
              </a:buClr>
              <a:buFont typeface="Arial" charset="0"/>
              <a:buNone/>
            </a:pPr>
            <a:r>
              <a:rPr lang="en-GB" sz="1800" dirty="0">
                <a:solidFill>
                  <a:srgbClr val="FFD13F"/>
                </a:solidFill>
                <a:latin typeface="Calibri"/>
                <a:ea typeface="MS Gothic" pitchFamily="49" charset="-128"/>
                <a:cs typeface="Arial" pitchFamily="34" charset="0"/>
              </a:rPr>
              <a:t>Expected Impact</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to exploit synergies between European Union actions and those at regional, national, and </a:t>
            </a:r>
            <a:r>
              <a:rPr lang="en-GB" sz="1700" dirty="0">
                <a:latin typeface="Arial" pitchFamily="34" charset="0"/>
                <a:ea typeface="MS Gothic" pitchFamily="49" charset="-128"/>
                <a:cs typeface="Arial" pitchFamily="34" charset="0"/>
              </a:rPr>
              <a:t>international level, and leverage funding</a:t>
            </a:r>
          </a:p>
          <a:p>
            <a:pPr marL="0" indent="0" algn="just" defTabSz="449263">
              <a:spcBef>
                <a:spcPts val="0"/>
              </a:spcBef>
              <a:spcAft>
                <a:spcPts val="600"/>
              </a:spcAft>
              <a:buClr>
                <a:srgbClr val="000000"/>
              </a:buClr>
            </a:pPr>
            <a:endParaRPr lang="en-GB" sz="1700" i="0" dirty="0">
              <a:latin typeface="Arial" pitchFamily="34" charset="0"/>
              <a:ea typeface="MS Gothic" pitchFamily="49" charset="-128"/>
              <a:cs typeface="Arial" pitchFamily="34" charset="0"/>
            </a:endParaRPr>
          </a:p>
        </p:txBody>
      </p:sp>
      <p:sp>
        <p:nvSpPr>
          <p:cNvPr id="5" name="ZoneTexte 4"/>
          <p:cNvSpPr txBox="1"/>
          <p:nvPr/>
        </p:nvSpPr>
        <p:spPr>
          <a:xfrm>
            <a:off x="6084168" y="498390"/>
            <a:ext cx="2952328" cy="400110"/>
          </a:xfrm>
          <a:prstGeom prst="rect">
            <a:avLst/>
          </a:prstGeom>
          <a:noFill/>
        </p:spPr>
        <p:txBody>
          <a:bodyPr wrap="square" rtlCol="0" anchor="ctr">
            <a:spAutoFit/>
          </a:bodyPr>
          <a:lstStyle/>
          <a:p>
            <a:pPr algn="ctr"/>
            <a:r>
              <a:rPr lang="fr-FR" sz="2000" b="1" dirty="0">
                <a:solidFill>
                  <a:srgbClr val="F7C943"/>
                </a:solidFill>
                <a:latin typeface="+mn-lt"/>
              </a:rPr>
              <a:t>COFUND</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le 1"/>
          <p:cNvSpPr>
            <a:spLocks noGrp="1"/>
          </p:cNvSpPr>
          <p:nvPr>
            <p:ph type="title"/>
          </p:nvPr>
        </p:nvSpPr>
        <p:spPr>
          <a:xfrm>
            <a:off x="2699792" y="980728"/>
            <a:ext cx="3261048" cy="430981"/>
          </a:xfrm>
        </p:spPr>
        <p:txBody>
          <a:bodyPr>
            <a:noAutofit/>
          </a:bodyPr>
          <a:lstStyle/>
          <a:p>
            <a:pPr eaLnBrk="1" hangingPunct="1"/>
            <a:r>
              <a:rPr lang="en-GB" sz="2800" b="1" dirty="0">
                <a:solidFill>
                  <a:srgbClr val="F7C943"/>
                </a:solidFill>
                <a:latin typeface="Calibri" pitchFamily="34" charset="0"/>
                <a:ea typeface="MS Gothic" pitchFamily="49" charset="-128"/>
              </a:rPr>
              <a:t>COFUND</a:t>
            </a: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le 1"/>
          <p:cNvSpPr>
            <a:spLocks noGrp="1"/>
          </p:cNvSpPr>
          <p:nvPr>
            <p:ph type="title"/>
          </p:nvPr>
        </p:nvSpPr>
        <p:spPr>
          <a:xfrm>
            <a:off x="2699792" y="980728"/>
            <a:ext cx="3261048" cy="430981"/>
          </a:xfrm>
        </p:spPr>
        <p:txBody>
          <a:bodyPr>
            <a:noAutofit/>
          </a:bodyPr>
          <a:lstStyle/>
          <a:p>
            <a:pPr eaLnBrk="1" hangingPunct="1"/>
            <a:r>
              <a:rPr lang="en-GB" sz="2800" b="1" dirty="0">
                <a:solidFill>
                  <a:srgbClr val="F7C943"/>
                </a:solidFill>
                <a:latin typeface="Calibri" pitchFamily="34" charset="0"/>
                <a:ea typeface="MS Gothic" pitchFamily="49" charset="-128"/>
              </a:rPr>
              <a:t>COFUND</a:t>
            </a:r>
          </a:p>
        </p:txBody>
      </p:sp>
      <p:sp>
        <p:nvSpPr>
          <p:cNvPr id="10" name="Content Placeholder 2"/>
          <p:cNvSpPr>
            <a:spLocks noGrp="1"/>
          </p:cNvSpPr>
          <p:nvPr/>
        </p:nvSpPr>
        <p:spPr>
          <a:xfrm>
            <a:off x="236531" y="1309023"/>
            <a:ext cx="8657280" cy="423995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None/>
              <a:defRPr sz="3000" b="1" i="0" kern="1200" baseline="0">
                <a:solidFill>
                  <a:srgbClr val="0F5494"/>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None/>
              <a:defRPr sz="2400" b="0" i="1" kern="1200" baseline="0">
                <a:solidFill>
                  <a:srgbClr val="0F5494"/>
                </a:solidFill>
                <a:latin typeface="Verdana" pitchFamily="34" charset="0"/>
                <a:ea typeface="+mn-ea"/>
                <a:cs typeface="+mn-cs"/>
              </a:defRPr>
            </a:lvl2pPr>
            <a:lvl3pPr marL="1143000" indent="-228600" algn="l" defTabSz="914400" rtl="0" eaLnBrk="1" latinLnBrk="0" hangingPunct="1">
              <a:spcBef>
                <a:spcPct val="20000"/>
              </a:spcBef>
              <a:buClr>
                <a:srgbClr val="009FBA"/>
              </a:buClr>
              <a:buSzPct val="140000"/>
              <a:buFont typeface="Arial" pitchFamily="34" charset="0"/>
              <a:buChar char="•"/>
              <a:defRPr sz="2000" b="1" i="0" kern="1200" baseline="0">
                <a:solidFill>
                  <a:srgbClr val="0F5494"/>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baseline="0">
                <a:solidFill>
                  <a:srgbClr val="0F5494"/>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449263">
              <a:spcBef>
                <a:spcPts val="0"/>
              </a:spcBef>
              <a:spcAft>
                <a:spcPts val="600"/>
              </a:spcAft>
              <a:buClr>
                <a:srgbClr val="000000"/>
              </a:buClr>
            </a:pPr>
            <a:r>
              <a:rPr lang="fr-BE" sz="1800" dirty="0" err="1">
                <a:solidFill>
                  <a:srgbClr val="F7C943"/>
                </a:solidFill>
                <a:latin typeface="+mn-lt"/>
                <a:ea typeface="MS Gothic" pitchFamily="49" charset="-128"/>
              </a:rPr>
              <a:t>Early</a:t>
            </a:r>
            <a:r>
              <a:rPr lang="fr-BE" sz="1800" dirty="0">
                <a:solidFill>
                  <a:srgbClr val="F7C943"/>
                </a:solidFill>
                <a:latin typeface="+mn-lt"/>
                <a:ea typeface="MS Gothic" pitchFamily="49" charset="-128"/>
              </a:rPr>
              <a:t> Stage </a:t>
            </a:r>
            <a:r>
              <a:rPr lang="fr-BE" sz="1800" dirty="0" err="1">
                <a:solidFill>
                  <a:srgbClr val="F7C943"/>
                </a:solidFill>
                <a:latin typeface="+mn-lt"/>
                <a:ea typeface="MS Gothic" pitchFamily="49" charset="-128"/>
              </a:rPr>
              <a:t>Researchers</a:t>
            </a:r>
            <a:endParaRPr lang="en-US" sz="1800" dirty="0">
              <a:solidFill>
                <a:srgbClr val="F7C943"/>
              </a:solidFill>
              <a:latin typeface="+mn-lt"/>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mn-lt"/>
                <a:cs typeface="Arial" pitchFamily="34" charset="0"/>
              </a:rPr>
              <a:t>Shall at the time of recruitment, be in the first four years (full-time equivalent) of their research careers and have not yet been awarded a doctoral degree</a:t>
            </a:r>
            <a:endParaRPr lang="en-GB" sz="1800" dirty="0">
              <a:latin typeface="Calibri"/>
              <a:ea typeface="ＭＳ Ｐゴシック" pitchFamily="34" charset="-128"/>
            </a:endParaRPr>
          </a:p>
          <a:p>
            <a:pPr marL="0" indent="0" algn="just" defTabSz="449263">
              <a:spcBef>
                <a:spcPts val="0"/>
              </a:spcBef>
              <a:spcAft>
                <a:spcPts val="600"/>
              </a:spcAft>
              <a:buClr>
                <a:srgbClr val="000000"/>
              </a:buClr>
            </a:pPr>
            <a:r>
              <a:rPr lang="fr-BE" sz="1700" dirty="0" err="1">
                <a:solidFill>
                  <a:srgbClr val="F7C943"/>
                </a:solidFill>
                <a:latin typeface="+mn-lt"/>
                <a:ea typeface="MS Gothic" pitchFamily="49" charset="-128"/>
              </a:rPr>
              <a:t>Experienced</a:t>
            </a:r>
            <a:r>
              <a:rPr lang="fr-BE" sz="1700" dirty="0">
                <a:solidFill>
                  <a:srgbClr val="F7C943"/>
                </a:solidFill>
                <a:latin typeface="+mn-lt"/>
                <a:ea typeface="MS Gothic" pitchFamily="49" charset="-128"/>
              </a:rPr>
              <a:t> </a:t>
            </a:r>
            <a:r>
              <a:rPr lang="fr-BE" sz="1700" dirty="0" err="1">
                <a:solidFill>
                  <a:srgbClr val="F7C943"/>
                </a:solidFill>
                <a:latin typeface="+mn-lt"/>
                <a:ea typeface="MS Gothic" pitchFamily="49" charset="-128"/>
              </a:rPr>
              <a:t>Researchers</a:t>
            </a:r>
            <a:endParaRPr lang="en-US" sz="1700" dirty="0">
              <a:solidFill>
                <a:srgbClr val="F7C943"/>
              </a:solidFill>
              <a:latin typeface="+mn-lt"/>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mn-lt"/>
                <a:cs typeface="Arial" pitchFamily="34" charset="0"/>
              </a:rPr>
              <a:t>Shall, at the time of recruitment, be in possession of a doctoral degree or have at least four years of full-time equivalent research experience</a:t>
            </a:r>
            <a:endParaRPr lang="en-GB" sz="1800" dirty="0">
              <a:latin typeface="+mn-lt"/>
              <a:ea typeface="ＭＳ Ｐゴシック" pitchFamily="34" charset="-128"/>
            </a:endParaRPr>
          </a:p>
          <a:p>
            <a:pPr marL="357188" lvl="2" indent="-357188" algn="just" defTabSz="449263" fontAlgn="auto">
              <a:spcBef>
                <a:spcPts val="0"/>
              </a:spcBef>
              <a:spcAft>
                <a:spcPts val="600"/>
              </a:spcAft>
              <a:buClr>
                <a:srgbClr val="000000"/>
              </a:buClr>
              <a:buFont typeface="Arial" charset="0"/>
              <a:buNone/>
            </a:pPr>
            <a:r>
              <a:rPr lang="en-GB" sz="1800" dirty="0">
                <a:solidFill>
                  <a:srgbClr val="FFD13F"/>
                </a:solidFill>
                <a:latin typeface="Calibri"/>
                <a:ea typeface="MS Gothic" pitchFamily="49" charset="-128"/>
                <a:cs typeface="Arial" pitchFamily="34" charset="0"/>
              </a:rPr>
              <a:t>Mobility rules</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mn-lt"/>
                <a:cs typeface="Arial" pitchFamily="34" charset="0"/>
              </a:rPr>
              <a:t>At the time of the recruitment by the host </a:t>
            </a:r>
            <a:r>
              <a:rPr lang="en-US" sz="1800" dirty="0" err="1">
                <a:latin typeface="+mn-lt"/>
                <a:cs typeface="Arial" pitchFamily="34" charset="0"/>
              </a:rPr>
              <a:t>organisation</a:t>
            </a:r>
            <a:r>
              <a:rPr lang="en-US" sz="1800" dirty="0">
                <a:latin typeface="+mn-lt"/>
                <a:cs typeface="Arial" pitchFamily="34" charset="0"/>
              </a:rPr>
              <a:t>, researchers shall not have resided or carried out their main activity in the country of their host </a:t>
            </a:r>
            <a:r>
              <a:rPr lang="en-US" sz="1800" dirty="0" err="1">
                <a:latin typeface="+mn-lt"/>
                <a:cs typeface="Arial" pitchFamily="34" charset="0"/>
              </a:rPr>
              <a:t>organisation</a:t>
            </a:r>
            <a:r>
              <a:rPr lang="en-US" sz="1800" dirty="0">
                <a:latin typeface="+mn-lt"/>
                <a:cs typeface="Arial" pitchFamily="34" charset="0"/>
              </a:rPr>
              <a:t> for more than 12 months in the 3 years immediately prior to the reference date</a:t>
            </a:r>
          </a:p>
        </p:txBody>
      </p: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le 1"/>
          <p:cNvSpPr>
            <a:spLocks noGrp="1"/>
          </p:cNvSpPr>
          <p:nvPr>
            <p:ph type="title"/>
          </p:nvPr>
        </p:nvSpPr>
        <p:spPr>
          <a:xfrm>
            <a:off x="2699792" y="980728"/>
            <a:ext cx="3261048" cy="430981"/>
          </a:xfrm>
        </p:spPr>
        <p:txBody>
          <a:bodyPr>
            <a:noAutofit/>
          </a:bodyPr>
          <a:lstStyle/>
          <a:p>
            <a:pPr eaLnBrk="1" hangingPunct="1"/>
            <a:r>
              <a:rPr lang="en-GB" sz="2800" b="1" dirty="0">
                <a:solidFill>
                  <a:srgbClr val="F7C943"/>
                </a:solidFill>
                <a:latin typeface="Calibri" pitchFamily="34" charset="0"/>
                <a:ea typeface="MS Gothic" pitchFamily="49" charset="-128"/>
              </a:rPr>
              <a:t>COFUND</a:t>
            </a:r>
          </a:p>
        </p:txBody>
      </p:sp>
      <p:sp>
        <p:nvSpPr>
          <p:cNvPr id="10" name="Content Placeholder 2"/>
          <p:cNvSpPr>
            <a:spLocks noGrp="1"/>
          </p:cNvSpPr>
          <p:nvPr/>
        </p:nvSpPr>
        <p:spPr>
          <a:xfrm>
            <a:off x="236531" y="1309023"/>
            <a:ext cx="8657280" cy="423995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None/>
              <a:defRPr sz="3000" b="1" i="0" kern="1200" baseline="0">
                <a:solidFill>
                  <a:srgbClr val="0F5494"/>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None/>
              <a:defRPr sz="2400" b="0" i="1" kern="1200" baseline="0">
                <a:solidFill>
                  <a:srgbClr val="0F5494"/>
                </a:solidFill>
                <a:latin typeface="Verdana" pitchFamily="34" charset="0"/>
                <a:ea typeface="+mn-ea"/>
                <a:cs typeface="+mn-cs"/>
              </a:defRPr>
            </a:lvl2pPr>
            <a:lvl3pPr marL="1143000" indent="-228600" algn="l" defTabSz="914400" rtl="0" eaLnBrk="1" latinLnBrk="0" hangingPunct="1">
              <a:spcBef>
                <a:spcPct val="20000"/>
              </a:spcBef>
              <a:buClr>
                <a:srgbClr val="009FBA"/>
              </a:buClr>
              <a:buSzPct val="140000"/>
              <a:buFont typeface="Arial" pitchFamily="34" charset="0"/>
              <a:buChar char="•"/>
              <a:defRPr sz="2000" b="1" i="0" kern="1200" baseline="0">
                <a:solidFill>
                  <a:srgbClr val="0F5494"/>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baseline="0">
                <a:solidFill>
                  <a:srgbClr val="0F5494"/>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449263">
              <a:spcBef>
                <a:spcPts val="0"/>
              </a:spcBef>
              <a:spcAft>
                <a:spcPts val="600"/>
              </a:spcAft>
              <a:buClr>
                <a:srgbClr val="000000"/>
              </a:buClr>
            </a:pPr>
            <a:r>
              <a:rPr lang="fr-FR" sz="1900" dirty="0">
                <a:solidFill>
                  <a:srgbClr val="F7C943"/>
                </a:solidFill>
                <a:ea typeface="MS Gothic" pitchFamily="49" charset="-128"/>
              </a:rPr>
              <a:t>Budget</a:t>
            </a:r>
            <a:endParaRPr lang="en-GB" sz="1900" dirty="0">
              <a:solidFill>
                <a:srgbClr val="F7C943"/>
              </a:solidFill>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€ 80 Million in 2017 (€ 30 Million reserved for Doctoral </a:t>
            </a:r>
            <a:r>
              <a:rPr lang="en-US" sz="1800" dirty="0" err="1">
                <a:latin typeface="Calibri" pitchFamily="34" charset="0"/>
                <a:cs typeface="Calibri" pitchFamily="34" charset="0"/>
              </a:rPr>
              <a:t>Programmes</a:t>
            </a:r>
            <a:r>
              <a:rPr lang="en-US" sz="1800" dirty="0">
                <a:latin typeface="Calibri" pitchFamily="34" charset="0"/>
                <a:cs typeface="Calibri" pitchFamily="34" charset="0"/>
              </a:rPr>
              <a:t>)</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fr-FR" sz="1800" dirty="0">
                <a:latin typeface="Calibri" pitchFamily="34" charset="0"/>
                <a:cs typeface="Calibri" pitchFamily="34" charset="0"/>
              </a:rPr>
              <a:t>Maximum € 10 Million per single </a:t>
            </a:r>
            <a:r>
              <a:rPr lang="fr-FR" sz="1800" dirty="0" err="1">
                <a:latin typeface="Calibri" pitchFamily="34" charset="0"/>
                <a:cs typeface="Calibri" pitchFamily="34" charset="0"/>
              </a:rPr>
              <a:t>applicant</a:t>
            </a:r>
            <a:r>
              <a:rPr lang="fr-FR" sz="1800" dirty="0">
                <a:latin typeface="Calibri" pitchFamily="34" charset="0"/>
                <a:cs typeface="Calibri" pitchFamily="34" charset="0"/>
              </a:rPr>
              <a:t> per call</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fr-FR" sz="1800" dirty="0">
                <a:latin typeface="Calibri" pitchFamily="34" charset="0"/>
                <a:ea typeface="ＭＳ Ｐゴシック" pitchFamily="34" charset="-128"/>
              </a:rPr>
              <a:t>EU contribution to </a:t>
            </a:r>
            <a:r>
              <a:rPr lang="fr-FR" sz="1800" dirty="0" err="1">
                <a:latin typeface="Calibri" pitchFamily="34" charset="0"/>
                <a:ea typeface="ＭＳ Ｐゴシック" pitchFamily="34" charset="-128"/>
              </a:rPr>
              <a:t>cover</a:t>
            </a:r>
            <a:r>
              <a:rPr lang="fr-FR" sz="1800" dirty="0">
                <a:latin typeface="Calibri" pitchFamily="34" charset="0"/>
                <a:ea typeface="ＭＳ Ｐゴシック" pitchFamily="34" charset="-128"/>
              </a:rPr>
              <a:t> living </a:t>
            </a:r>
            <a:r>
              <a:rPr lang="fr-FR" sz="1800" dirty="0" err="1">
                <a:latin typeface="Calibri" pitchFamily="34" charset="0"/>
                <a:ea typeface="ＭＳ Ｐゴシック" pitchFamily="34" charset="-128"/>
              </a:rPr>
              <a:t>allowances</a:t>
            </a:r>
            <a:r>
              <a:rPr lang="fr-FR" sz="1800" dirty="0">
                <a:latin typeface="Calibri" pitchFamily="34" charset="0"/>
                <a:ea typeface="ＭＳ Ｐゴシック" pitchFamily="34" charset="-128"/>
              </a:rPr>
              <a:t> for </a:t>
            </a:r>
            <a:r>
              <a:rPr lang="fr-FR" sz="1800" dirty="0" err="1">
                <a:latin typeface="Calibri" pitchFamily="34" charset="0"/>
                <a:ea typeface="ＭＳ Ｐゴシック" pitchFamily="34" charset="-128"/>
              </a:rPr>
              <a:t>researchers</a:t>
            </a:r>
            <a:r>
              <a:rPr lang="fr-FR" sz="1800" dirty="0">
                <a:latin typeface="Calibri" pitchFamily="34" charset="0"/>
                <a:ea typeface="ＭＳ Ｐゴシック" pitchFamily="34" charset="-128"/>
              </a:rPr>
              <a:t> and management </a:t>
            </a:r>
            <a:r>
              <a:rPr lang="fr-FR" sz="1800" dirty="0" err="1">
                <a:latin typeface="Calibri" pitchFamily="34" charset="0"/>
                <a:ea typeface="ＭＳ Ｐゴシック" pitchFamily="34" charset="-128"/>
              </a:rPr>
              <a:t>costs</a:t>
            </a:r>
            <a:endParaRPr lang="fr-FR" sz="1800" dirty="0">
              <a:latin typeface="Calibri" pitchFamily="34" charset="0"/>
              <a:ea typeface="ＭＳ Ｐゴシック" pitchFamily="34"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fr-FR" sz="1800" dirty="0">
                <a:latin typeface="Calibri" pitchFamily="34" charset="0"/>
                <a:ea typeface="ＭＳ Ｐゴシック" pitchFamily="34" charset="-128"/>
              </a:rPr>
              <a:t>50% </a:t>
            </a:r>
            <a:r>
              <a:rPr lang="fr-FR" sz="1800" dirty="0" err="1">
                <a:latin typeface="Calibri" pitchFamily="34" charset="0"/>
                <a:ea typeface="ＭＳ Ｐゴシック" pitchFamily="34" charset="-128"/>
              </a:rPr>
              <a:t>co</a:t>
            </a:r>
            <a:r>
              <a:rPr lang="fr-FR" sz="1800" dirty="0">
                <a:latin typeface="Calibri" pitchFamily="34" charset="0"/>
                <a:ea typeface="ＭＳ Ｐゴシック" pitchFamily="34" charset="-128"/>
              </a:rPr>
              <a:t>-</a:t>
            </a:r>
            <a:r>
              <a:rPr lang="fr-FR" sz="1800" dirty="0" err="1">
                <a:latin typeface="Calibri" pitchFamily="34" charset="0"/>
                <a:ea typeface="ＭＳ Ｐゴシック" pitchFamily="34" charset="-128"/>
              </a:rPr>
              <a:t>funding</a:t>
            </a:r>
            <a:r>
              <a:rPr lang="fr-FR" sz="1800" dirty="0">
                <a:latin typeface="Calibri" pitchFamily="34" charset="0"/>
                <a:ea typeface="ＭＳ Ｐゴシック" pitchFamily="34" charset="-128"/>
              </a:rPr>
              <a:t> for </a:t>
            </a:r>
            <a:r>
              <a:rPr lang="fr-FR" sz="1800" dirty="0" err="1">
                <a:latin typeface="Calibri" pitchFamily="34" charset="0"/>
                <a:ea typeface="ＭＳ Ｐゴシック" pitchFamily="34" charset="-128"/>
              </a:rPr>
              <a:t>established</a:t>
            </a:r>
            <a:r>
              <a:rPr lang="fr-FR" sz="1800" dirty="0">
                <a:latin typeface="Calibri" pitchFamily="34" charset="0"/>
                <a:ea typeface="ＭＳ Ｐゴシック" pitchFamily="34" charset="-128"/>
              </a:rPr>
              <a:t> unit </a:t>
            </a:r>
            <a:r>
              <a:rPr lang="fr-FR" sz="1800" dirty="0" err="1">
                <a:latin typeface="Calibri" pitchFamily="34" charset="0"/>
                <a:ea typeface="ＭＳ Ｐゴシック" pitchFamily="34" charset="-128"/>
              </a:rPr>
              <a:t>costs</a:t>
            </a:r>
            <a:endParaRPr lang="fr-FR" sz="1800" dirty="0">
              <a:latin typeface="Calibri" pitchFamily="34" charset="0"/>
              <a:ea typeface="ＭＳ Ｐゴシック" pitchFamily="34"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fr-FR" sz="1800" dirty="0">
                <a:latin typeface="Calibri" pitchFamily="34" charset="0"/>
                <a:ea typeface="ＭＳ Ｐゴシック" pitchFamily="34" charset="-128"/>
              </a:rPr>
              <a:t>Minimum living </a:t>
            </a:r>
            <a:r>
              <a:rPr lang="fr-FR" sz="1800" dirty="0" err="1">
                <a:latin typeface="Calibri" pitchFamily="34" charset="0"/>
                <a:ea typeface="ＭＳ Ｐゴシック" pitchFamily="34" charset="-128"/>
              </a:rPr>
              <a:t>allowance</a:t>
            </a:r>
            <a:r>
              <a:rPr lang="fr-FR" sz="1800" dirty="0">
                <a:latin typeface="Calibri" pitchFamily="34" charset="0"/>
                <a:ea typeface="ＭＳ Ｐゴシック" pitchFamily="34" charset="-128"/>
              </a:rPr>
              <a:t> </a:t>
            </a:r>
            <a:r>
              <a:rPr lang="fr-FR" sz="1800" dirty="0" err="1">
                <a:latin typeface="Calibri" pitchFamily="34" charset="0"/>
                <a:ea typeface="ＭＳ Ｐゴシック" pitchFamily="34" charset="-128"/>
              </a:rPr>
              <a:t>established</a:t>
            </a:r>
            <a:r>
              <a:rPr lang="fr-FR" sz="1800" dirty="0">
                <a:latin typeface="Calibri" pitchFamily="34" charset="0"/>
                <a:ea typeface="ＭＳ Ｐゴシック" pitchFamily="34" charset="-128"/>
              </a:rPr>
              <a:t> in the WP</a:t>
            </a:r>
            <a:endParaRPr lang="en-GB" sz="1800" dirty="0">
              <a:latin typeface="Calibri"/>
              <a:ea typeface="ＭＳ Ｐゴシック" pitchFamily="34" charset="-128"/>
            </a:endParaRPr>
          </a:p>
          <a:p>
            <a:pPr marL="0" indent="0" algn="just" defTabSz="449263">
              <a:spcBef>
                <a:spcPts val="0"/>
              </a:spcBef>
              <a:spcAft>
                <a:spcPts val="600"/>
              </a:spcAft>
              <a:buClr>
                <a:srgbClr val="000000"/>
              </a:buClr>
            </a:pPr>
            <a:r>
              <a:rPr lang="fr-FR" sz="1900" dirty="0" err="1">
                <a:solidFill>
                  <a:srgbClr val="F7C943"/>
                </a:solidFill>
                <a:ea typeface="MS Gothic" pitchFamily="49" charset="-128"/>
              </a:rPr>
              <a:t>Duration</a:t>
            </a:r>
            <a:endParaRPr lang="en-US" sz="1900" dirty="0">
              <a:solidFill>
                <a:srgbClr val="F7C943"/>
              </a:solidFill>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Minimum 3 years, maximum 5 years (including the time taken to publish call and recruit researchers)</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Fellowships: minimum 3 months</a:t>
            </a:r>
          </a:p>
          <a:p>
            <a:pPr marL="0" indent="0" algn="just" defTabSz="449263">
              <a:spcBef>
                <a:spcPts val="0"/>
              </a:spcBef>
              <a:spcAft>
                <a:spcPts val="600"/>
              </a:spcAft>
              <a:buClr>
                <a:srgbClr val="000000"/>
              </a:buClr>
            </a:pPr>
            <a:endParaRPr lang="en-US" sz="1800" dirty="0">
              <a:latin typeface="+mn-lt"/>
              <a:cs typeface="Arial" pitchFamily="34" charset="0"/>
            </a:endParaRPr>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latin typeface="Calibri" pitchFamily="34" charset="0"/>
            </a:endParaRPr>
          </a:p>
        </p:txBody>
      </p:sp>
      <p:sp>
        <p:nvSpPr>
          <p:cNvPr id="3" name="Espace réservé du contenu 2"/>
          <p:cNvSpPr>
            <a:spLocks noGrp="1"/>
          </p:cNvSpPr>
          <p:nvPr>
            <p:ph idx="1"/>
          </p:nvPr>
        </p:nvSpPr>
        <p:spPr/>
        <p:txBody>
          <a:bodyPr/>
          <a:lstStyle/>
          <a:p>
            <a:endParaRPr lang="fr-FR" dirty="0">
              <a:latin typeface="Calibri" pitchFamily="34" charset="0"/>
            </a:endParaRPr>
          </a:p>
        </p:txBody>
      </p:sp>
      <p:pic>
        <p:nvPicPr>
          <p:cNvPr id="174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742" y="1753219"/>
            <a:ext cx="8717203" cy="47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le 1"/>
          <p:cNvSpPr txBox="1">
            <a:spLocks/>
          </p:cNvSpPr>
          <p:nvPr/>
        </p:nvSpPr>
        <p:spPr>
          <a:xfrm>
            <a:off x="2699792" y="980728"/>
            <a:ext cx="3261048" cy="43098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rgbClr val="F7C943"/>
                </a:solidFill>
                <a:effectLst/>
                <a:uLnTx/>
                <a:uFillTx/>
                <a:latin typeface="Calibri" pitchFamily="34" charset="0"/>
                <a:ea typeface="MS Gothic" pitchFamily="49" charset="-128"/>
                <a:cs typeface="+mj-cs"/>
              </a:rPr>
              <a:t>COFUND</a:t>
            </a:r>
            <a:endParaRPr kumimoji="0" lang="en-GB" sz="2800" b="1" i="0" u="none" strike="noStrike" kern="1200" cap="none" spc="0" normalizeH="0" baseline="0" noProof="0" dirty="0">
              <a:ln>
                <a:noFill/>
              </a:ln>
              <a:solidFill>
                <a:srgbClr val="F7C943"/>
              </a:solidFill>
              <a:effectLst/>
              <a:uLnTx/>
              <a:uFillTx/>
              <a:latin typeface="Calibri" pitchFamily="34" charset="0"/>
              <a:ea typeface="MS Gothic" pitchFamily="49" charset="-128"/>
              <a:cs typeface="+mj-cs"/>
            </a:endParaRPr>
          </a:p>
        </p:txBody>
      </p:sp>
    </p:spTree>
    <p:extLst>
      <p:ext uri="{BB962C8B-B14F-4D97-AF65-F5344CB8AC3E}">
        <p14:creationId xmlns:p14="http://schemas.microsoft.com/office/powerpoint/2010/main" val="344380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Content Placeholder 2"/>
          <p:cNvSpPr>
            <a:spLocks noGrp="1"/>
          </p:cNvSpPr>
          <p:nvPr>
            <p:ph idx="1"/>
          </p:nvPr>
        </p:nvSpPr>
        <p:spPr>
          <a:xfrm>
            <a:off x="216496" y="1816248"/>
            <a:ext cx="8820000" cy="4752529"/>
          </a:xfrm>
        </p:spPr>
        <p:txBody>
          <a:bodyPr anchor="ctr"/>
          <a:lstStyle/>
          <a:p>
            <a:pPr marL="0" indent="0" algn="just" defTabSz="449263">
              <a:spcBef>
                <a:spcPts val="0"/>
              </a:spcBef>
              <a:spcAft>
                <a:spcPts val="600"/>
              </a:spcAft>
              <a:buClr>
                <a:srgbClr val="000000"/>
              </a:buClr>
            </a:pPr>
            <a:r>
              <a:rPr lang="fr-BE" sz="1900" dirty="0">
                <a:solidFill>
                  <a:srgbClr val="F7C943"/>
                </a:solidFill>
                <a:ea typeface="MS Gothic" pitchFamily="49" charset="-128"/>
              </a:rPr>
              <a:t>Doctoral Programmes</a:t>
            </a:r>
            <a:endParaRPr lang="en-GB" sz="1900" dirty="0">
              <a:solidFill>
                <a:srgbClr val="F7C943"/>
              </a:solidFill>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Training follows the EU Principles on Innovative Doctoral Training</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Collaboration with a wider set of partners, including from the non-academic sector, which may provide hosting or </a:t>
            </a:r>
            <a:r>
              <a:rPr lang="en-US" sz="1800" dirty="0" err="1">
                <a:latin typeface="Calibri" pitchFamily="34" charset="0"/>
                <a:cs typeface="Calibri" pitchFamily="34" charset="0"/>
              </a:rPr>
              <a:t>secondment</a:t>
            </a:r>
            <a:r>
              <a:rPr lang="en-US" sz="1800" dirty="0">
                <a:latin typeface="Calibri" pitchFamily="34" charset="0"/>
                <a:cs typeface="Calibri" pitchFamily="34" charset="0"/>
              </a:rPr>
              <a:t> opportunities or training</a:t>
            </a:r>
            <a:endParaRPr lang="en-GB" sz="1800" dirty="0">
              <a:latin typeface="Calibri"/>
              <a:ea typeface="ＭＳ Ｐゴシック" pitchFamily="34" charset="-128"/>
            </a:endParaRPr>
          </a:p>
          <a:p>
            <a:pPr marL="0" indent="0" algn="just" defTabSz="449263">
              <a:spcBef>
                <a:spcPts val="0"/>
              </a:spcBef>
              <a:spcAft>
                <a:spcPts val="600"/>
              </a:spcAft>
              <a:buClr>
                <a:srgbClr val="000000"/>
              </a:buClr>
            </a:pPr>
            <a:r>
              <a:rPr lang="fr-BE" sz="1900" dirty="0" err="1">
                <a:solidFill>
                  <a:srgbClr val="F7C943"/>
                </a:solidFill>
                <a:ea typeface="MS Gothic" pitchFamily="49" charset="-128"/>
              </a:rPr>
              <a:t>Fellowship</a:t>
            </a:r>
            <a:r>
              <a:rPr lang="fr-BE" sz="1900" dirty="0">
                <a:solidFill>
                  <a:srgbClr val="F7C943"/>
                </a:solidFill>
                <a:ea typeface="MS Gothic" pitchFamily="49" charset="-128"/>
              </a:rPr>
              <a:t> Programmes</a:t>
            </a:r>
            <a:endParaRPr lang="en-US" sz="1900" dirty="0">
              <a:solidFill>
                <a:srgbClr val="F7C943"/>
              </a:solidFill>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Regular selection rounds following fixed deadlines or regular cut-off dates allowing a fair competition between applying researchers</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The selections should be based on open, widely advertised competition, with transparent international peer review and selection of candidates on merits. </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Mobility types may be similar to the ones supported under Marie </a:t>
            </a:r>
            <a:r>
              <a:rPr lang="en-US" sz="1800" dirty="0" err="1">
                <a:latin typeface="Calibri" pitchFamily="34" charset="0"/>
                <a:cs typeface="Calibri" pitchFamily="34" charset="0"/>
              </a:rPr>
              <a:t>Skłodowska</a:t>
            </a:r>
            <a:r>
              <a:rPr lang="en-US" sz="1800" dirty="0">
                <a:latin typeface="Calibri" pitchFamily="34" charset="0"/>
                <a:cs typeface="Calibri" pitchFamily="34" charset="0"/>
              </a:rPr>
              <a:t>-Curie.</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Limitations regarding the researchers' origin and destination should be avoided</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Proposed </a:t>
            </a:r>
            <a:r>
              <a:rPr lang="en-US" sz="1800" dirty="0" err="1">
                <a:latin typeface="Calibri" pitchFamily="34" charset="0"/>
                <a:cs typeface="Calibri" pitchFamily="34" charset="0"/>
              </a:rPr>
              <a:t>programmes</a:t>
            </a:r>
            <a:r>
              <a:rPr lang="en-US" sz="1800" dirty="0">
                <a:latin typeface="Calibri" pitchFamily="34" charset="0"/>
                <a:cs typeface="Calibri" pitchFamily="34" charset="0"/>
              </a:rPr>
              <a:t> are encouraged to cover all research disciplines</a:t>
            </a:r>
          </a:p>
          <a:p>
            <a:pPr marL="0" indent="0" algn="just" defTabSz="449263">
              <a:spcBef>
                <a:spcPts val="0"/>
              </a:spcBef>
              <a:spcAft>
                <a:spcPts val="600"/>
              </a:spcAft>
              <a:buClr>
                <a:srgbClr val="000000"/>
              </a:buClr>
              <a:buNone/>
            </a:pPr>
            <a:endParaRPr lang="en-US" sz="1800" dirty="0">
              <a:solidFill>
                <a:srgbClr val="0F5494"/>
              </a:solidFill>
              <a:latin typeface="Calibri" pitchFamily="34" charset="0"/>
              <a:cs typeface="Calibri" pitchFamily="34" charset="0"/>
            </a:endParaRP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le 1"/>
          <p:cNvSpPr>
            <a:spLocks noGrp="1"/>
          </p:cNvSpPr>
          <p:nvPr>
            <p:ph type="title"/>
          </p:nvPr>
        </p:nvSpPr>
        <p:spPr>
          <a:xfrm>
            <a:off x="2699792" y="980728"/>
            <a:ext cx="3261048" cy="430981"/>
          </a:xfrm>
        </p:spPr>
        <p:txBody>
          <a:bodyPr>
            <a:noAutofit/>
          </a:bodyPr>
          <a:lstStyle/>
          <a:p>
            <a:pPr eaLnBrk="1" hangingPunct="1"/>
            <a:r>
              <a:rPr lang="en-GB" sz="2800" b="1" dirty="0">
                <a:solidFill>
                  <a:srgbClr val="F7C943"/>
                </a:solidFill>
                <a:latin typeface="Calibri" pitchFamily="34" charset="0"/>
                <a:ea typeface="MS Gothic" pitchFamily="49" charset="-128"/>
              </a:rPr>
              <a:t>COFUND</a:t>
            </a: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Content Placeholder 2"/>
          <p:cNvSpPr>
            <a:spLocks noGrp="1"/>
          </p:cNvSpPr>
          <p:nvPr>
            <p:ph idx="1"/>
          </p:nvPr>
        </p:nvSpPr>
        <p:spPr>
          <a:xfrm>
            <a:off x="216496" y="1816248"/>
            <a:ext cx="8820000" cy="4752529"/>
          </a:xfrm>
        </p:spPr>
        <p:txBody>
          <a:bodyPr anchor="ctr"/>
          <a:lstStyle/>
          <a:p>
            <a:pPr marL="0" indent="0" algn="just" defTabSz="449263">
              <a:spcBef>
                <a:spcPts val="0"/>
              </a:spcBef>
              <a:spcAft>
                <a:spcPts val="600"/>
              </a:spcAft>
              <a:buClr>
                <a:srgbClr val="000000"/>
              </a:buClr>
            </a:pPr>
            <a:endParaRPr lang="en-GB" sz="100" dirty="0">
              <a:solidFill>
                <a:srgbClr val="F7C943"/>
              </a:solidFill>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Each single application must only address the doctoral or fellowship </a:t>
            </a:r>
            <a:r>
              <a:rPr lang="en-US" sz="1800" dirty="0" err="1">
                <a:latin typeface="Calibri" pitchFamily="34" charset="0"/>
                <a:cs typeface="Calibri" pitchFamily="34" charset="0"/>
              </a:rPr>
              <a:t>programme</a:t>
            </a:r>
            <a:r>
              <a:rPr lang="en-US" sz="1800" dirty="0">
                <a:latin typeface="Calibri" pitchFamily="34" charset="0"/>
                <a:cs typeface="Calibri" pitchFamily="34" charset="0"/>
              </a:rPr>
              <a:t>, but</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rPr>
              <a:t>More than one application can be submitted</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ea typeface="ＭＳ Ｐゴシック" pitchFamily="34" charset="-128"/>
              </a:rPr>
              <a:t>Recruited researcher must respect the same mobility rule as MSCA actions. Existing </a:t>
            </a:r>
            <a:r>
              <a:rPr lang="en-US" sz="1800" dirty="0" err="1">
                <a:latin typeface="Calibri" pitchFamily="34" charset="0"/>
                <a:ea typeface="ＭＳ Ｐゴシック" pitchFamily="34" charset="-128"/>
              </a:rPr>
              <a:t>programmes</a:t>
            </a:r>
            <a:r>
              <a:rPr lang="en-US" sz="1800" dirty="0">
                <a:latin typeface="Calibri" pitchFamily="34" charset="0"/>
                <a:ea typeface="ＭＳ Ｐゴシック" pitchFamily="34" charset="-128"/>
              </a:rPr>
              <a:t> can continue with own mobility rule if well-justified.</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ea typeface="ＭＳ Ｐゴシック" pitchFamily="34" charset="-128"/>
              </a:rPr>
              <a:t>Unless prohibited by national legislation, all fellows, including doctoral fellows, must be recruited on a work contract.</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ea typeface="ＭＳ Ｐゴシック" pitchFamily="34" charset="-128"/>
              </a:rPr>
              <a:t>In the doctoral </a:t>
            </a:r>
            <a:r>
              <a:rPr lang="en-US" sz="1800" dirty="0" err="1">
                <a:latin typeface="Calibri" pitchFamily="34" charset="0"/>
                <a:ea typeface="ＭＳ Ｐゴシック" pitchFamily="34" charset="-128"/>
              </a:rPr>
              <a:t>programme</a:t>
            </a:r>
            <a:r>
              <a:rPr lang="en-US" sz="1800" dirty="0">
                <a:latin typeface="Calibri" pitchFamily="34" charset="0"/>
                <a:ea typeface="ＭＳ Ｐゴシック" pitchFamily="34" charset="-128"/>
              </a:rPr>
              <a:t>, all fellows must be registered for a PhD</a:t>
            </a:r>
            <a:endParaRPr lang="en-GB" sz="1800" dirty="0">
              <a:latin typeface="Calibri"/>
              <a:ea typeface="ＭＳ Ｐゴシック" pitchFamily="34" charset="-128"/>
            </a:endParaRPr>
          </a:p>
          <a:p>
            <a:pPr marL="0" indent="0" algn="just" defTabSz="449263">
              <a:spcBef>
                <a:spcPts val="0"/>
              </a:spcBef>
              <a:spcAft>
                <a:spcPts val="600"/>
              </a:spcAft>
              <a:buClr>
                <a:srgbClr val="000000"/>
              </a:buClr>
              <a:buNone/>
            </a:pPr>
            <a:endParaRPr lang="en-US" sz="1800" dirty="0">
              <a:solidFill>
                <a:srgbClr val="0F5494"/>
              </a:solidFill>
              <a:latin typeface="Calibri" pitchFamily="34" charset="0"/>
              <a:cs typeface="Calibri" pitchFamily="34" charset="0"/>
            </a:endParaRP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le 1"/>
          <p:cNvSpPr>
            <a:spLocks noGrp="1"/>
          </p:cNvSpPr>
          <p:nvPr>
            <p:ph type="title"/>
          </p:nvPr>
        </p:nvSpPr>
        <p:spPr>
          <a:xfrm>
            <a:off x="2699792" y="980728"/>
            <a:ext cx="3261048" cy="430981"/>
          </a:xfrm>
        </p:spPr>
        <p:txBody>
          <a:bodyPr>
            <a:noAutofit/>
          </a:bodyPr>
          <a:lstStyle/>
          <a:p>
            <a:pPr eaLnBrk="1" hangingPunct="1"/>
            <a:r>
              <a:rPr lang="en-GB" sz="2800" b="1" dirty="0">
                <a:solidFill>
                  <a:srgbClr val="F7C943"/>
                </a:solidFill>
                <a:latin typeface="Calibri" pitchFamily="34" charset="0"/>
                <a:ea typeface="MS Gothic" pitchFamily="49" charset="-128"/>
              </a:rPr>
              <a:t>COFUND</a:t>
            </a: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le 1"/>
          <p:cNvSpPr>
            <a:spLocks noGrp="1"/>
          </p:cNvSpPr>
          <p:nvPr>
            <p:ph type="title"/>
          </p:nvPr>
        </p:nvSpPr>
        <p:spPr>
          <a:xfrm>
            <a:off x="2699792" y="980728"/>
            <a:ext cx="3261048" cy="430981"/>
          </a:xfrm>
        </p:spPr>
        <p:txBody>
          <a:bodyPr>
            <a:noAutofit/>
          </a:bodyPr>
          <a:lstStyle/>
          <a:p>
            <a:pPr eaLnBrk="1" hangingPunct="1"/>
            <a:r>
              <a:rPr lang="en-GB" sz="2800" b="1" dirty="0">
                <a:solidFill>
                  <a:srgbClr val="F7C943"/>
                </a:solidFill>
                <a:latin typeface="Calibri" pitchFamily="34" charset="0"/>
                <a:ea typeface="MS Gothic" pitchFamily="49" charset="-128"/>
              </a:rPr>
              <a:t>COFUND</a:t>
            </a:r>
          </a:p>
        </p:txBody>
      </p:sp>
      <p:graphicFrame>
        <p:nvGraphicFramePr>
          <p:cNvPr id="12" name="Tableau 11"/>
          <p:cNvGraphicFramePr>
            <a:graphicFrameLocks noGrp="1"/>
          </p:cNvGraphicFramePr>
          <p:nvPr>
            <p:extLst>
              <p:ext uri="{D42A27DB-BD31-4B8C-83A1-F6EECF244321}">
                <p14:modId xmlns:p14="http://schemas.microsoft.com/office/powerpoint/2010/main" val="3593354537"/>
              </p:ext>
            </p:extLst>
          </p:nvPr>
        </p:nvGraphicFramePr>
        <p:xfrm>
          <a:off x="323528" y="1484784"/>
          <a:ext cx="8712971" cy="2088232"/>
        </p:xfrm>
        <a:graphic>
          <a:graphicData uri="http://schemas.openxmlformats.org/drawingml/2006/table">
            <a:tbl>
              <a:tblPr firstRow="1" bandRow="1">
                <a:tableStyleId>{5C22544A-7EE6-4342-B048-85BDC9FD1C3A}</a:tableStyleId>
              </a:tblPr>
              <a:tblGrid>
                <a:gridCol w="1409332">
                  <a:extLst>
                    <a:ext uri="{9D8B030D-6E8A-4147-A177-3AD203B41FA5}">
                      <a16:colId xmlns:a16="http://schemas.microsoft.com/office/drawing/2014/main" xmlns="" val="20000"/>
                    </a:ext>
                  </a:extLst>
                </a:gridCol>
                <a:gridCol w="2474779">
                  <a:extLst>
                    <a:ext uri="{9D8B030D-6E8A-4147-A177-3AD203B41FA5}">
                      <a16:colId xmlns:a16="http://schemas.microsoft.com/office/drawing/2014/main" xmlns="" val="20001"/>
                    </a:ext>
                  </a:extLst>
                </a:gridCol>
                <a:gridCol w="1770928">
                  <a:extLst>
                    <a:ext uri="{9D8B030D-6E8A-4147-A177-3AD203B41FA5}">
                      <a16:colId xmlns:a16="http://schemas.microsoft.com/office/drawing/2014/main" xmlns="" val="20002"/>
                    </a:ext>
                  </a:extLst>
                </a:gridCol>
                <a:gridCol w="3057932">
                  <a:extLst>
                    <a:ext uri="{9D8B030D-6E8A-4147-A177-3AD203B41FA5}">
                      <a16:colId xmlns:a16="http://schemas.microsoft.com/office/drawing/2014/main" xmlns="" val="20003"/>
                    </a:ext>
                  </a:extLst>
                </a:gridCol>
              </a:tblGrid>
              <a:tr h="1315872">
                <a:tc>
                  <a:txBody>
                    <a:bodyPr/>
                    <a:lstStyle/>
                    <a:p>
                      <a:pPr algn="ctr"/>
                      <a:r>
                        <a:rPr lang="en-US" sz="1600" noProof="0" dirty="0">
                          <a:latin typeface="+mn-lt"/>
                        </a:rPr>
                        <a:t>Marie Skłodowska Curie Actions</a:t>
                      </a:r>
                    </a:p>
                  </a:txBody>
                  <a:tcPr anchor="ctr"/>
                </a:tc>
                <a:tc gridSpan="2">
                  <a:txBody>
                    <a:bodyPr/>
                    <a:lstStyle/>
                    <a:p>
                      <a:pPr algn="ctr"/>
                      <a:r>
                        <a:rPr lang="fr-FR" dirty="0" err="1"/>
                        <a:t>Research</a:t>
                      </a:r>
                      <a:r>
                        <a:rPr lang="fr-FR" dirty="0"/>
                        <a:t> unit </a:t>
                      </a:r>
                      <a:r>
                        <a:rPr lang="fr-FR" dirty="0" err="1"/>
                        <a:t>cost</a:t>
                      </a:r>
                      <a:endParaRPr lang="fr-FR" dirty="0"/>
                    </a:p>
                    <a:p>
                      <a:pPr algn="ctr"/>
                      <a:r>
                        <a:rPr lang="fr-FR" dirty="0"/>
                        <a:t>[</a:t>
                      </a:r>
                      <a:r>
                        <a:rPr lang="fr-FR" dirty="0" err="1"/>
                        <a:t>person</a:t>
                      </a:r>
                      <a:r>
                        <a:rPr lang="fr-FR" dirty="0"/>
                        <a:t>/</a:t>
                      </a:r>
                      <a:r>
                        <a:rPr lang="fr-FR" dirty="0" err="1"/>
                        <a:t>month</a:t>
                      </a:r>
                      <a:r>
                        <a:rPr lang="fr-FR" dirty="0"/>
                        <a:t>]***</a:t>
                      </a:r>
                    </a:p>
                  </a:txBody>
                  <a:tcPr anchor="ctr"/>
                </a:tc>
                <a:tc hMerge="1">
                  <a:txBody>
                    <a:bodyPr/>
                    <a:lstStyle/>
                    <a:p>
                      <a:endParaRPr lang="fr-FR"/>
                    </a:p>
                  </a:txBody>
                  <a:tcPr/>
                </a:tc>
                <a:tc>
                  <a:txBody>
                    <a:bodyPr/>
                    <a:lstStyle/>
                    <a:p>
                      <a:pPr algn="ctr"/>
                      <a:r>
                        <a:rPr lang="en-US" sz="1600" noProof="0" dirty="0">
                          <a:latin typeface="+mn-lt"/>
                        </a:rPr>
                        <a:t>Institutional unit cost</a:t>
                      </a:r>
                    </a:p>
                    <a:p>
                      <a:pPr algn="ctr"/>
                      <a:r>
                        <a:rPr lang="en-US" sz="1600" noProof="0" dirty="0">
                          <a:latin typeface="+mn-lt"/>
                        </a:rPr>
                        <a:t>[person/month]</a:t>
                      </a:r>
                    </a:p>
                  </a:txBody>
                  <a:tcPr anchor="ctr"/>
                </a:tc>
                <a:extLst>
                  <a:ext uri="{0D108BD9-81ED-4DB2-BD59-A6C34878D82A}">
                    <a16:rowId xmlns:a16="http://schemas.microsoft.com/office/drawing/2014/main" xmlns="" val="10000"/>
                  </a:ext>
                </a:extLst>
              </a:tr>
              <a:tr h="38618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F5494"/>
                          </a:solidFill>
                          <a:latin typeface="+mn-lt"/>
                        </a:rPr>
                        <a:t>COFUND</a:t>
                      </a:r>
                    </a:p>
                  </a:txBody>
                  <a:tcPr anchor="ctr"/>
                </a:tc>
                <a:tc>
                  <a:txBody>
                    <a:bodyPr/>
                    <a:lstStyle/>
                    <a:p>
                      <a:pPr algn="ctr"/>
                      <a:r>
                        <a:rPr lang="en-US" sz="1600" noProof="0" dirty="0">
                          <a:solidFill>
                            <a:srgbClr val="0F5494"/>
                          </a:solidFill>
                          <a:latin typeface="+mn-lt"/>
                        </a:rPr>
                        <a:t>Early-stage</a:t>
                      </a:r>
                      <a:r>
                        <a:rPr lang="en-US" sz="1600" baseline="0" noProof="0" dirty="0">
                          <a:solidFill>
                            <a:srgbClr val="0F5494"/>
                          </a:solidFill>
                          <a:latin typeface="+mn-lt"/>
                        </a:rPr>
                        <a:t> researchers</a:t>
                      </a:r>
                      <a:endParaRPr lang="en-US" sz="1600" noProof="0" dirty="0">
                        <a:solidFill>
                          <a:srgbClr val="0F5494"/>
                        </a:solidFill>
                        <a:latin typeface="+mn-lt"/>
                      </a:endParaRPr>
                    </a:p>
                  </a:txBody>
                  <a:tcPr anchor="ctr"/>
                </a:tc>
                <a:tc>
                  <a:txBody>
                    <a:bodyPr/>
                    <a:lstStyle/>
                    <a:p>
                      <a:pPr algn="ctr"/>
                      <a:r>
                        <a:rPr lang="en-US" sz="1600" noProof="0" dirty="0">
                          <a:solidFill>
                            <a:srgbClr val="0F5494"/>
                          </a:solidFill>
                          <a:latin typeface="+mn-lt"/>
                        </a:rPr>
                        <a:t>3 710</a:t>
                      </a:r>
                    </a:p>
                  </a:txBody>
                  <a:tcPr anchor="ctr"/>
                </a:tc>
                <a:tc rowSpan="2">
                  <a:txBody>
                    <a:bodyPr/>
                    <a:lstStyle/>
                    <a:p>
                      <a:pPr algn="ctr"/>
                      <a:r>
                        <a:rPr lang="en-US" sz="1600" noProof="0" dirty="0">
                          <a:solidFill>
                            <a:srgbClr val="0F5494"/>
                          </a:solidFill>
                          <a:latin typeface="+mn-lt"/>
                        </a:rPr>
                        <a:t>650</a:t>
                      </a:r>
                    </a:p>
                  </a:txBody>
                  <a:tcPr anchor="ctr"/>
                </a:tc>
                <a:extLst>
                  <a:ext uri="{0D108BD9-81ED-4DB2-BD59-A6C34878D82A}">
                    <a16:rowId xmlns:a16="http://schemas.microsoft.com/office/drawing/2014/main" xmlns="" val="10001"/>
                  </a:ext>
                </a:extLst>
              </a:tr>
              <a:tr h="386180">
                <a:tc vMerge="1">
                  <a:txBody>
                    <a:bodyPr/>
                    <a:lstStyle/>
                    <a:p>
                      <a:endParaRPr lang="fr-FR"/>
                    </a:p>
                  </a:txBody>
                  <a:tcPr/>
                </a:tc>
                <a:tc>
                  <a:txBody>
                    <a:bodyPr/>
                    <a:lstStyle/>
                    <a:p>
                      <a:pPr algn="ctr"/>
                      <a:r>
                        <a:rPr lang="en-US" sz="1600" noProof="0" dirty="0">
                          <a:solidFill>
                            <a:srgbClr val="0F5494"/>
                          </a:solidFill>
                          <a:latin typeface="+mn-lt"/>
                        </a:rPr>
                        <a:t>Experienced researchers</a:t>
                      </a:r>
                    </a:p>
                  </a:txBody>
                  <a:tcPr anchor="ctr"/>
                </a:tc>
                <a:tc>
                  <a:txBody>
                    <a:bodyPr/>
                    <a:lstStyle/>
                    <a:p>
                      <a:pPr algn="ctr"/>
                      <a:r>
                        <a:rPr lang="en-US" sz="1600" noProof="0" dirty="0">
                          <a:solidFill>
                            <a:srgbClr val="0F5494"/>
                          </a:solidFill>
                          <a:latin typeface="+mn-lt"/>
                        </a:rPr>
                        <a:t>5 250</a:t>
                      </a:r>
                    </a:p>
                  </a:txBody>
                  <a:tcPr anchor="ctr"/>
                </a:tc>
                <a:tc vMerge="1">
                  <a:txBody>
                    <a:bodyPr/>
                    <a:lstStyle/>
                    <a:p>
                      <a:endParaRPr lang="fr-FR"/>
                    </a:p>
                  </a:txBody>
                  <a:tcPr/>
                </a:tc>
                <a:extLst>
                  <a:ext uri="{0D108BD9-81ED-4DB2-BD59-A6C34878D82A}">
                    <a16:rowId xmlns:a16="http://schemas.microsoft.com/office/drawing/2014/main" xmlns="" val="10002"/>
                  </a:ext>
                </a:extLst>
              </a:tr>
            </a:tbl>
          </a:graphicData>
        </a:graphic>
      </p:graphicFrame>
      <p:sp>
        <p:nvSpPr>
          <p:cNvPr id="13" name="ZoneTexte 12"/>
          <p:cNvSpPr txBox="1"/>
          <p:nvPr/>
        </p:nvSpPr>
        <p:spPr>
          <a:xfrm>
            <a:off x="187372" y="3760094"/>
            <a:ext cx="8856984" cy="2292935"/>
          </a:xfrm>
          <a:prstGeom prst="rect">
            <a:avLst/>
          </a:prstGeom>
          <a:noFill/>
        </p:spPr>
        <p:txBody>
          <a:bodyPr wrap="square" rtlCol="0">
            <a:spAutoFit/>
          </a:bodyPr>
          <a:lstStyle/>
          <a:p>
            <a:r>
              <a:rPr lang="en-US" sz="1400" dirty="0">
                <a:latin typeface="+mn-lt"/>
              </a:rPr>
              <a:t>*** These unit costs will be subject to a co-funding rate of 50%</a:t>
            </a:r>
          </a:p>
          <a:p>
            <a:endParaRPr lang="en-US" sz="1400" dirty="0">
              <a:latin typeface="+mn-lt"/>
            </a:endParaRPr>
          </a:p>
          <a:p>
            <a:endParaRPr lang="en-US" sz="1600" dirty="0">
              <a:latin typeface="+mn-lt"/>
            </a:endParaRPr>
          </a:p>
          <a:p>
            <a:r>
              <a:rPr lang="en-US" sz="1600" dirty="0">
                <a:latin typeface="+mn-lt"/>
              </a:rPr>
              <a:t>The living and mobility allowances provided by the </a:t>
            </a:r>
            <a:r>
              <a:rPr lang="en-US" sz="1600" dirty="0" err="1">
                <a:latin typeface="+mn-lt"/>
              </a:rPr>
              <a:t>programmes</a:t>
            </a:r>
            <a:r>
              <a:rPr lang="en-US" sz="1600" dirty="0">
                <a:latin typeface="+mn-lt"/>
              </a:rPr>
              <a:t> for the benefit of the researchers </a:t>
            </a:r>
          </a:p>
          <a:p>
            <a:endParaRPr lang="en-US" sz="1400" dirty="0">
              <a:latin typeface="+mn-lt"/>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600" dirty="0">
                <a:latin typeface="Calibri" pitchFamily="34" charset="0"/>
                <a:cs typeface="Calibri" pitchFamily="34" charset="0"/>
              </a:rPr>
              <a:t>Recruited under an employment contract shall in no case be lower than </a:t>
            </a:r>
            <a:r>
              <a:rPr lang="en-US" sz="1600" b="1" dirty="0">
                <a:latin typeface="Calibri" pitchFamily="34" charset="0"/>
                <a:cs typeface="Calibri" pitchFamily="34" charset="0"/>
              </a:rPr>
              <a:t>€ 2 597</a:t>
            </a:r>
            <a:r>
              <a:rPr lang="en-US" sz="1600" dirty="0">
                <a:latin typeface="Calibri" pitchFamily="34" charset="0"/>
                <a:cs typeface="Calibri" pitchFamily="34" charset="0"/>
              </a:rPr>
              <a:t> (ESR) and         </a:t>
            </a:r>
            <a:r>
              <a:rPr lang="en-US" sz="1600" b="1" dirty="0">
                <a:latin typeface="Calibri" pitchFamily="34" charset="0"/>
                <a:cs typeface="Calibri" pitchFamily="34" charset="0"/>
              </a:rPr>
              <a:t>€ 3 675 </a:t>
            </a:r>
            <a:r>
              <a:rPr lang="en-US" sz="1600" dirty="0">
                <a:latin typeface="Calibri" pitchFamily="34" charset="0"/>
                <a:cs typeface="Calibri" pitchFamily="34" charset="0"/>
              </a:rPr>
              <a:t>(ER) </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600" dirty="0">
                <a:latin typeface="Calibri" pitchFamily="34" charset="0"/>
              </a:rPr>
              <a:t>Recruited under a status equivalent to a fixed-amount fellowship shall in no case be lower than € 1 298,50 (ESR) and € 1 837,50 (ER)</a:t>
            </a:r>
            <a:endParaRPr lang="en-US" sz="1600" dirty="0">
              <a:latin typeface="+mn-lt"/>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p:nvPr>
        </p:nvSpPr>
        <p:spPr>
          <a:xfrm>
            <a:off x="539750" y="3284984"/>
            <a:ext cx="8229600" cy="935037"/>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0" fontAlgn="base" hangingPunct="0">
              <a:spcBef>
                <a:spcPct val="20000"/>
              </a:spcBef>
              <a:spcAft>
                <a:spcPct val="0"/>
              </a:spcAft>
              <a:buClr>
                <a:schemeClr val="bg1"/>
              </a:buClr>
              <a:tabLst>
                <a:tab pos="1343025" algn="l"/>
              </a:tabLst>
            </a:pPr>
            <a:r>
              <a:rPr lang="en-GB" sz="3200" u="sng" dirty="0">
                <a:solidFill>
                  <a:srgbClr val="FFC000"/>
                </a:solidFill>
                <a:latin typeface="Calibri" pitchFamily="34" charset="0"/>
                <a:ea typeface="MS Gothic" pitchFamily="49" charset="-128"/>
              </a:rPr>
              <a:t>IF : Individual Fellowships</a:t>
            </a:r>
          </a:p>
        </p:txBody>
      </p:sp>
      <p:pic>
        <p:nvPicPr>
          <p:cNvPr id="3"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4"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5" name="Rectangle 4"/>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4761094"/>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7" name="Content Placeholder 2"/>
          <p:cNvSpPr>
            <a:spLocks noGrp="1"/>
          </p:cNvSpPr>
          <p:nvPr>
            <p:ph idx="1"/>
          </p:nvPr>
        </p:nvSpPr>
        <p:spPr>
          <a:xfrm>
            <a:off x="162000" y="2132856"/>
            <a:ext cx="8820000" cy="3705572"/>
          </a:xfrm>
        </p:spPr>
        <p:txBody>
          <a:bodyPr anchor="ctr"/>
          <a:lstStyle/>
          <a:p>
            <a:pPr marL="0" indent="0" algn="just" defTabSz="449263">
              <a:spcBef>
                <a:spcPts val="0"/>
              </a:spcBef>
              <a:spcAft>
                <a:spcPts val="600"/>
              </a:spcAft>
              <a:buClr>
                <a:srgbClr val="000000"/>
              </a:buClr>
            </a:pPr>
            <a:endParaRPr lang="en-GB" sz="100" dirty="0">
              <a:solidFill>
                <a:srgbClr val="F7C943"/>
              </a:solidFill>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Publication date: 5 April 2017 </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Deadline(s): 28 September 2017 at 17.00.00 Brussels time </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30 M€ are allocated to Doctoral </a:t>
            </a:r>
            <a:r>
              <a:rPr lang="en-US" sz="1800" dirty="0" err="1">
                <a:latin typeface="Calibri" pitchFamily="34" charset="0"/>
                <a:cs typeface="Calibri" pitchFamily="34" charset="0"/>
              </a:rPr>
              <a:t>Programmes</a:t>
            </a:r>
            <a:endParaRPr lang="en-US" sz="1800" dirty="0">
              <a:latin typeface="Calibri" pitchFamily="34" charset="0"/>
              <a:cs typeface="Calibri" pitchFamily="34" charset="0"/>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600" dirty="0">
                <a:latin typeface="Calibri" pitchFamily="34" charset="0"/>
                <a:cs typeface="Calibri" pitchFamily="34" charset="0"/>
              </a:rPr>
              <a:t>Contribution has maximum overall of 10 M€  to a single applicant</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600" dirty="0">
                <a:latin typeface="Calibri" pitchFamily="34" charset="0"/>
                <a:cs typeface="Calibri" pitchFamily="34" charset="0"/>
              </a:rPr>
              <a:t>Duration: 36 to 60 months. This duration includes also the time that is needed to select or recruit the researchers</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600" dirty="0">
                <a:latin typeface="Calibri" pitchFamily="34" charset="0"/>
                <a:cs typeface="Calibri" pitchFamily="34" charset="0"/>
              </a:rPr>
              <a:t>Participants having benefited from COFUND under previous calls will explain how the latest proposal relates to and goes beyond the earlier grant and provide evidence for its quality</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le 1"/>
          <p:cNvSpPr>
            <a:spLocks noGrp="1"/>
          </p:cNvSpPr>
          <p:nvPr>
            <p:ph type="title"/>
          </p:nvPr>
        </p:nvSpPr>
        <p:spPr>
          <a:xfrm>
            <a:off x="2699792" y="980728"/>
            <a:ext cx="3261048" cy="430981"/>
          </a:xfrm>
        </p:spPr>
        <p:txBody>
          <a:bodyPr>
            <a:noAutofit/>
          </a:bodyPr>
          <a:lstStyle/>
          <a:p>
            <a:pPr eaLnBrk="1" hangingPunct="1"/>
            <a:r>
              <a:rPr lang="en-GB" sz="2800" b="1" dirty="0">
                <a:solidFill>
                  <a:srgbClr val="F7C943"/>
                </a:solidFill>
                <a:latin typeface="Calibri" pitchFamily="34" charset="0"/>
                <a:ea typeface="MS Gothic" pitchFamily="49" charset="-128"/>
              </a:rPr>
              <a:t>COFUND</a:t>
            </a:r>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4914" name="Picture 2"/>
          <p:cNvPicPr>
            <a:picLocks noChangeAspect="1" noChangeArrowheads="1"/>
          </p:cNvPicPr>
          <p:nvPr/>
        </p:nvPicPr>
        <p:blipFill>
          <a:blip r:embed="rId4" cstate="print"/>
          <a:srcRect/>
          <a:stretch>
            <a:fillRect/>
          </a:stretch>
        </p:blipFill>
        <p:spPr bwMode="auto">
          <a:xfrm>
            <a:off x="395536" y="1203191"/>
            <a:ext cx="8352928" cy="5654809"/>
          </a:xfrm>
          <a:prstGeom prst="rect">
            <a:avLst/>
          </a:prstGeom>
          <a:noFill/>
          <a:ln w="9525">
            <a:noFill/>
            <a:miter lim="800000"/>
            <a:headEnd/>
            <a:tailEnd/>
          </a:ln>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5938" name="Picture 2"/>
          <p:cNvPicPr>
            <a:picLocks noChangeAspect="1" noChangeArrowheads="1"/>
          </p:cNvPicPr>
          <p:nvPr/>
        </p:nvPicPr>
        <p:blipFill>
          <a:blip r:embed="rId4" cstate="print"/>
          <a:srcRect/>
          <a:stretch>
            <a:fillRect/>
          </a:stretch>
        </p:blipFill>
        <p:spPr bwMode="auto">
          <a:xfrm>
            <a:off x="238940" y="908720"/>
            <a:ext cx="8725548" cy="5832648"/>
          </a:xfrm>
          <a:prstGeom prst="rect">
            <a:avLst/>
          </a:prstGeom>
          <a:noFill/>
          <a:ln w="9525">
            <a:noFill/>
            <a:miter lim="800000"/>
            <a:headEnd/>
            <a:tailEnd/>
          </a:ln>
        </p:spPr>
      </p:pic>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6962" name="Picture 2"/>
          <p:cNvPicPr>
            <a:picLocks noChangeAspect="1" noChangeArrowheads="1"/>
          </p:cNvPicPr>
          <p:nvPr/>
        </p:nvPicPr>
        <p:blipFill>
          <a:blip r:embed="rId4" cstate="print"/>
          <a:srcRect/>
          <a:stretch>
            <a:fillRect/>
          </a:stretch>
        </p:blipFill>
        <p:spPr bwMode="auto">
          <a:xfrm>
            <a:off x="251520" y="908720"/>
            <a:ext cx="8424936" cy="5833526"/>
          </a:xfrm>
          <a:prstGeom prst="rect">
            <a:avLst/>
          </a:prstGeom>
          <a:noFill/>
          <a:ln w="9525">
            <a:noFill/>
            <a:miter lim="800000"/>
            <a:headEnd/>
            <a:tailEnd/>
          </a:ln>
        </p:spPr>
      </p:pic>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7986" name="Picture 2"/>
          <p:cNvPicPr>
            <a:picLocks noChangeAspect="1" noChangeArrowheads="1"/>
          </p:cNvPicPr>
          <p:nvPr/>
        </p:nvPicPr>
        <p:blipFill>
          <a:blip r:embed="rId4" cstate="print"/>
          <a:srcRect/>
          <a:stretch>
            <a:fillRect/>
          </a:stretch>
        </p:blipFill>
        <p:spPr bwMode="auto">
          <a:xfrm>
            <a:off x="395536" y="1124744"/>
            <a:ext cx="8208912" cy="5545018"/>
          </a:xfrm>
          <a:prstGeom prst="rect">
            <a:avLst/>
          </a:prstGeom>
          <a:noFill/>
          <a:ln w="9525">
            <a:noFill/>
            <a:miter lim="800000"/>
            <a:headEnd/>
            <a:tailEnd/>
          </a:ln>
        </p:spPr>
      </p:pic>
      <p:pic>
        <p:nvPicPr>
          <p:cNvPr id="297987" name="Picture 3"/>
          <p:cNvPicPr>
            <a:picLocks noChangeAspect="1" noChangeArrowheads="1"/>
          </p:cNvPicPr>
          <p:nvPr/>
        </p:nvPicPr>
        <p:blipFill>
          <a:blip r:embed="rId5" cstate="print"/>
          <a:srcRect/>
          <a:stretch>
            <a:fillRect/>
          </a:stretch>
        </p:blipFill>
        <p:spPr bwMode="auto">
          <a:xfrm>
            <a:off x="1835696" y="836712"/>
            <a:ext cx="1809750" cy="295275"/>
          </a:xfrm>
          <a:prstGeom prst="rect">
            <a:avLst/>
          </a:prstGeom>
          <a:noFill/>
          <a:ln w="9525">
            <a:noFill/>
            <a:miter lim="800000"/>
            <a:headEnd/>
            <a:tailEnd/>
          </a:ln>
        </p:spPr>
      </p:pic>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txBox="1">
            <a:spLocks/>
          </p:cNvSpPr>
          <p:nvPr/>
        </p:nvSpPr>
        <p:spPr bwMode="auto">
          <a:xfrm>
            <a:off x="611560" y="2708920"/>
            <a:ext cx="81534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0" indent="0"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fr-BE" sz="2800" u="sng" dirty="0" err="1">
                <a:solidFill>
                  <a:srgbClr val="F7C943"/>
                </a:solidFill>
                <a:latin typeface="Verdana" pitchFamily="34" charset="0"/>
                <a:ea typeface="MS Gothic" pitchFamily="49" charset="-128"/>
                <a:cs typeface="+mn-cs"/>
              </a:rPr>
              <a:t>Submission</a:t>
            </a:r>
            <a:r>
              <a:rPr lang="fr-BE" sz="2800" u="sng" dirty="0">
                <a:solidFill>
                  <a:srgbClr val="F7C943"/>
                </a:solidFill>
                <a:latin typeface="Verdana" pitchFamily="34" charset="0"/>
                <a:ea typeface="MS Gothic" pitchFamily="49" charset="-128"/>
                <a:cs typeface="+mn-cs"/>
              </a:rPr>
              <a:t> of the </a:t>
            </a:r>
            <a:r>
              <a:rPr lang="fr-BE" sz="2800" u="sng" dirty="0" err="1">
                <a:solidFill>
                  <a:srgbClr val="F7C943"/>
                </a:solidFill>
                <a:latin typeface="Verdana" pitchFamily="34" charset="0"/>
                <a:ea typeface="MS Gothic" pitchFamily="49" charset="-128"/>
                <a:cs typeface="+mn-cs"/>
              </a:rPr>
              <a:t>proposal</a:t>
            </a:r>
            <a:r>
              <a:rPr lang="fr-BE" sz="2800" u="sng" dirty="0">
                <a:solidFill>
                  <a:srgbClr val="F7C943"/>
                </a:solidFill>
                <a:latin typeface="Verdana" pitchFamily="34" charset="0"/>
                <a:ea typeface="MS Gothic" pitchFamily="49" charset="-128"/>
                <a:cs typeface="+mn-cs"/>
              </a:rPr>
              <a:t> and</a:t>
            </a:r>
          </a:p>
          <a:p>
            <a:pPr algn="ctr">
              <a:defRPr/>
            </a:pPr>
            <a:r>
              <a:rPr lang="fr-BE" sz="2800" u="sng" dirty="0">
                <a:solidFill>
                  <a:srgbClr val="F7C943"/>
                </a:solidFill>
                <a:latin typeface="Verdana" pitchFamily="34" charset="0"/>
                <a:ea typeface="MS Gothic" pitchFamily="49" charset="-128"/>
                <a:cs typeface="+mn-cs"/>
              </a:rPr>
              <a:t>Evaluation </a:t>
            </a:r>
            <a:r>
              <a:rPr lang="fr-BE" sz="6000" kern="0" dirty="0">
                <a:solidFill>
                  <a:srgbClr val="84095B"/>
                </a:solidFill>
              </a:rPr>
              <a:t/>
            </a:r>
            <a:br>
              <a:rPr lang="fr-BE" sz="6000" kern="0" dirty="0">
                <a:solidFill>
                  <a:srgbClr val="84095B"/>
                </a:solidFill>
              </a:rPr>
            </a:br>
            <a:endParaRPr lang="fr-BE" sz="6000" kern="0" dirty="0">
              <a:solidFill>
                <a:srgbClr val="84095B"/>
              </a:solidFill>
            </a:endParaRPr>
          </a:p>
        </p:txBody>
      </p:sp>
      <p:pic>
        <p:nvPicPr>
          <p:cNvPr id="5"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10608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3"/>
          <p:cNvSpPr/>
          <p:nvPr/>
        </p:nvSpPr>
        <p:spPr bwMode="auto">
          <a:xfrm>
            <a:off x="1112838" y="3329086"/>
            <a:ext cx="4824413" cy="1804889"/>
          </a:xfrm>
          <a:prstGeom prst="roundRect">
            <a:avLst>
              <a:gd name="adj" fmla="val 6823"/>
            </a:avLst>
          </a:prstGeom>
          <a:solidFill>
            <a:schemeClr val="accent4">
              <a:lumMod val="20000"/>
              <a:lumOff val="80000"/>
              <a:alpha val="31000"/>
            </a:schemeClr>
          </a:solidFill>
          <a:ln>
            <a:solidFill>
              <a:srgbClr val="FFD13F"/>
            </a:solidFill>
          </a:ln>
          <a:effectLst/>
          <a:extLst/>
        </p:spPr>
        <p:txBody>
          <a:bodyPr/>
          <a:lstStyle/>
          <a:p>
            <a:pPr marL="0" marR="0" lvl="0" indent="0" algn="l" defTabSz="914400" rtl="0" eaLnBrk="0" fontAlgn="base" latinLnBrk="0" hangingPunct="0">
              <a:lnSpc>
                <a:spcPct val="100000"/>
              </a:lnSpc>
              <a:spcBef>
                <a:spcPct val="20000"/>
              </a:spcBef>
              <a:spcAft>
                <a:spcPct val="0"/>
              </a:spcAft>
              <a:buClrTx/>
              <a:buSzTx/>
              <a:buFontTx/>
              <a:buNone/>
              <a:tabLst>
                <a:tab pos="6637338" algn="l"/>
              </a:tabLst>
              <a:defRPr/>
            </a:pPr>
            <a:r>
              <a:rPr kumimoji="0" lang="fr-BE" sz="20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Call pages</a:t>
            </a:r>
            <a:endParaRPr kumimoji="0" lang="en-GB" sz="2000" b="1"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361950" marR="0" lvl="0" indent="-361950" algn="l" defTabSz="914400" rtl="0" eaLnBrk="0" fontAlgn="base" latinLnBrk="0" hangingPunct="0">
              <a:lnSpc>
                <a:spcPct val="100000"/>
              </a:lnSpc>
              <a:spcBef>
                <a:spcPct val="20000"/>
              </a:spcBef>
              <a:spcAft>
                <a:spcPct val="0"/>
              </a:spcAft>
              <a:buClr>
                <a:srgbClr val="FFD13F"/>
              </a:buClr>
              <a:buSzTx/>
              <a:buFont typeface="Wingdings" pitchFamily="2" charset="2"/>
              <a:buChar char=""/>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Guide for Applicants </a:t>
            </a:r>
          </a:p>
          <a:p>
            <a:pPr marL="361950" marR="0" lvl="0" indent="-361950" algn="l" defTabSz="914400" rtl="0" eaLnBrk="0" fontAlgn="base" latinLnBrk="0" hangingPunct="0">
              <a:lnSpc>
                <a:spcPct val="100000"/>
              </a:lnSpc>
              <a:spcBef>
                <a:spcPct val="20000"/>
              </a:spcBef>
              <a:spcAft>
                <a:spcPct val="0"/>
              </a:spcAft>
              <a:buClr>
                <a:srgbClr val="FFD13F"/>
              </a:buClr>
              <a:buSzTx/>
              <a:buFont typeface="Wingdings" pitchFamily="2" charset="2"/>
              <a:buChar char=""/>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Work Programme (2016-17)</a:t>
            </a:r>
          </a:p>
          <a:p>
            <a:pPr marL="361950" marR="0" lvl="0" indent="-361950" algn="l" defTabSz="914400" rtl="0" eaLnBrk="0" fontAlgn="base" latinLnBrk="0" hangingPunct="0">
              <a:lnSpc>
                <a:spcPct val="100000"/>
              </a:lnSpc>
              <a:spcBef>
                <a:spcPct val="20000"/>
              </a:spcBef>
              <a:spcAft>
                <a:spcPct val="0"/>
              </a:spcAft>
              <a:buClr>
                <a:srgbClr val="FFD13F"/>
              </a:buClr>
              <a:buSzTx/>
              <a:buFont typeface="Wingdings" pitchFamily="2" charset="2"/>
              <a:buChar char=""/>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FAQ</a:t>
            </a:r>
          </a:p>
          <a:p>
            <a:pPr marL="361950" marR="0" lvl="0" indent="-361950" algn="l" defTabSz="914400" rtl="0" eaLnBrk="0" fontAlgn="base" latinLnBrk="0" hangingPunct="0">
              <a:lnSpc>
                <a:spcPct val="100000"/>
              </a:lnSpc>
              <a:spcBef>
                <a:spcPct val="20000"/>
              </a:spcBef>
              <a:spcAft>
                <a:spcPct val="0"/>
              </a:spcAft>
              <a:buClr>
                <a:srgbClr val="FFD13F"/>
              </a:buClr>
              <a:buSzTx/>
              <a:buFont typeface="Wingdings" pitchFamily="2" charset="2"/>
              <a:buChar char=""/>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Descriptors</a:t>
            </a:r>
          </a:p>
        </p:txBody>
      </p:sp>
      <p:sp>
        <p:nvSpPr>
          <p:cNvPr id="25" name="ZoneTexte 24"/>
          <p:cNvSpPr txBox="1"/>
          <p:nvPr/>
        </p:nvSpPr>
        <p:spPr>
          <a:xfrm>
            <a:off x="1907704" y="692696"/>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Where to find information ?</a:t>
            </a:r>
          </a:p>
        </p:txBody>
      </p:sp>
      <p:sp>
        <p:nvSpPr>
          <p:cNvPr id="27" name="Text Box 5"/>
          <p:cNvSpPr txBox="1">
            <a:spLocks noChangeArrowheads="1"/>
          </p:cNvSpPr>
          <p:nvPr/>
        </p:nvSpPr>
        <p:spPr bwMode="auto">
          <a:xfrm>
            <a:off x="1187624" y="2348880"/>
            <a:ext cx="3714750" cy="461962"/>
          </a:xfrm>
          <a:prstGeom prst="rect">
            <a:avLst/>
          </a:prstGeom>
          <a:noFill/>
          <a:ln>
            <a:noFill/>
          </a:ln>
          <a:extLst/>
        </p:spPr>
        <p:txBody>
          <a:bodyPr>
            <a:spAutoFit/>
          </a:bodyPr>
          <a:lstStyle>
            <a:lvl1pPr eaLnBrk="0" hangingPunct="0">
              <a:defRPr sz="1600" b="1" i="1">
                <a:solidFill>
                  <a:schemeClr val="bg1"/>
                </a:solidFill>
                <a:latin typeface="Arial" charset="0"/>
              </a:defRPr>
            </a:lvl1pPr>
            <a:lvl2pPr marL="742950" indent="-285750" eaLnBrk="0" hangingPunct="0">
              <a:defRPr sz="1600" b="1" i="1">
                <a:solidFill>
                  <a:schemeClr val="bg1"/>
                </a:solidFill>
                <a:latin typeface="Arial" charset="0"/>
              </a:defRPr>
            </a:lvl2pPr>
            <a:lvl3pPr marL="1143000" indent="-228600" eaLnBrk="0" hangingPunct="0">
              <a:defRPr sz="1600" b="1" i="1">
                <a:solidFill>
                  <a:schemeClr val="bg1"/>
                </a:solidFill>
                <a:latin typeface="Arial" charset="0"/>
              </a:defRPr>
            </a:lvl3pPr>
            <a:lvl4pPr marL="1600200" indent="-228600" eaLnBrk="0" hangingPunct="0">
              <a:defRPr sz="1600" b="1" i="1">
                <a:solidFill>
                  <a:schemeClr val="bg1"/>
                </a:solidFill>
                <a:latin typeface="Arial" charset="0"/>
              </a:defRPr>
            </a:lvl4pPr>
            <a:lvl5pPr marL="2057400" indent="-228600" eaLnBrk="0" hangingPunct="0">
              <a:defRPr sz="1600" b="1" i="1">
                <a:solidFill>
                  <a:schemeClr val="bg1"/>
                </a:solidFill>
                <a:latin typeface="Arial" charset="0"/>
              </a:defRPr>
            </a:lvl5pPr>
            <a:lvl6pPr marL="2514600" indent="-228600" eaLnBrk="0" fontAlgn="base" hangingPunct="0">
              <a:spcBef>
                <a:spcPct val="0"/>
              </a:spcBef>
              <a:spcAft>
                <a:spcPct val="0"/>
              </a:spcAft>
              <a:defRPr sz="1600" b="1" i="1">
                <a:solidFill>
                  <a:schemeClr val="bg1"/>
                </a:solidFill>
                <a:latin typeface="Arial" charset="0"/>
              </a:defRPr>
            </a:lvl6pPr>
            <a:lvl7pPr marL="2971800" indent="-228600" eaLnBrk="0" fontAlgn="base" hangingPunct="0">
              <a:spcBef>
                <a:spcPct val="0"/>
              </a:spcBef>
              <a:spcAft>
                <a:spcPct val="0"/>
              </a:spcAft>
              <a:defRPr sz="1600" b="1" i="1">
                <a:solidFill>
                  <a:schemeClr val="bg1"/>
                </a:solidFill>
                <a:latin typeface="Arial" charset="0"/>
              </a:defRPr>
            </a:lvl7pPr>
            <a:lvl8pPr marL="3429000" indent="-228600" eaLnBrk="0" fontAlgn="base" hangingPunct="0">
              <a:spcBef>
                <a:spcPct val="0"/>
              </a:spcBef>
              <a:spcAft>
                <a:spcPct val="0"/>
              </a:spcAft>
              <a:defRPr sz="1600" b="1" i="1">
                <a:solidFill>
                  <a:schemeClr val="bg1"/>
                </a:solidFill>
                <a:latin typeface="Arial" charset="0"/>
              </a:defRPr>
            </a:lvl8pPr>
            <a:lvl9pPr marL="3886200" indent="-228600" eaLnBrk="0" fontAlgn="base" hangingPunct="0">
              <a:spcBef>
                <a:spcPct val="0"/>
              </a:spcBef>
              <a:spcAft>
                <a:spcPct val="0"/>
              </a:spcAft>
              <a:defRPr sz="1600" b="1" i="1">
                <a:solidFill>
                  <a:schemeClr val="bg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0F5494"/>
                </a:solidFill>
                <a:effectLst/>
                <a:uLnTx/>
                <a:uFillTx/>
                <a:latin typeface="Calibri"/>
                <a:ea typeface="ＭＳ Ｐゴシック" pitchFamily="34" charset="-128"/>
                <a:cs typeface="+mn-cs"/>
                <a:hlinkClick r:id="rId4"/>
              </a:rPr>
              <a:t>Participant Portal</a:t>
            </a:r>
            <a:endParaRPr kumimoji="0" lang="en-GB" sz="2400" b="1"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p:txBody>
      </p:sp>
      <p:pic>
        <p:nvPicPr>
          <p:cNvPr id="11" name="Picture 3">
            <a:extLst>
              <a:ext uri="{FF2B5EF4-FFF2-40B4-BE49-F238E27FC236}">
                <a16:creationId xmlns:a16="http://schemas.microsoft.com/office/drawing/2014/main" xmlns="" id="{C89C3F27-B34E-4637-920B-4779FB0DFD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013" y="2579861"/>
            <a:ext cx="4305111" cy="31803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9239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ZoneTexte 24"/>
          <p:cNvSpPr txBox="1"/>
          <p:nvPr/>
        </p:nvSpPr>
        <p:spPr>
          <a:xfrm>
            <a:off x="1907704" y="692696"/>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Contact and useful information</a:t>
            </a:r>
          </a:p>
        </p:txBody>
      </p:sp>
      <p:sp>
        <p:nvSpPr>
          <p:cNvPr id="12" name="Espace réservé du contenu 2">
            <a:extLst>
              <a:ext uri="{FF2B5EF4-FFF2-40B4-BE49-F238E27FC236}">
                <a16:creationId xmlns:a16="http://schemas.microsoft.com/office/drawing/2014/main" xmlns="" id="{6478219D-2966-434B-822B-787028C9B0C9}"/>
              </a:ext>
            </a:extLst>
          </p:cNvPr>
          <p:cNvSpPr>
            <a:spLocks noGrp="1"/>
          </p:cNvSpPr>
          <p:nvPr>
            <p:ph idx="1"/>
          </p:nvPr>
        </p:nvSpPr>
        <p:spPr>
          <a:xfrm>
            <a:off x="323528" y="2204864"/>
            <a:ext cx="8502116" cy="3888432"/>
          </a:xfrm>
        </p:spPr>
        <p:txBody>
          <a:bodyPr/>
          <a:lstStyle/>
          <a:p>
            <a:pPr algn="just" eaLnBrk="1" hangingPunct="1">
              <a:lnSpc>
                <a:spcPct val="90000"/>
              </a:lnSpc>
              <a:spcBef>
                <a:spcPts val="0"/>
              </a:spcBef>
              <a:spcAft>
                <a:spcPts val="1200"/>
              </a:spcAft>
              <a:buClr>
                <a:srgbClr val="002060"/>
              </a:buClr>
              <a:buSzPct val="104000"/>
              <a:buFont typeface="Wingdings" panose="05000000000000000000" pitchFamily="2" charset="2"/>
              <a:buChar char="§"/>
            </a:pPr>
            <a:r>
              <a:rPr lang="en-GB" sz="2000" b="0" dirty="0">
                <a:solidFill>
                  <a:srgbClr val="154C85"/>
                </a:solidFill>
                <a:latin typeface="+mn-lt"/>
              </a:rPr>
              <a:t>The Europe grant office of the host institution</a:t>
            </a:r>
          </a:p>
          <a:p>
            <a:pPr algn="just" eaLnBrk="1" hangingPunct="1">
              <a:lnSpc>
                <a:spcPct val="90000"/>
              </a:lnSpc>
              <a:spcBef>
                <a:spcPts val="0"/>
              </a:spcBef>
              <a:spcAft>
                <a:spcPts val="1200"/>
              </a:spcAft>
              <a:buClr>
                <a:srgbClr val="002060"/>
              </a:buClr>
              <a:buSzPct val="104000"/>
              <a:buFont typeface="Wingdings" panose="05000000000000000000" pitchFamily="2" charset="2"/>
              <a:buChar char="§"/>
            </a:pPr>
            <a:r>
              <a:rPr lang="en-GB" sz="2000" b="0" dirty="0">
                <a:solidFill>
                  <a:srgbClr val="154C85"/>
                </a:solidFill>
                <a:latin typeface="+mn-lt"/>
              </a:rPr>
              <a:t>The National Contact Point : Advice; meetings, trainings </a:t>
            </a:r>
            <a:r>
              <a:rPr lang="en-GB" sz="2000" b="0" i="1" dirty="0">
                <a:solidFill>
                  <a:srgbClr val="154C85"/>
                </a:solidFill>
                <a:latin typeface="+mn-lt"/>
              </a:rPr>
              <a:t>but not proof-reading</a:t>
            </a:r>
          </a:p>
          <a:p>
            <a:pPr marL="1350963" lvl="3" indent="-342900" algn="just" eaLnBrk="1" hangingPunct="1">
              <a:lnSpc>
                <a:spcPct val="90000"/>
              </a:lnSpc>
              <a:spcBef>
                <a:spcPts val="0"/>
              </a:spcBef>
              <a:spcAft>
                <a:spcPts val="1200"/>
              </a:spcAft>
              <a:buClr>
                <a:srgbClr val="002060"/>
              </a:buClr>
              <a:buSzPct val="104000"/>
              <a:buFont typeface="Wingdings" panose="05000000000000000000" pitchFamily="2" charset="2"/>
              <a:buChar char=""/>
            </a:pPr>
            <a:r>
              <a:rPr lang="en-GB" sz="2000" dirty="0">
                <a:solidFill>
                  <a:srgbClr val="154C85"/>
                </a:solidFill>
                <a:latin typeface="+mn-lt"/>
              </a:rPr>
              <a:t>pcn-mariescurie@recherche.gouv.fr</a:t>
            </a:r>
            <a:endParaRPr lang="en-GB" sz="2000" b="0" dirty="0">
              <a:solidFill>
                <a:srgbClr val="154C85"/>
              </a:solidFill>
              <a:latin typeface="+mn-lt"/>
            </a:endParaRPr>
          </a:p>
          <a:p>
            <a:pPr algn="just" eaLnBrk="1" hangingPunct="1">
              <a:lnSpc>
                <a:spcPct val="90000"/>
              </a:lnSpc>
              <a:spcBef>
                <a:spcPts val="0"/>
              </a:spcBef>
              <a:spcAft>
                <a:spcPts val="1200"/>
              </a:spcAft>
              <a:buClr>
                <a:srgbClr val="002060"/>
              </a:buClr>
              <a:buSzPct val="104000"/>
              <a:buFont typeface="Wingdings" panose="05000000000000000000" pitchFamily="2" charset="2"/>
              <a:buChar char="§"/>
            </a:pPr>
            <a:r>
              <a:rPr lang="en-GB" sz="2000" b="0" dirty="0">
                <a:solidFill>
                  <a:srgbClr val="154C85"/>
                </a:solidFill>
                <a:latin typeface="+mn-lt"/>
              </a:rPr>
              <a:t>Work programme 2016/2017</a:t>
            </a:r>
          </a:p>
          <a:p>
            <a:pPr algn="just" eaLnBrk="1" hangingPunct="1">
              <a:lnSpc>
                <a:spcPct val="90000"/>
              </a:lnSpc>
              <a:spcBef>
                <a:spcPts val="0"/>
              </a:spcBef>
              <a:spcAft>
                <a:spcPts val="1200"/>
              </a:spcAft>
              <a:buClr>
                <a:srgbClr val="002060"/>
              </a:buClr>
              <a:buSzPct val="104000"/>
              <a:buFont typeface="Wingdings" panose="05000000000000000000" pitchFamily="2" charset="2"/>
              <a:buChar char="§"/>
            </a:pPr>
            <a:r>
              <a:rPr lang="en-GB" sz="2000" b="0" dirty="0">
                <a:solidFill>
                  <a:srgbClr val="154C85"/>
                </a:solidFill>
                <a:latin typeface="+mn-lt"/>
              </a:rPr>
              <a:t>Guide for applicants and templates of the year of the call</a:t>
            </a:r>
          </a:p>
          <a:p>
            <a:pPr algn="just" eaLnBrk="1" hangingPunct="1">
              <a:lnSpc>
                <a:spcPct val="90000"/>
              </a:lnSpc>
              <a:spcBef>
                <a:spcPts val="0"/>
              </a:spcBef>
              <a:spcAft>
                <a:spcPts val="1200"/>
              </a:spcAft>
              <a:buClr>
                <a:srgbClr val="002060"/>
              </a:buClr>
              <a:buSzPct val="104000"/>
              <a:buFont typeface="Wingdings" panose="05000000000000000000" pitchFamily="2" charset="2"/>
              <a:buChar char="§"/>
            </a:pPr>
            <a:r>
              <a:rPr lang="en-GB" sz="2000" b="0" dirty="0">
                <a:solidFill>
                  <a:srgbClr val="154C85"/>
                </a:solidFill>
                <a:latin typeface="+mn-lt"/>
              </a:rPr>
              <a:t>European policies</a:t>
            </a:r>
          </a:p>
          <a:p>
            <a:pPr algn="just">
              <a:lnSpc>
                <a:spcPct val="90000"/>
              </a:lnSpc>
              <a:spcBef>
                <a:spcPts val="0"/>
              </a:spcBef>
              <a:spcAft>
                <a:spcPts val="1200"/>
              </a:spcAft>
              <a:buClr>
                <a:srgbClr val="002060"/>
              </a:buClr>
              <a:buSzPct val="104000"/>
              <a:buFont typeface="Wingdings" panose="05000000000000000000" pitchFamily="2" charset="2"/>
              <a:buChar char="§"/>
            </a:pPr>
            <a:r>
              <a:rPr lang="en-GB" sz="2000" b="0" dirty="0">
                <a:solidFill>
                  <a:srgbClr val="154C85"/>
                </a:solidFill>
                <a:latin typeface="+mn-lt"/>
              </a:rPr>
              <a:t>EU principles</a:t>
            </a:r>
          </a:p>
          <a:p>
            <a:pPr marL="400050" lvl="1" indent="0" algn="just">
              <a:spcBef>
                <a:spcPts val="0"/>
              </a:spcBef>
              <a:spcAft>
                <a:spcPts val="600"/>
              </a:spcAft>
              <a:buClr>
                <a:srgbClr val="002060"/>
              </a:buClr>
              <a:buSzPct val="104000"/>
            </a:pPr>
            <a:r>
              <a:rPr lang="en-GB" sz="1200" b="0" dirty="0">
                <a:solidFill>
                  <a:srgbClr val="154C85"/>
                </a:solidFill>
                <a:latin typeface="+mn-lt"/>
              </a:rPr>
              <a:t>(ex. EU principles for innovative training networks :</a:t>
            </a:r>
          </a:p>
          <a:p>
            <a:pPr marL="400050" lvl="1" indent="0" algn="just">
              <a:lnSpc>
                <a:spcPct val="90000"/>
              </a:lnSpc>
              <a:spcBef>
                <a:spcPts val="0"/>
              </a:spcBef>
              <a:spcAft>
                <a:spcPts val="1200"/>
              </a:spcAft>
              <a:buClr>
                <a:srgbClr val="002060"/>
              </a:buClr>
              <a:buSzPct val="104000"/>
            </a:pPr>
            <a:r>
              <a:rPr lang="en-GB" sz="1200" b="0" i="1" dirty="0">
                <a:solidFill>
                  <a:srgbClr val="154C85"/>
                </a:solidFill>
                <a:latin typeface="+mn-lt"/>
              </a:rPr>
              <a:t>http://ec.europa.eu/euraxess/pdf/research_policies/Principles_for_Innovative_Doctoral_Training.pdf)</a:t>
            </a:r>
          </a:p>
        </p:txBody>
      </p:sp>
    </p:spTree>
    <p:extLst>
      <p:ext uri="{BB962C8B-B14F-4D97-AF65-F5344CB8AC3E}">
        <p14:creationId xmlns:p14="http://schemas.microsoft.com/office/powerpoint/2010/main" val="38204638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ZoneTexte 24"/>
          <p:cNvSpPr txBox="1"/>
          <p:nvPr/>
        </p:nvSpPr>
        <p:spPr>
          <a:xfrm>
            <a:off x="1907704" y="692696"/>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Participant portal</a:t>
            </a:r>
          </a:p>
        </p:txBody>
      </p:sp>
      <p:grpSp>
        <p:nvGrpSpPr>
          <p:cNvPr id="7" name="Groupe 6">
            <a:extLst>
              <a:ext uri="{FF2B5EF4-FFF2-40B4-BE49-F238E27FC236}">
                <a16:creationId xmlns:a16="http://schemas.microsoft.com/office/drawing/2014/main" xmlns="" id="{F9BE2C84-B8D2-4D7E-9FE4-737917F54BAD}"/>
              </a:ext>
            </a:extLst>
          </p:cNvPr>
          <p:cNvGrpSpPr>
            <a:grpSpLocks noChangeAspect="1"/>
          </p:cNvGrpSpPr>
          <p:nvPr/>
        </p:nvGrpSpPr>
        <p:grpSpPr>
          <a:xfrm>
            <a:off x="1484858" y="1844824"/>
            <a:ext cx="6174285" cy="4449385"/>
            <a:chOff x="2284714" y="1099665"/>
            <a:chExt cx="7622572" cy="5493068"/>
          </a:xfrm>
        </p:grpSpPr>
        <p:pic>
          <p:nvPicPr>
            <p:cNvPr id="11" name="Picture 2">
              <a:extLst>
                <a:ext uri="{FF2B5EF4-FFF2-40B4-BE49-F238E27FC236}">
                  <a16:creationId xmlns:a16="http://schemas.microsoft.com/office/drawing/2014/main" xmlns="" id="{138D8250-49E3-421A-A6DF-632C81B21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714" y="1099665"/>
              <a:ext cx="7622572" cy="5493068"/>
            </a:xfrm>
            <a:prstGeom prst="rect">
              <a:avLst/>
            </a:prstGeom>
            <a:noFill/>
            <a:ln w="9525">
              <a:solidFill>
                <a:srgbClr val="09488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llipse 12">
              <a:extLst>
                <a:ext uri="{FF2B5EF4-FFF2-40B4-BE49-F238E27FC236}">
                  <a16:creationId xmlns:a16="http://schemas.microsoft.com/office/drawing/2014/main" xmlns="" id="{5956A6CF-B226-4261-8D12-BD33E9520979}"/>
                </a:ext>
              </a:extLst>
            </p:cNvPr>
            <p:cNvSpPr/>
            <p:nvPr/>
          </p:nvSpPr>
          <p:spPr>
            <a:xfrm>
              <a:off x="3248025" y="2028825"/>
              <a:ext cx="1524000" cy="590550"/>
            </a:xfrm>
            <a:prstGeom prst="ellipse">
              <a:avLst/>
            </a:prstGeom>
            <a:noFill/>
            <a:ln w="28575">
              <a:solidFill>
                <a:srgbClr val="FFD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xmlns="" id="{BCE82DBD-DE90-4903-9C66-FD66B5031F7E}"/>
                </a:ext>
              </a:extLst>
            </p:cNvPr>
            <p:cNvSpPr/>
            <p:nvPr/>
          </p:nvSpPr>
          <p:spPr>
            <a:xfrm>
              <a:off x="2581275" y="3372810"/>
              <a:ext cx="762000" cy="295275"/>
            </a:xfrm>
            <a:prstGeom prst="ellipse">
              <a:avLst/>
            </a:prstGeom>
            <a:noFill/>
            <a:ln w="28575">
              <a:solidFill>
                <a:srgbClr val="FFD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à coins arrondis 11">
              <a:extLst>
                <a:ext uri="{FF2B5EF4-FFF2-40B4-BE49-F238E27FC236}">
                  <a16:creationId xmlns:a16="http://schemas.microsoft.com/office/drawing/2014/main" xmlns="" id="{7256A2B9-3DBD-4784-B3CC-982A25FE1ABC}"/>
                </a:ext>
              </a:extLst>
            </p:cNvPr>
            <p:cNvSpPr/>
            <p:nvPr/>
          </p:nvSpPr>
          <p:spPr>
            <a:xfrm>
              <a:off x="6096000" y="5505450"/>
              <a:ext cx="1790700" cy="1087283"/>
            </a:xfrm>
            <a:prstGeom prst="roundRect">
              <a:avLst/>
            </a:prstGeom>
            <a:noFill/>
            <a:ln w="28575">
              <a:solidFill>
                <a:srgbClr val="FFD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465893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ZoneTexte 24"/>
          <p:cNvSpPr txBox="1"/>
          <p:nvPr/>
        </p:nvSpPr>
        <p:spPr>
          <a:xfrm>
            <a:off x="1907704" y="692696"/>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Participant portal</a:t>
            </a:r>
          </a:p>
        </p:txBody>
      </p:sp>
      <p:grpSp>
        <p:nvGrpSpPr>
          <p:cNvPr id="12" name="Groupe 11">
            <a:extLst>
              <a:ext uri="{FF2B5EF4-FFF2-40B4-BE49-F238E27FC236}">
                <a16:creationId xmlns:a16="http://schemas.microsoft.com/office/drawing/2014/main" xmlns="" id="{B972A581-C9B4-403E-9F84-66504E69AC27}"/>
              </a:ext>
            </a:extLst>
          </p:cNvPr>
          <p:cNvGrpSpPr>
            <a:grpSpLocks noChangeAspect="1"/>
          </p:cNvGrpSpPr>
          <p:nvPr/>
        </p:nvGrpSpPr>
        <p:grpSpPr>
          <a:xfrm>
            <a:off x="1619672" y="1340768"/>
            <a:ext cx="5882889" cy="5058239"/>
            <a:chOff x="2851684" y="902129"/>
            <a:chExt cx="6464713" cy="5558504"/>
          </a:xfrm>
        </p:grpSpPr>
        <p:pic>
          <p:nvPicPr>
            <p:cNvPr id="16" name="Picture 2">
              <a:extLst>
                <a:ext uri="{FF2B5EF4-FFF2-40B4-BE49-F238E27FC236}">
                  <a16:creationId xmlns:a16="http://schemas.microsoft.com/office/drawing/2014/main" xmlns="" id="{571CB052-8CF1-41B7-A94D-82FD583F1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684" y="902129"/>
              <a:ext cx="6464713" cy="55585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Ellipse 16">
              <a:extLst>
                <a:ext uri="{FF2B5EF4-FFF2-40B4-BE49-F238E27FC236}">
                  <a16:creationId xmlns:a16="http://schemas.microsoft.com/office/drawing/2014/main" xmlns="" id="{FF87F510-6FA7-4960-A495-9DD9FADE2199}"/>
                </a:ext>
              </a:extLst>
            </p:cNvPr>
            <p:cNvSpPr/>
            <p:nvPr/>
          </p:nvSpPr>
          <p:spPr>
            <a:xfrm>
              <a:off x="4962525" y="5401635"/>
              <a:ext cx="1714500" cy="295275"/>
            </a:xfrm>
            <a:prstGeom prst="ellipse">
              <a:avLst/>
            </a:prstGeom>
            <a:noFill/>
            <a:ln w="28575">
              <a:solidFill>
                <a:srgbClr val="FFD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5389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3" name="Content Placeholder 2"/>
          <p:cNvSpPr>
            <a:spLocks noGrp="1"/>
          </p:cNvSpPr>
          <p:nvPr>
            <p:ph idx="1"/>
          </p:nvPr>
        </p:nvSpPr>
        <p:spPr>
          <a:xfrm>
            <a:off x="288504" y="1844551"/>
            <a:ext cx="8820000" cy="4608785"/>
          </a:xfrm>
        </p:spPr>
        <p:txBody>
          <a:bodyPr anchor="ctr">
            <a:normAutofit lnSpcReduction="10000"/>
          </a:bodyPr>
          <a:lstStyle/>
          <a:p>
            <a:pPr algn="just" defTabSz="449263">
              <a:spcBef>
                <a:spcPts val="0"/>
              </a:spcBef>
              <a:spcAft>
                <a:spcPts val="600"/>
              </a:spcAft>
              <a:buClr>
                <a:srgbClr val="000000"/>
              </a:buClr>
            </a:pPr>
            <a:r>
              <a:rPr lang="fr-BE" sz="1700" b="1" i="0" u="sng" dirty="0">
                <a:solidFill>
                  <a:srgbClr val="FFC000"/>
                </a:solidFill>
                <a:latin typeface="Calibri" pitchFamily="34" charset="0"/>
                <a:ea typeface="MS Gothic" pitchFamily="49" charset="-128"/>
                <a:cs typeface="Arial" pitchFamily="34" charset="0"/>
              </a:rPr>
              <a:t>Objectives</a:t>
            </a:r>
            <a:endParaRPr lang="en-GB" sz="1700" b="1" i="0" u="sng" dirty="0">
              <a:solidFill>
                <a:srgbClr val="FFC000"/>
              </a:solidFill>
              <a:latin typeface="Calibri" pitchFamily="34" charset="0"/>
              <a:ea typeface="MS Gothic" pitchFamily="49" charset="-128"/>
              <a:cs typeface="Arial" pitchFamily="34" charset="0"/>
            </a:endParaRP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to enhance the creative and innovative potential of experienced researchers</a:t>
            </a: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to provide opportunities to acquire new knowledge, resume a career or return to Europe </a:t>
            </a:r>
          </a:p>
          <a:p>
            <a:pPr marL="814388" lvl="3" indent="-357188" defTabSz="449263">
              <a:spcBef>
                <a:spcPct val="0"/>
              </a:spcBef>
              <a:spcAft>
                <a:spcPts val="600"/>
              </a:spcAft>
              <a:buClr>
                <a:srgbClr val="0F5494"/>
              </a:buClr>
              <a:buFont typeface="Wingdings" pitchFamily="2" charset="2"/>
              <a:buChar char="Ø"/>
              <a:defRPr/>
            </a:pPr>
            <a:r>
              <a:rPr lang="en-US" sz="1800" dirty="0">
                <a:latin typeface="Calibri" pitchFamily="34" charset="0"/>
                <a:ea typeface="ＭＳ Ｐゴシック" pitchFamily="34" charset="-128"/>
              </a:rPr>
              <a:t>the beneficiary shall be a participant established in EU (MS/AC) and employing the researcher during the project</a:t>
            </a:r>
            <a:endParaRPr lang="en-GB" sz="1800" dirty="0">
              <a:latin typeface="Calibri" pitchFamily="34" charset="0"/>
              <a:ea typeface="ＭＳ Ｐゴシック" pitchFamily="34" charset="-128"/>
            </a:endParaRPr>
          </a:p>
          <a:p>
            <a:pPr marL="357188" lvl="2" indent="-357188" algn="just" defTabSz="449263">
              <a:spcBef>
                <a:spcPts val="0"/>
              </a:spcBef>
              <a:spcAft>
                <a:spcPts val="600"/>
              </a:spcAft>
              <a:buClr>
                <a:srgbClr val="000000"/>
              </a:buClr>
              <a:buFont typeface="Arial" charset="0"/>
              <a:buNone/>
            </a:pPr>
            <a:r>
              <a:rPr lang="en-GB" sz="1700" b="1" u="sng" dirty="0">
                <a:solidFill>
                  <a:srgbClr val="FFC000"/>
                </a:solidFill>
                <a:latin typeface="Calibri" pitchFamily="34" charset="0"/>
                <a:ea typeface="MS Gothic" pitchFamily="49" charset="-128"/>
                <a:cs typeface="Arial" pitchFamily="34" charset="0"/>
              </a:rPr>
              <a:t>Scope </a:t>
            </a: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Trans-national fellowships awarded to the best or most promising researchers</a:t>
            </a: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European Fellowships (12-24 months) or Global Fellowships (12-24 months + mandatory return phase of 12 months)</a:t>
            </a: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Career Restart Panel, Reintegration Panel and Society and Enterprise Panel</a:t>
            </a: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Secondments, notably in the non-academic sector</a:t>
            </a:r>
          </a:p>
          <a:p>
            <a:pPr marL="357188" lvl="2" indent="-357188" algn="just" defTabSz="449263">
              <a:spcBef>
                <a:spcPts val="0"/>
              </a:spcBef>
              <a:spcAft>
                <a:spcPts val="600"/>
              </a:spcAft>
              <a:buClr>
                <a:srgbClr val="000000"/>
              </a:buClr>
              <a:buFont typeface="Arial" charset="0"/>
              <a:buNone/>
            </a:pPr>
            <a:r>
              <a:rPr lang="en-GB" sz="1700" b="1" u="sng" dirty="0">
                <a:solidFill>
                  <a:srgbClr val="FFC000"/>
                </a:solidFill>
                <a:latin typeface="Calibri" pitchFamily="34" charset="0"/>
                <a:ea typeface="MS Gothic" pitchFamily="49" charset="-128"/>
                <a:cs typeface="Arial" pitchFamily="34" charset="0"/>
              </a:rPr>
              <a:t>Expected Impact  </a:t>
            </a: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to release the full potential of researchers and development of their careers in both the academic and non-academic sectors</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15852982"/>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ZoneTexte 24"/>
          <p:cNvSpPr txBox="1"/>
          <p:nvPr/>
        </p:nvSpPr>
        <p:spPr>
          <a:xfrm>
            <a:off x="1835696" y="778699"/>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Authentication service</a:t>
            </a:r>
          </a:p>
        </p:txBody>
      </p:sp>
      <p:sp>
        <p:nvSpPr>
          <p:cNvPr id="11" name="Rectangle 10">
            <a:extLst>
              <a:ext uri="{FF2B5EF4-FFF2-40B4-BE49-F238E27FC236}">
                <a16:creationId xmlns:a16="http://schemas.microsoft.com/office/drawing/2014/main" xmlns="" id="{A380FCFD-8522-4DA9-B741-D91B791769E5}"/>
              </a:ext>
            </a:extLst>
          </p:cNvPr>
          <p:cNvSpPr/>
          <p:nvPr/>
        </p:nvSpPr>
        <p:spPr>
          <a:xfrm>
            <a:off x="322287" y="1274280"/>
            <a:ext cx="8604448" cy="618631"/>
          </a:xfrm>
          <a:prstGeom prst="rect">
            <a:avLst/>
          </a:prstGeom>
          <a:solidFill>
            <a:schemeClr val="bg1"/>
          </a:solidFill>
        </p:spPr>
        <p:txBody>
          <a:bodyPr wrap="square">
            <a:spAutoFit/>
          </a:bodyPr>
          <a:lstStyle/>
          <a:p>
            <a:pPr marL="0" marR="0" lvl="0" indent="0" algn="ctr" defTabSz="914400" rtl="0" eaLnBrk="1" fontAlgn="base" latinLnBrk="0" hangingPunct="1">
              <a:lnSpc>
                <a:spcPct val="90000"/>
              </a:lnSpc>
              <a:spcBef>
                <a:spcPct val="0"/>
              </a:spcBef>
              <a:spcAft>
                <a:spcPct val="0"/>
              </a:spcAft>
              <a:buClr>
                <a:srgbClr val="002060"/>
              </a:buClr>
              <a:buSzPct val="104000"/>
              <a:buFontTx/>
              <a:buNone/>
              <a:tabLst/>
              <a:defRPr/>
            </a:pPr>
            <a:r>
              <a:rPr kumimoji="0" lang="en-GB" sz="1900" b="1" i="0" u="none" strike="noStrike" kern="1200" cap="none" spc="0" normalizeH="0" baseline="0" noProof="0" dirty="0">
                <a:ln>
                  <a:noFill/>
                </a:ln>
                <a:solidFill>
                  <a:srgbClr val="154C85"/>
                </a:solidFill>
                <a:effectLst/>
                <a:uLnTx/>
                <a:uFillTx/>
                <a:latin typeface="Calibri"/>
                <a:ea typeface="ＭＳ Ｐゴシック" pitchFamily="34" charset="-128"/>
                <a:cs typeface="+mn-cs"/>
              </a:rPr>
              <a:t>Ensure you have your EU Login account and the PIC number of the host institution (beneficiary)</a:t>
            </a:r>
          </a:p>
        </p:txBody>
      </p:sp>
      <p:pic>
        <p:nvPicPr>
          <p:cNvPr id="13" name="Picture 2">
            <a:extLst>
              <a:ext uri="{FF2B5EF4-FFF2-40B4-BE49-F238E27FC236}">
                <a16:creationId xmlns:a16="http://schemas.microsoft.com/office/drawing/2014/main" xmlns="" id="{3141EF7B-23B0-4A97-B1EB-2C595296E9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74031" y="1959875"/>
            <a:ext cx="5595938" cy="4491038"/>
          </a:xfrm>
          <a:prstGeom prst="rect">
            <a:avLst/>
          </a:prstGeom>
          <a:noFill/>
          <a:ln w="9525">
            <a:solidFill>
              <a:srgbClr val="09488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1943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051720" y="476672"/>
            <a:ext cx="5924939" cy="461665"/>
          </a:xfrm>
          <a:prstGeom prst="rect">
            <a:avLst/>
          </a:prstGeom>
          <a:noFill/>
        </p:spPr>
        <p:txBody>
          <a:bodyPr wrap="square" rtlCol="0">
            <a:spAutoFit/>
          </a:bodyPr>
          <a:lstStyle/>
          <a:p>
            <a:pPr algn="ctr"/>
            <a:r>
              <a:rPr lang="en-GB" sz="2400" b="1" dirty="0">
                <a:solidFill>
                  <a:srgbClr val="FFD13F"/>
                </a:solidFill>
                <a:latin typeface="Century Gothic" panose="020B0502020202020204" pitchFamily="34" charset="0"/>
              </a:rPr>
              <a:t>Structure of the proposal </a:t>
            </a:r>
          </a:p>
        </p:txBody>
      </p:sp>
      <p:grpSp>
        <p:nvGrpSpPr>
          <p:cNvPr id="18" name="Groupe 17"/>
          <p:cNvGrpSpPr/>
          <p:nvPr/>
        </p:nvGrpSpPr>
        <p:grpSpPr>
          <a:xfrm>
            <a:off x="5722658" y="1392913"/>
            <a:ext cx="3150000" cy="5177697"/>
            <a:chOff x="7252144" y="1363663"/>
            <a:chExt cx="3150000" cy="5177697"/>
          </a:xfrm>
        </p:grpSpPr>
        <p:sp>
          <p:nvSpPr>
            <p:cNvPr id="19" name="TextBox 5"/>
            <p:cNvSpPr txBox="1">
              <a:spLocks noChangeArrowheads="1"/>
            </p:cNvSpPr>
            <p:nvPr/>
          </p:nvSpPr>
          <p:spPr bwMode="auto">
            <a:xfrm>
              <a:off x="7252144" y="1363663"/>
              <a:ext cx="315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GB" altLang="fr-FR" sz="1800" b="1" dirty="0">
                  <a:latin typeface="Century Gothic" pitchFamily="34" charset="0"/>
                  <a:cs typeface="Arial" panose="020B0604020202020204" pitchFamily="34" charset="0"/>
                </a:rPr>
                <a:t>Part B </a:t>
              </a:r>
              <a:br>
                <a:rPr lang="en-GB" altLang="fr-FR" sz="1800" b="1" dirty="0">
                  <a:latin typeface="Century Gothic" pitchFamily="34" charset="0"/>
                  <a:cs typeface="Arial" panose="020B0604020202020204" pitchFamily="34" charset="0"/>
                </a:rPr>
              </a:br>
              <a:r>
                <a:rPr lang="en-GB" altLang="fr-FR" sz="1800" b="1" dirty="0">
                  <a:latin typeface="Century Gothic" pitchFamily="34" charset="0"/>
                  <a:cs typeface="Arial" panose="020B0604020202020204" pitchFamily="34" charset="0"/>
                </a:rPr>
                <a:t>- description of action -</a:t>
              </a:r>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2144" y="2073278"/>
              <a:ext cx="3149156" cy="4468082"/>
            </a:xfrm>
            <a:prstGeom prst="rect">
              <a:avLst/>
            </a:prstGeom>
            <a:noFill/>
            <a:ln w="9525">
              <a:solidFill>
                <a:srgbClr val="09488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e 20"/>
          <p:cNvGrpSpPr/>
          <p:nvPr/>
        </p:nvGrpSpPr>
        <p:grpSpPr>
          <a:xfrm>
            <a:off x="902564" y="1397676"/>
            <a:ext cx="3247200" cy="5303427"/>
            <a:chOff x="1222375" y="1368426"/>
            <a:chExt cx="3247200" cy="5303427"/>
          </a:xfrm>
        </p:grpSpPr>
        <p:sp>
          <p:nvSpPr>
            <p:cNvPr id="22" name="TextBox 4"/>
            <p:cNvSpPr txBox="1">
              <a:spLocks noChangeArrowheads="1"/>
            </p:cNvSpPr>
            <p:nvPr/>
          </p:nvSpPr>
          <p:spPr bwMode="auto">
            <a:xfrm>
              <a:off x="1222375" y="1368426"/>
              <a:ext cx="324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GB" altLang="fr-FR" sz="1800" b="1" dirty="0">
                  <a:latin typeface="Century Gothic" pitchFamily="34" charset="0"/>
                  <a:cs typeface="Arial" panose="020B0604020202020204" pitchFamily="34" charset="0"/>
                </a:rPr>
                <a:t>Part A </a:t>
              </a:r>
              <a:br>
                <a:rPr lang="en-GB" altLang="fr-FR" sz="1800" b="1" dirty="0">
                  <a:latin typeface="Century Gothic" pitchFamily="34" charset="0"/>
                  <a:cs typeface="Arial" panose="020B0604020202020204" pitchFamily="34" charset="0"/>
                </a:rPr>
              </a:br>
              <a:r>
                <a:rPr lang="en-GB" altLang="fr-FR" sz="1800" b="1" dirty="0">
                  <a:latin typeface="Century Gothic" pitchFamily="34" charset="0"/>
                  <a:cs typeface="Arial" panose="020B0604020202020204" pitchFamily="34" charset="0"/>
                </a:rPr>
                <a:t>- structured data -</a:t>
              </a:r>
            </a:p>
          </p:txBody>
        </p:sp>
        <p:pic>
          <p:nvPicPr>
            <p:cNvPr id="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75" y="2073278"/>
              <a:ext cx="3246691" cy="4598575"/>
            </a:xfrm>
            <a:prstGeom prst="rect">
              <a:avLst/>
            </a:prstGeom>
            <a:noFill/>
            <a:ln w="9525">
              <a:solidFill>
                <a:srgbClr val="09488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810188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23528" y="1772816"/>
            <a:ext cx="8496944" cy="3154710"/>
          </a:xfrm>
          <a:prstGeom prst="rect">
            <a:avLst/>
          </a:prstGeom>
        </p:spPr>
        <p:txBody>
          <a:bodyPr wrap="square">
            <a:spAutoFit/>
          </a:bodyPr>
          <a:lstStyle/>
          <a:p>
            <a:pPr algn="just" eaLnBrk="1" hangingPunct="1">
              <a:lnSpc>
                <a:spcPct val="90000"/>
              </a:lnSpc>
              <a:buClr>
                <a:srgbClr val="002060"/>
              </a:buClr>
              <a:buSzPct val="104000"/>
            </a:pPr>
            <a:r>
              <a:rPr lang="en-GB" sz="1600" dirty="0">
                <a:solidFill>
                  <a:srgbClr val="154C85"/>
                </a:solidFill>
                <a:latin typeface="Calibri" pitchFamily="34" charset="0"/>
              </a:rPr>
              <a:t>This part is filled </a:t>
            </a:r>
            <a:r>
              <a:rPr lang="en-GB" sz="1600" b="1" dirty="0">
                <a:solidFill>
                  <a:srgbClr val="154C85"/>
                </a:solidFill>
                <a:latin typeface="Calibri" pitchFamily="34" charset="0"/>
              </a:rPr>
              <a:t>online</a:t>
            </a:r>
          </a:p>
          <a:p>
            <a:pPr algn="just" eaLnBrk="1" hangingPunct="1">
              <a:lnSpc>
                <a:spcPct val="90000"/>
              </a:lnSpc>
              <a:buClr>
                <a:srgbClr val="002060"/>
              </a:buClr>
              <a:buSzPct val="104000"/>
            </a:pPr>
            <a:endParaRPr lang="en-GB" sz="1600" dirty="0">
              <a:solidFill>
                <a:srgbClr val="154C85"/>
              </a:solidFill>
              <a:latin typeface="Calibri" pitchFamily="34" charset="0"/>
            </a:endParaRPr>
          </a:p>
          <a:p>
            <a:pPr marL="742950" lvl="1" indent="-285750" algn="just">
              <a:lnSpc>
                <a:spcPct val="90000"/>
              </a:lnSpc>
              <a:spcBef>
                <a:spcPts val="600"/>
              </a:spcBef>
              <a:spcAft>
                <a:spcPts val="600"/>
              </a:spcAft>
              <a:buClr>
                <a:srgbClr val="FFD13F"/>
              </a:buClr>
              <a:buSzPct val="104000"/>
              <a:buFont typeface="Wingdings" pitchFamily="2" charset="2"/>
              <a:buChar char="ü"/>
            </a:pPr>
            <a:r>
              <a:rPr lang="en-GB" sz="1600" b="1" dirty="0">
                <a:solidFill>
                  <a:srgbClr val="0F5494"/>
                </a:solidFill>
                <a:latin typeface="Calibri" pitchFamily="34" charset="0"/>
              </a:rPr>
              <a:t>General information : </a:t>
            </a:r>
            <a:r>
              <a:rPr lang="en-GB" sz="1600" dirty="0">
                <a:solidFill>
                  <a:srgbClr val="154C85"/>
                </a:solidFill>
                <a:latin typeface="Calibri" pitchFamily="34" charset="0"/>
              </a:rPr>
              <a:t>title, acronym of the project, abstract (2000 characters max.)</a:t>
            </a:r>
          </a:p>
          <a:p>
            <a:pPr marL="1200150" lvl="2" indent="-285750" algn="just">
              <a:lnSpc>
                <a:spcPct val="90000"/>
              </a:lnSpc>
              <a:spcBef>
                <a:spcPts val="600"/>
              </a:spcBef>
              <a:spcAft>
                <a:spcPts val="600"/>
              </a:spcAft>
              <a:buClr>
                <a:srgbClr val="FFD13F"/>
              </a:buClr>
              <a:buSzPct val="104000"/>
              <a:buFont typeface="Wingdings" pitchFamily="2" charset="2"/>
              <a:buChar char="§"/>
            </a:pPr>
            <a:r>
              <a:rPr lang="en-GB" sz="1600" b="1" dirty="0">
                <a:solidFill>
                  <a:srgbClr val="0F5494"/>
                </a:solidFill>
                <a:latin typeface="Calibri" pitchFamily="34" charset="0"/>
              </a:rPr>
              <a:t>Panels</a:t>
            </a:r>
            <a:r>
              <a:rPr lang="en-GB" sz="1600" dirty="0">
                <a:solidFill>
                  <a:srgbClr val="154C85"/>
                </a:solidFill>
                <a:latin typeface="Calibri" pitchFamily="34" charset="0"/>
              </a:rPr>
              <a:t>, </a:t>
            </a:r>
            <a:r>
              <a:rPr lang="en-GB" sz="1600" b="1" dirty="0">
                <a:solidFill>
                  <a:srgbClr val="0F5494"/>
                </a:solidFill>
                <a:latin typeface="Calibri" pitchFamily="34" charset="0"/>
              </a:rPr>
              <a:t>descriptors</a:t>
            </a:r>
            <a:r>
              <a:rPr lang="en-GB" sz="1600" dirty="0">
                <a:solidFill>
                  <a:srgbClr val="154C85"/>
                </a:solidFill>
                <a:latin typeface="Calibri" pitchFamily="34" charset="0"/>
              </a:rPr>
              <a:t> and </a:t>
            </a:r>
            <a:r>
              <a:rPr lang="en-GB" sz="1600" b="1" dirty="0">
                <a:solidFill>
                  <a:srgbClr val="0F5494"/>
                </a:solidFill>
                <a:latin typeface="Calibri" pitchFamily="34" charset="0"/>
              </a:rPr>
              <a:t>key words </a:t>
            </a:r>
            <a:r>
              <a:rPr lang="en-GB" sz="1600" dirty="0">
                <a:solidFill>
                  <a:srgbClr val="154C85"/>
                </a:solidFill>
                <a:latin typeface="Calibri" pitchFamily="34" charset="0"/>
              </a:rPr>
              <a:t>will guide the REA in the selection of experts for proposal evaluations</a:t>
            </a:r>
          </a:p>
          <a:p>
            <a:pPr marL="742950" lvl="1" indent="-285750" algn="just">
              <a:lnSpc>
                <a:spcPct val="90000"/>
              </a:lnSpc>
              <a:spcBef>
                <a:spcPts val="600"/>
              </a:spcBef>
              <a:spcAft>
                <a:spcPts val="600"/>
              </a:spcAft>
              <a:buClr>
                <a:srgbClr val="FFD13F"/>
              </a:buClr>
              <a:buSzPct val="104000"/>
              <a:buFont typeface="Wingdings" pitchFamily="2" charset="2"/>
              <a:buChar char="ü"/>
            </a:pPr>
            <a:r>
              <a:rPr lang="en-GB" sz="1600" b="1" dirty="0">
                <a:solidFill>
                  <a:srgbClr val="0F5494"/>
                </a:solidFill>
                <a:latin typeface="Calibri" pitchFamily="34" charset="0"/>
              </a:rPr>
              <a:t>Data of participating organisations : </a:t>
            </a:r>
            <a:r>
              <a:rPr lang="en-GB" sz="1600" dirty="0">
                <a:solidFill>
                  <a:srgbClr val="154C85"/>
                </a:solidFill>
                <a:latin typeface="Calibri" pitchFamily="34" charset="0"/>
              </a:rPr>
              <a:t>the PIC (Participant Identification Code) is the one of the beneficiary</a:t>
            </a:r>
          </a:p>
          <a:p>
            <a:pPr marL="742950" lvl="1" indent="-285750" algn="just">
              <a:lnSpc>
                <a:spcPct val="90000"/>
              </a:lnSpc>
              <a:spcBef>
                <a:spcPts val="600"/>
              </a:spcBef>
              <a:spcAft>
                <a:spcPts val="600"/>
              </a:spcAft>
              <a:buClr>
                <a:srgbClr val="FFD13F"/>
              </a:buClr>
              <a:buSzPct val="104000"/>
              <a:buFont typeface="Wingdings" pitchFamily="2" charset="2"/>
              <a:buChar char="ü"/>
            </a:pPr>
            <a:r>
              <a:rPr lang="en-GB" sz="1600" dirty="0">
                <a:solidFill>
                  <a:srgbClr val="154C85"/>
                </a:solidFill>
                <a:latin typeface="Calibri" pitchFamily="34" charset="0"/>
              </a:rPr>
              <a:t>The </a:t>
            </a:r>
            <a:r>
              <a:rPr lang="en-GB" sz="1600" b="1" dirty="0">
                <a:solidFill>
                  <a:srgbClr val="0F5494"/>
                </a:solidFill>
                <a:latin typeface="Calibri" pitchFamily="34" charset="0"/>
              </a:rPr>
              <a:t>budget </a:t>
            </a:r>
            <a:r>
              <a:rPr lang="en-GB" sz="1600" dirty="0">
                <a:solidFill>
                  <a:srgbClr val="154C85"/>
                </a:solidFill>
                <a:latin typeface="Calibri" pitchFamily="34" charset="0"/>
              </a:rPr>
              <a:t>will be calculated automatically</a:t>
            </a:r>
          </a:p>
          <a:p>
            <a:pPr marL="742950" lvl="1" indent="-285750" algn="just">
              <a:lnSpc>
                <a:spcPct val="90000"/>
              </a:lnSpc>
              <a:spcBef>
                <a:spcPts val="600"/>
              </a:spcBef>
              <a:spcAft>
                <a:spcPts val="600"/>
              </a:spcAft>
              <a:buClr>
                <a:srgbClr val="FFD13F"/>
              </a:buClr>
              <a:buSzPct val="104000"/>
              <a:buFont typeface="Wingdings" pitchFamily="2" charset="2"/>
              <a:buChar char="ü"/>
            </a:pPr>
            <a:r>
              <a:rPr lang="en-GB" sz="1600" b="1" dirty="0">
                <a:solidFill>
                  <a:srgbClr val="0F5494"/>
                </a:solidFill>
                <a:latin typeface="Calibri" pitchFamily="34" charset="0"/>
              </a:rPr>
              <a:t>Ethics </a:t>
            </a:r>
            <a:r>
              <a:rPr lang="en-GB" sz="1600" dirty="0">
                <a:solidFill>
                  <a:srgbClr val="154C85"/>
                </a:solidFill>
                <a:latin typeface="Calibri" pitchFamily="34" charset="0"/>
              </a:rPr>
              <a:t>issues table</a:t>
            </a:r>
          </a:p>
          <a:p>
            <a:pPr marL="742950" lvl="1" indent="-285750" algn="just">
              <a:lnSpc>
                <a:spcPct val="90000"/>
              </a:lnSpc>
              <a:spcBef>
                <a:spcPts val="600"/>
              </a:spcBef>
              <a:spcAft>
                <a:spcPts val="600"/>
              </a:spcAft>
              <a:buClr>
                <a:srgbClr val="FFD13F"/>
              </a:buClr>
              <a:buSzPct val="104000"/>
              <a:buFont typeface="Wingdings" pitchFamily="2" charset="2"/>
              <a:buChar char="ü"/>
            </a:pPr>
            <a:r>
              <a:rPr lang="en-GB" sz="1600" dirty="0">
                <a:solidFill>
                  <a:srgbClr val="154C85"/>
                </a:solidFill>
                <a:latin typeface="Calibri" pitchFamily="34" charset="0"/>
              </a:rPr>
              <a:t>Validate your data, and « Save and close »</a:t>
            </a:r>
          </a:p>
        </p:txBody>
      </p:sp>
      <p:sp>
        <p:nvSpPr>
          <p:cNvPr id="13" name="ZoneTexte 12"/>
          <p:cNvSpPr txBox="1"/>
          <p:nvPr/>
        </p:nvSpPr>
        <p:spPr>
          <a:xfrm>
            <a:off x="1835696" y="548680"/>
            <a:ext cx="5924939" cy="461665"/>
          </a:xfrm>
          <a:prstGeom prst="rect">
            <a:avLst/>
          </a:prstGeom>
          <a:noFill/>
        </p:spPr>
        <p:txBody>
          <a:bodyPr wrap="square" rtlCol="0">
            <a:spAutoFit/>
          </a:bodyPr>
          <a:lstStyle/>
          <a:p>
            <a:pPr algn="ctr"/>
            <a:r>
              <a:rPr lang="en-GB" sz="2400" b="1" dirty="0">
                <a:solidFill>
                  <a:srgbClr val="FFD13F"/>
                </a:solidFill>
                <a:latin typeface="Century Gothic" panose="020B0502020202020204" pitchFamily="34" charset="0"/>
              </a:rPr>
              <a:t>Part A</a:t>
            </a:r>
          </a:p>
        </p:txBody>
      </p:sp>
    </p:spTree>
    <p:extLst>
      <p:ext uri="{BB962C8B-B14F-4D97-AF65-F5344CB8AC3E}">
        <p14:creationId xmlns:p14="http://schemas.microsoft.com/office/powerpoint/2010/main" val="31810188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979712" y="548680"/>
            <a:ext cx="5924939" cy="461665"/>
          </a:xfrm>
          <a:prstGeom prst="rect">
            <a:avLst/>
          </a:prstGeom>
          <a:noFill/>
        </p:spPr>
        <p:txBody>
          <a:bodyPr wrap="square" rtlCol="0">
            <a:spAutoFit/>
          </a:bodyPr>
          <a:lstStyle/>
          <a:p>
            <a:pPr algn="ctr"/>
            <a:r>
              <a:rPr lang="en-GB" sz="2400" b="1" dirty="0">
                <a:solidFill>
                  <a:srgbClr val="FFD13F"/>
                </a:solidFill>
                <a:latin typeface="Century Gothic" panose="020B0502020202020204" pitchFamily="34" charset="0"/>
              </a:rPr>
              <a:t>Part B</a:t>
            </a:r>
          </a:p>
        </p:txBody>
      </p:sp>
      <p:grpSp>
        <p:nvGrpSpPr>
          <p:cNvPr id="8" name="Groupe 7"/>
          <p:cNvGrpSpPr/>
          <p:nvPr/>
        </p:nvGrpSpPr>
        <p:grpSpPr>
          <a:xfrm>
            <a:off x="323529" y="980729"/>
            <a:ext cx="5544616" cy="2736304"/>
            <a:chOff x="156968" y="1509712"/>
            <a:chExt cx="5953125" cy="3267075"/>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968" y="1509712"/>
              <a:ext cx="59531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581524" y="3352800"/>
              <a:ext cx="981075" cy="4191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3861048"/>
            <a:ext cx="5493643" cy="280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0188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7" name="ZoneTexte 6"/>
          <p:cNvSpPr txBox="1"/>
          <p:nvPr/>
        </p:nvSpPr>
        <p:spPr>
          <a:xfrm>
            <a:off x="1979712" y="548680"/>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Evaluation criteria</a:t>
            </a:r>
          </a:p>
        </p:txBody>
      </p:sp>
      <p:pic>
        <p:nvPicPr>
          <p:cNvPr id="12" name="Picture 2">
            <a:extLst>
              <a:ext uri="{FF2B5EF4-FFF2-40B4-BE49-F238E27FC236}">
                <a16:creationId xmlns:a16="http://schemas.microsoft.com/office/drawing/2014/main" xmlns="" id="{FB926F2D-CB08-4670-8AC6-15C643C16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444" y="1196752"/>
            <a:ext cx="4011474" cy="52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0657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7" name="ZoneTexte 6"/>
          <p:cNvSpPr txBox="1"/>
          <p:nvPr/>
        </p:nvSpPr>
        <p:spPr>
          <a:xfrm>
            <a:off x="1979712" y="548680"/>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Evaluation criteria</a:t>
            </a:r>
          </a:p>
        </p:txBody>
      </p:sp>
      <p:pic>
        <p:nvPicPr>
          <p:cNvPr id="8" name="Picture 2">
            <a:extLst>
              <a:ext uri="{FF2B5EF4-FFF2-40B4-BE49-F238E27FC236}">
                <a16:creationId xmlns:a16="http://schemas.microsoft.com/office/drawing/2014/main" xmlns="" id="{BFAC02AF-0AB4-437E-9C86-260A8987C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831" y="1052358"/>
            <a:ext cx="4148700" cy="57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8849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Flowchart: Multidocument 15"/>
          <p:cNvSpPr>
            <a:spLocks noChangeArrowheads="1"/>
          </p:cNvSpPr>
          <p:nvPr/>
        </p:nvSpPr>
        <p:spPr bwMode="auto">
          <a:xfrm>
            <a:off x="6750050" y="3001963"/>
            <a:ext cx="1743075" cy="1744662"/>
          </a:xfrm>
          <a:prstGeom prst="flowChartMultidocument">
            <a:avLst/>
          </a:prstGeom>
          <a:noFill/>
          <a:ln w="38100" algn="ctr">
            <a:solidFill>
              <a:srgbClr val="84095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cxnSp>
        <p:nvCxnSpPr>
          <p:cNvPr id="23555" name="Straight Arrow Connector 41"/>
          <p:cNvCxnSpPr>
            <a:cxnSpLocks noChangeShapeType="1"/>
          </p:cNvCxnSpPr>
          <p:nvPr/>
        </p:nvCxnSpPr>
        <p:spPr bwMode="auto">
          <a:xfrm>
            <a:off x="4875213" y="2660650"/>
            <a:ext cx="1898650" cy="1212850"/>
          </a:xfrm>
          <a:prstGeom prst="straightConnector1">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6" name="Straight Arrow Connector 65"/>
          <p:cNvCxnSpPr>
            <a:cxnSpLocks noChangeShapeType="1"/>
            <a:endCxn id="23554" idx="1"/>
          </p:cNvCxnSpPr>
          <p:nvPr/>
        </p:nvCxnSpPr>
        <p:spPr bwMode="auto">
          <a:xfrm flipV="1">
            <a:off x="4851400" y="3873500"/>
            <a:ext cx="1898650" cy="1204913"/>
          </a:xfrm>
          <a:prstGeom prst="straightConnector1">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7" name="Straight Arrow Connector 69"/>
          <p:cNvCxnSpPr>
            <a:cxnSpLocks noChangeShapeType="1"/>
          </p:cNvCxnSpPr>
          <p:nvPr/>
        </p:nvCxnSpPr>
        <p:spPr bwMode="auto">
          <a:xfrm flipV="1">
            <a:off x="4851400" y="3860800"/>
            <a:ext cx="1898650" cy="12700"/>
          </a:xfrm>
          <a:prstGeom prst="straightConnector1">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8" name="Straight Connector 103"/>
          <p:cNvCxnSpPr>
            <a:cxnSpLocks noChangeShapeType="1"/>
          </p:cNvCxnSpPr>
          <p:nvPr/>
        </p:nvCxnSpPr>
        <p:spPr bwMode="auto">
          <a:xfrm>
            <a:off x="3898900" y="2241550"/>
            <a:ext cx="0" cy="4068763"/>
          </a:xfrm>
          <a:prstGeom prst="line">
            <a:avLst/>
          </a:prstGeom>
          <a:noFill/>
          <a:ln w="63500" algn="ctr">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59" name="TextBox 106"/>
          <p:cNvSpPr txBox="1">
            <a:spLocks noChangeArrowheads="1"/>
          </p:cNvSpPr>
          <p:nvPr/>
        </p:nvSpPr>
        <p:spPr bwMode="auto">
          <a:xfrm>
            <a:off x="1233488" y="5853113"/>
            <a:ext cx="22209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2800" b="1" i="0" u="none" strike="noStrike" kern="1200" cap="none" spc="0" normalizeH="0" baseline="0" noProof="0">
                <a:ln>
                  <a:noFill/>
                </a:ln>
                <a:solidFill>
                  <a:srgbClr val="84095B"/>
                </a:solidFill>
                <a:effectLst/>
                <a:uLnTx/>
                <a:uFillTx/>
                <a:latin typeface="Verdana" panose="020B0604030504040204" pitchFamily="34" charset="0"/>
                <a:ea typeface="ＭＳ Ｐゴシック" pitchFamily="34" charset="-128"/>
                <a:cs typeface="+mn-cs"/>
              </a:rPr>
              <a:t>Remote</a:t>
            </a:r>
            <a:r>
              <a:rPr kumimoji="0" lang="fr-BE"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 </a:t>
            </a:r>
            <a:endParaRPr kumimoji="0" lang="en-GB"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0" name="TextBox 107"/>
          <p:cNvSpPr txBox="1">
            <a:spLocks noChangeArrowheads="1"/>
          </p:cNvSpPr>
          <p:nvPr/>
        </p:nvSpPr>
        <p:spPr bwMode="auto">
          <a:xfrm>
            <a:off x="4851400" y="5870575"/>
            <a:ext cx="2220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2800" b="1" i="0" u="none" strike="noStrike" kern="1200" cap="none" spc="0" normalizeH="0" baseline="0" noProof="0" dirty="0">
                <a:ln>
                  <a:noFill/>
                </a:ln>
                <a:solidFill>
                  <a:srgbClr val="84095B"/>
                </a:solidFill>
                <a:effectLst/>
                <a:uLnTx/>
                <a:uFillTx/>
                <a:latin typeface="Verdana" panose="020B0604030504040204" pitchFamily="34" charset="0"/>
                <a:ea typeface="ＭＳ Ｐゴシック" pitchFamily="34" charset="-128"/>
                <a:cs typeface="+mn-cs"/>
              </a:rPr>
              <a:t>Central</a:t>
            </a:r>
            <a:r>
              <a:rPr kumimoji="0" lang="fr-BE" altLang="fr-FR" sz="1200" b="0" i="0" u="none" strike="noStrike" kern="1200" cap="none" spc="0" normalizeH="0" baseline="0" noProof="0" dirty="0">
                <a:ln>
                  <a:noFill/>
                </a:ln>
                <a:solidFill>
                  <a:srgbClr val="0F5494"/>
                </a:solidFill>
                <a:effectLst/>
                <a:uLnTx/>
                <a:uFillTx/>
                <a:latin typeface="Verdana" panose="020B0604030504040204" pitchFamily="34" charset="0"/>
                <a:ea typeface="ＭＳ Ｐゴシック" pitchFamily="34" charset="-128"/>
                <a:cs typeface="+mn-cs"/>
              </a:rPr>
              <a:t> </a:t>
            </a:r>
            <a:endParaRPr kumimoji="0" lang="en-GB" altLang="fr-FR" sz="1200" b="0" i="0" u="none" strike="noStrike" kern="1200" cap="none" spc="0" normalizeH="0" baseline="0" noProof="0" dirty="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1" name="TextBox 108"/>
          <p:cNvSpPr txBox="1">
            <a:spLocks noChangeArrowheads="1"/>
          </p:cNvSpPr>
          <p:nvPr/>
        </p:nvSpPr>
        <p:spPr bwMode="auto">
          <a:xfrm>
            <a:off x="1006475" y="1286881"/>
            <a:ext cx="2447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2400" b="1" i="0" u="none" strike="noStrike" kern="1200" cap="none" spc="0" normalizeH="0" baseline="0" noProof="0" dirty="0">
                <a:ln>
                  <a:noFill/>
                </a:ln>
                <a:solidFill>
                  <a:srgbClr val="0F5494"/>
                </a:solidFill>
                <a:effectLst/>
                <a:uLnTx/>
                <a:uFillTx/>
                <a:latin typeface="Verdana" panose="020B0604030504040204" pitchFamily="34" charset="0"/>
                <a:ea typeface="ＭＳ Ｐゴシック" pitchFamily="34" charset="-128"/>
                <a:cs typeface="+mn-cs"/>
              </a:rPr>
              <a:t>3 </a:t>
            </a:r>
            <a:r>
              <a:rPr kumimoji="0" lang="fr-BE" altLang="fr-FR" sz="2400" b="1" i="0" u="none" strike="noStrike" kern="1200" cap="none" spc="0" normalizeH="0" baseline="0" noProof="0" dirty="0" err="1">
                <a:ln>
                  <a:noFill/>
                </a:ln>
                <a:solidFill>
                  <a:srgbClr val="0F5494"/>
                </a:solidFill>
                <a:effectLst/>
                <a:uLnTx/>
                <a:uFillTx/>
                <a:latin typeface="Verdana" panose="020B0604030504040204" pitchFamily="34" charset="0"/>
                <a:ea typeface="ＭＳ Ｐゴシック" pitchFamily="34" charset="-128"/>
                <a:cs typeface="+mn-cs"/>
              </a:rPr>
              <a:t>Individual</a:t>
            </a:r>
            <a:r>
              <a:rPr kumimoji="0" lang="fr-BE" altLang="fr-FR" sz="2400" b="1" i="0" u="none" strike="noStrike" kern="1200" cap="none" spc="0" normalizeH="0" baseline="0" noProof="0" dirty="0">
                <a:ln>
                  <a:noFill/>
                </a:ln>
                <a:solidFill>
                  <a:srgbClr val="0F5494"/>
                </a:solidFill>
                <a:effectLst/>
                <a:uLnTx/>
                <a:uFillTx/>
                <a:latin typeface="Verdana" panose="020B0604030504040204" pitchFamily="34" charset="0"/>
                <a:ea typeface="ＭＳ Ｐゴシック" pitchFamily="34" charset="-128"/>
                <a:cs typeface="+mn-cs"/>
              </a:rPr>
              <a:t> </a:t>
            </a:r>
            <a:r>
              <a:rPr kumimoji="0" lang="fr-BE" altLang="fr-FR" sz="2400" b="1" i="0" u="none" strike="noStrike" kern="1200" cap="none" spc="0" normalizeH="0" baseline="0" noProof="0" dirty="0" err="1">
                <a:ln>
                  <a:noFill/>
                </a:ln>
                <a:solidFill>
                  <a:srgbClr val="0F5494"/>
                </a:solidFill>
                <a:effectLst/>
                <a:uLnTx/>
                <a:uFillTx/>
                <a:latin typeface="Verdana" panose="020B0604030504040204" pitchFamily="34" charset="0"/>
                <a:ea typeface="ＭＳ Ｐゴシック" pitchFamily="34" charset="-128"/>
                <a:cs typeface="+mn-cs"/>
              </a:rPr>
              <a:t>Assessments</a:t>
            </a:r>
            <a:r>
              <a:rPr kumimoji="0" lang="fr-BE" altLang="fr-FR" sz="2400" b="1" i="0" u="none" strike="noStrike" kern="1200" cap="none" spc="0" normalizeH="0" baseline="0" noProof="0" dirty="0">
                <a:ln>
                  <a:noFill/>
                </a:ln>
                <a:solidFill>
                  <a:srgbClr val="0F5494"/>
                </a:solidFill>
                <a:effectLst/>
                <a:uLnTx/>
                <a:uFillTx/>
                <a:latin typeface="Verdana" panose="020B0604030504040204" pitchFamily="34" charset="0"/>
                <a:ea typeface="ＭＳ Ｐゴシック" pitchFamily="34" charset="-128"/>
                <a:cs typeface="+mn-cs"/>
              </a:rPr>
              <a:t> </a:t>
            </a:r>
            <a:endParaRPr kumimoji="0" lang="en-GB" altLang="fr-FR" sz="2400" b="1" i="0" u="none" strike="noStrike" kern="1200" cap="none" spc="0" normalizeH="0" baseline="0" noProof="0" dirty="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2" name="TextBox 109"/>
          <p:cNvSpPr txBox="1">
            <a:spLocks noChangeArrowheads="1"/>
          </p:cNvSpPr>
          <p:nvPr/>
        </p:nvSpPr>
        <p:spPr bwMode="auto">
          <a:xfrm>
            <a:off x="4059238" y="1504950"/>
            <a:ext cx="2509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fr-FR" sz="24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Consensus</a:t>
            </a:r>
            <a:r>
              <a:rPr kumimoji="0" lang="fr-BE" altLang="fr-FR" sz="18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 </a:t>
            </a:r>
            <a:endParaRPr kumimoji="0" lang="en-GB" altLang="fr-FR" sz="18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3" name="TextBox 111"/>
          <p:cNvSpPr txBox="1">
            <a:spLocks noChangeArrowheads="1"/>
          </p:cNvSpPr>
          <p:nvPr/>
        </p:nvSpPr>
        <p:spPr bwMode="auto">
          <a:xfrm>
            <a:off x="6569075" y="2260600"/>
            <a:ext cx="248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fr-FR" sz="24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Ranked list </a:t>
            </a:r>
            <a:r>
              <a:rPr kumimoji="0" lang="fr-BE" altLang="fr-FR" sz="18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 </a:t>
            </a:r>
            <a:endParaRPr kumimoji="0" lang="en-GB" altLang="fr-FR" sz="18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4" name="TextBox 112"/>
          <p:cNvSpPr txBox="1">
            <a:spLocks noChangeArrowheads="1"/>
          </p:cNvSpPr>
          <p:nvPr/>
        </p:nvSpPr>
        <p:spPr bwMode="auto">
          <a:xfrm>
            <a:off x="85725" y="2371725"/>
            <a:ext cx="1255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2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Proposal A</a:t>
            </a:r>
            <a:endParaRPr kumimoji="0" lang="en-GB" altLang="fr-FR" sz="12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5" name="TextBox 113"/>
          <p:cNvSpPr txBox="1">
            <a:spLocks noChangeArrowheads="1"/>
          </p:cNvSpPr>
          <p:nvPr/>
        </p:nvSpPr>
        <p:spPr bwMode="auto">
          <a:xfrm>
            <a:off x="85725" y="3709988"/>
            <a:ext cx="1147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2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Proposal B</a:t>
            </a:r>
            <a:endParaRPr kumimoji="0" lang="en-GB" altLang="fr-FR" sz="12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6" name="TextBox 114"/>
          <p:cNvSpPr txBox="1">
            <a:spLocks noChangeArrowheads="1"/>
          </p:cNvSpPr>
          <p:nvPr/>
        </p:nvSpPr>
        <p:spPr bwMode="auto">
          <a:xfrm>
            <a:off x="138113" y="4914900"/>
            <a:ext cx="1203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2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Proposal C</a:t>
            </a:r>
            <a:endParaRPr kumimoji="0" lang="en-GB" altLang="fr-FR" sz="12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7" name="TextBox 115"/>
          <p:cNvSpPr txBox="1">
            <a:spLocks noChangeArrowheads="1"/>
          </p:cNvSpPr>
          <p:nvPr/>
        </p:nvSpPr>
        <p:spPr bwMode="auto">
          <a:xfrm>
            <a:off x="6845300" y="3752850"/>
            <a:ext cx="1203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4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B &gt; A &gt; C</a:t>
            </a:r>
            <a:endParaRPr kumimoji="0" lang="en-GB" altLang="fr-FR" sz="14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8" name="Flowchart: Process 37"/>
          <p:cNvSpPr>
            <a:spLocks noChangeArrowheads="1"/>
          </p:cNvSpPr>
          <p:nvPr/>
        </p:nvSpPr>
        <p:spPr bwMode="auto">
          <a:xfrm>
            <a:off x="4416425" y="2481263"/>
            <a:ext cx="434975" cy="360362"/>
          </a:xfrm>
          <a:prstGeom prst="flowChartProcess">
            <a:avLst/>
          </a:prstGeom>
          <a:noFill/>
          <a:ln w="38100" algn="ctr">
            <a:solidFill>
              <a:srgbClr val="84095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cxnSp>
        <p:nvCxnSpPr>
          <p:cNvPr id="23569" name="Straight Connector 5"/>
          <p:cNvCxnSpPr>
            <a:cxnSpLocks noChangeShapeType="1"/>
          </p:cNvCxnSpPr>
          <p:nvPr/>
        </p:nvCxnSpPr>
        <p:spPr bwMode="auto">
          <a:xfrm flipV="1">
            <a:off x="2339975" y="2647950"/>
            <a:ext cx="2071688" cy="35242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0" name="Straight Connector 52"/>
          <p:cNvCxnSpPr>
            <a:cxnSpLocks noChangeShapeType="1"/>
          </p:cNvCxnSpPr>
          <p:nvPr/>
        </p:nvCxnSpPr>
        <p:spPr bwMode="auto">
          <a:xfrm>
            <a:off x="4416425" y="2679700"/>
            <a:ext cx="0" cy="11747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1" name="Straight Connector 66"/>
          <p:cNvCxnSpPr>
            <a:cxnSpLocks noChangeShapeType="1"/>
          </p:cNvCxnSpPr>
          <p:nvPr/>
        </p:nvCxnSpPr>
        <p:spPr bwMode="auto">
          <a:xfrm flipH="1" flipV="1">
            <a:off x="2343150" y="2305050"/>
            <a:ext cx="2073275" cy="35242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2" name="Straight Connector 67"/>
          <p:cNvCxnSpPr>
            <a:cxnSpLocks noChangeShapeType="1"/>
            <a:endCxn id="23568" idx="1"/>
          </p:cNvCxnSpPr>
          <p:nvPr/>
        </p:nvCxnSpPr>
        <p:spPr bwMode="auto">
          <a:xfrm>
            <a:off x="2339975" y="2652713"/>
            <a:ext cx="2076450" cy="952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73" name="Flowchart: Process 74"/>
          <p:cNvSpPr>
            <a:spLocks noChangeArrowheads="1"/>
          </p:cNvSpPr>
          <p:nvPr/>
        </p:nvSpPr>
        <p:spPr bwMode="auto">
          <a:xfrm>
            <a:off x="4416425" y="3700463"/>
            <a:ext cx="434975" cy="358775"/>
          </a:xfrm>
          <a:prstGeom prst="flowChartProcess">
            <a:avLst/>
          </a:prstGeom>
          <a:noFill/>
          <a:ln w="38100" algn="ctr">
            <a:solidFill>
              <a:srgbClr val="84095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cxnSp>
        <p:nvCxnSpPr>
          <p:cNvPr id="23574" name="Straight Connector 75"/>
          <p:cNvCxnSpPr>
            <a:cxnSpLocks noChangeShapeType="1"/>
          </p:cNvCxnSpPr>
          <p:nvPr/>
        </p:nvCxnSpPr>
        <p:spPr bwMode="auto">
          <a:xfrm flipV="1">
            <a:off x="2339975" y="3865563"/>
            <a:ext cx="2071688" cy="354012"/>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5" name="Straight Connector 76"/>
          <p:cNvCxnSpPr>
            <a:cxnSpLocks noChangeShapeType="1"/>
          </p:cNvCxnSpPr>
          <p:nvPr/>
        </p:nvCxnSpPr>
        <p:spPr bwMode="auto">
          <a:xfrm>
            <a:off x="4416425" y="3897313"/>
            <a:ext cx="0" cy="119062"/>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6" name="Straight Connector 77"/>
          <p:cNvCxnSpPr>
            <a:cxnSpLocks noChangeShapeType="1"/>
          </p:cNvCxnSpPr>
          <p:nvPr/>
        </p:nvCxnSpPr>
        <p:spPr bwMode="auto">
          <a:xfrm flipH="1" flipV="1">
            <a:off x="2343150" y="3522663"/>
            <a:ext cx="2073275" cy="354012"/>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7" name="Straight Connector 87"/>
          <p:cNvCxnSpPr>
            <a:cxnSpLocks noChangeShapeType="1"/>
            <a:endCxn id="23573" idx="1"/>
          </p:cNvCxnSpPr>
          <p:nvPr/>
        </p:nvCxnSpPr>
        <p:spPr bwMode="auto">
          <a:xfrm>
            <a:off x="2339975" y="3870325"/>
            <a:ext cx="2076450" cy="952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78" name="Flowchart: Process 102"/>
          <p:cNvSpPr>
            <a:spLocks noChangeArrowheads="1"/>
          </p:cNvSpPr>
          <p:nvPr/>
        </p:nvSpPr>
        <p:spPr bwMode="auto">
          <a:xfrm>
            <a:off x="4416425" y="4941888"/>
            <a:ext cx="434975" cy="360362"/>
          </a:xfrm>
          <a:prstGeom prst="flowChartProcess">
            <a:avLst/>
          </a:prstGeom>
          <a:noFill/>
          <a:ln w="38100" algn="ctr">
            <a:solidFill>
              <a:srgbClr val="84095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cxnSp>
        <p:nvCxnSpPr>
          <p:cNvPr id="23579" name="Straight Connector 104"/>
          <p:cNvCxnSpPr>
            <a:cxnSpLocks noChangeShapeType="1"/>
          </p:cNvCxnSpPr>
          <p:nvPr/>
        </p:nvCxnSpPr>
        <p:spPr bwMode="auto">
          <a:xfrm flipV="1">
            <a:off x="2339975" y="5108575"/>
            <a:ext cx="2071688" cy="35242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0" name="Straight Connector 105"/>
          <p:cNvCxnSpPr>
            <a:cxnSpLocks noChangeShapeType="1"/>
          </p:cNvCxnSpPr>
          <p:nvPr/>
        </p:nvCxnSpPr>
        <p:spPr bwMode="auto">
          <a:xfrm>
            <a:off x="4416425" y="5138738"/>
            <a:ext cx="0" cy="119062"/>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1" name="Straight Connector 116"/>
          <p:cNvCxnSpPr>
            <a:cxnSpLocks noChangeShapeType="1"/>
          </p:cNvCxnSpPr>
          <p:nvPr/>
        </p:nvCxnSpPr>
        <p:spPr bwMode="auto">
          <a:xfrm flipH="1" flipV="1">
            <a:off x="2343150" y="4765675"/>
            <a:ext cx="2073275" cy="35242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2" name="Straight Connector 117"/>
          <p:cNvCxnSpPr>
            <a:cxnSpLocks noChangeShapeType="1"/>
            <a:endCxn id="23578" idx="1"/>
          </p:cNvCxnSpPr>
          <p:nvPr/>
        </p:nvCxnSpPr>
        <p:spPr bwMode="auto">
          <a:xfrm>
            <a:off x="2339975" y="5113338"/>
            <a:ext cx="2076450" cy="7937"/>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2" name="Group 121"/>
          <p:cNvGrpSpPr/>
          <p:nvPr/>
        </p:nvGrpSpPr>
        <p:grpSpPr>
          <a:xfrm>
            <a:off x="2093794" y="2117143"/>
            <a:ext cx="216000" cy="540000"/>
            <a:chOff x="4348492" y="3134473"/>
            <a:chExt cx="178062" cy="425496"/>
          </a:xfrm>
          <a:solidFill>
            <a:srgbClr val="0F5494"/>
          </a:solidFill>
        </p:grpSpPr>
        <p:sp>
          <p:nvSpPr>
            <p:cNvPr id="123" name="Chord 122"/>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24" name="Oval 123"/>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25" name="Group 124"/>
          <p:cNvGrpSpPr/>
          <p:nvPr/>
        </p:nvGrpSpPr>
        <p:grpSpPr>
          <a:xfrm>
            <a:off x="2093794" y="2494817"/>
            <a:ext cx="216000" cy="540000"/>
            <a:chOff x="4348492" y="3134473"/>
            <a:chExt cx="178062" cy="425496"/>
          </a:xfrm>
          <a:solidFill>
            <a:srgbClr val="FF0000"/>
          </a:solidFill>
        </p:grpSpPr>
        <p:sp>
          <p:nvSpPr>
            <p:cNvPr id="126" name="Chord 125"/>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27" name="Oval 126"/>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28" name="Group 127"/>
          <p:cNvGrpSpPr/>
          <p:nvPr/>
        </p:nvGrpSpPr>
        <p:grpSpPr>
          <a:xfrm>
            <a:off x="2093794" y="2884526"/>
            <a:ext cx="216000" cy="540000"/>
            <a:chOff x="4348492" y="3134473"/>
            <a:chExt cx="178062" cy="425496"/>
          </a:xfrm>
          <a:solidFill>
            <a:srgbClr val="FFC000"/>
          </a:solidFill>
        </p:grpSpPr>
        <p:sp>
          <p:nvSpPr>
            <p:cNvPr id="129" name="Chord 128"/>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30" name="Oval 129"/>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31" name="Group 130"/>
          <p:cNvGrpSpPr/>
          <p:nvPr/>
        </p:nvGrpSpPr>
        <p:grpSpPr>
          <a:xfrm>
            <a:off x="2093794" y="3321870"/>
            <a:ext cx="216000" cy="540000"/>
            <a:chOff x="4348492" y="3134473"/>
            <a:chExt cx="178062" cy="425496"/>
          </a:xfrm>
          <a:solidFill>
            <a:srgbClr val="009FBA"/>
          </a:solidFill>
        </p:grpSpPr>
        <p:sp>
          <p:nvSpPr>
            <p:cNvPr id="132" name="Chord 131"/>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33" name="Oval 132"/>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34" name="Group 133"/>
          <p:cNvGrpSpPr/>
          <p:nvPr/>
        </p:nvGrpSpPr>
        <p:grpSpPr>
          <a:xfrm>
            <a:off x="2093794" y="3656050"/>
            <a:ext cx="216000" cy="540000"/>
            <a:chOff x="4348492" y="3134473"/>
            <a:chExt cx="178062" cy="425496"/>
          </a:xfrm>
          <a:solidFill>
            <a:srgbClr val="00B050"/>
          </a:solidFill>
        </p:grpSpPr>
        <p:sp>
          <p:nvSpPr>
            <p:cNvPr id="135" name="Chord 134"/>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36" name="Oval 135"/>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37" name="Group 136"/>
          <p:cNvGrpSpPr/>
          <p:nvPr/>
        </p:nvGrpSpPr>
        <p:grpSpPr>
          <a:xfrm>
            <a:off x="2093794" y="4042516"/>
            <a:ext cx="216000" cy="540000"/>
            <a:chOff x="4348492" y="3134473"/>
            <a:chExt cx="178062" cy="425496"/>
          </a:xfrm>
          <a:solidFill>
            <a:srgbClr val="0F5494"/>
          </a:solidFill>
        </p:grpSpPr>
        <p:sp>
          <p:nvSpPr>
            <p:cNvPr id="138" name="Chord 137"/>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39" name="Oval 138"/>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40" name="Group 139"/>
          <p:cNvGrpSpPr/>
          <p:nvPr/>
        </p:nvGrpSpPr>
        <p:grpSpPr>
          <a:xfrm>
            <a:off x="2093794" y="4542656"/>
            <a:ext cx="216000" cy="540000"/>
            <a:chOff x="4348492" y="3134473"/>
            <a:chExt cx="178062" cy="425496"/>
          </a:xfrm>
          <a:solidFill>
            <a:srgbClr val="FFC000"/>
          </a:solidFill>
        </p:grpSpPr>
        <p:sp>
          <p:nvSpPr>
            <p:cNvPr id="141" name="Chord 140"/>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42" name="Oval 141"/>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43" name="Group 142"/>
          <p:cNvGrpSpPr/>
          <p:nvPr/>
        </p:nvGrpSpPr>
        <p:grpSpPr>
          <a:xfrm>
            <a:off x="2093794" y="4941977"/>
            <a:ext cx="216000" cy="540000"/>
            <a:chOff x="4348492" y="3134473"/>
            <a:chExt cx="178062" cy="425496"/>
          </a:xfrm>
          <a:solidFill>
            <a:srgbClr val="7030A0"/>
          </a:solidFill>
        </p:grpSpPr>
        <p:sp>
          <p:nvSpPr>
            <p:cNvPr id="144" name="Chord 143"/>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45" name="Oval 144"/>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46" name="Group 145"/>
          <p:cNvGrpSpPr/>
          <p:nvPr/>
        </p:nvGrpSpPr>
        <p:grpSpPr>
          <a:xfrm>
            <a:off x="2091059" y="5331095"/>
            <a:ext cx="216000" cy="540000"/>
            <a:chOff x="4348492" y="3134473"/>
            <a:chExt cx="178062" cy="425496"/>
          </a:xfrm>
          <a:solidFill>
            <a:srgbClr val="009FBA"/>
          </a:solidFill>
        </p:grpSpPr>
        <p:sp>
          <p:nvSpPr>
            <p:cNvPr id="147" name="Chord 146"/>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48" name="Oval 14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pic>
        <p:nvPicPr>
          <p:cNvPr id="59"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0"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61" name="Rectangle 60"/>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62" name="ZoneTexte 61">
            <a:extLst>
              <a:ext uri="{FF2B5EF4-FFF2-40B4-BE49-F238E27FC236}">
                <a16:creationId xmlns:a16="http://schemas.microsoft.com/office/drawing/2014/main" xmlns="" id="{7C07E4F3-07E9-4B50-BF5E-51EAA0ACAFDF}"/>
              </a:ext>
            </a:extLst>
          </p:cNvPr>
          <p:cNvSpPr txBox="1"/>
          <p:nvPr/>
        </p:nvSpPr>
        <p:spPr>
          <a:xfrm>
            <a:off x="6519993" y="5767700"/>
            <a:ext cx="2538282" cy="646331"/>
          </a:xfrm>
          <a:prstGeom prst="rect">
            <a:avLst/>
          </a:prstGeom>
          <a:noFill/>
          <a:ln>
            <a:solidFill>
              <a:schemeClr val="bg1">
                <a:lumMod val="75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C00000"/>
                </a:solidFill>
                <a:effectLst/>
                <a:uLnTx/>
                <a:uFillTx/>
                <a:latin typeface="Calibri"/>
                <a:ea typeface="ＭＳ Ｐゴシック" pitchFamily="34" charset="-128"/>
                <a:cs typeface="+mn-cs"/>
              </a:rPr>
              <a:t>NEW : </a:t>
            </a:r>
            <a:r>
              <a:rPr kumimoji="0" lang="fr-FR" sz="12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REMOTE CONSENSUS REPORT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F5494"/>
                </a:solidFill>
                <a:effectLst/>
                <a:uLnTx/>
                <a:uFillTx/>
                <a:latin typeface="Calibri"/>
                <a:ea typeface="ＭＳ Ｐゴシック" pitchFamily="34" charset="-128"/>
                <a:cs typeface="+mn-cs"/>
                <a:sym typeface="Wingdings" panose="05000000000000000000" pitchFamily="2" charset="2"/>
              </a:rPr>
              <a:t> t</a:t>
            </a:r>
            <a:r>
              <a:rPr kumimoji="0" lang="en-US" sz="12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o reduce workload during Central week </a:t>
            </a:r>
          </a:p>
        </p:txBody>
      </p:sp>
      <p:sp>
        <p:nvSpPr>
          <p:cNvPr id="64" name="Multiplier 63">
            <a:extLst>
              <a:ext uri="{FF2B5EF4-FFF2-40B4-BE49-F238E27FC236}">
                <a16:creationId xmlns:a16="http://schemas.microsoft.com/office/drawing/2014/main" xmlns="" id="{2B2694E1-DBD2-41D4-8167-0A82C49F578D}"/>
              </a:ext>
            </a:extLst>
          </p:cNvPr>
          <p:cNvSpPr/>
          <p:nvPr/>
        </p:nvSpPr>
        <p:spPr>
          <a:xfrm>
            <a:off x="5319408" y="5723614"/>
            <a:ext cx="756084" cy="817796"/>
          </a:xfrm>
          <a:prstGeom prst="mathMultiply">
            <a:avLst>
              <a:gd name="adj1" fmla="val 651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ZoneTexte 64">
            <a:extLst>
              <a:ext uri="{FF2B5EF4-FFF2-40B4-BE49-F238E27FC236}">
                <a16:creationId xmlns:a16="http://schemas.microsoft.com/office/drawing/2014/main" xmlns="" id="{E693ED2C-A023-441F-B8B8-6FB4B5E067DD}"/>
              </a:ext>
            </a:extLst>
          </p:cNvPr>
          <p:cNvSpPr txBox="1"/>
          <p:nvPr/>
        </p:nvSpPr>
        <p:spPr>
          <a:xfrm>
            <a:off x="2483768" y="692696"/>
            <a:ext cx="432412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Evaluation process</a:t>
            </a:r>
          </a:p>
        </p:txBody>
      </p:sp>
    </p:spTree>
    <p:extLst>
      <p:ext uri="{BB962C8B-B14F-4D97-AF65-F5344CB8AC3E}">
        <p14:creationId xmlns:p14="http://schemas.microsoft.com/office/powerpoint/2010/main" val="30441139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Panels</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25200" y="1628800"/>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3" indent="0" algn="just" defTabSz="449263" rtl="0" eaLnBrk="0" fontAlgn="base" latinLnBrk="0" hangingPunct="0">
              <a:lnSpc>
                <a:spcPct val="100000"/>
              </a:lnSpc>
              <a:spcBef>
                <a:spcPct val="0"/>
              </a:spcBef>
              <a:spcAft>
                <a:spcPts val="600"/>
              </a:spcAft>
              <a:buClr>
                <a:srgbClr val="000000"/>
              </a:buClr>
              <a:buSzTx/>
              <a:buFont typeface="Arial" charset="0"/>
              <a:buNone/>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Proposals are allocated to one of the </a:t>
            </a:r>
            <a:r>
              <a:rPr kumimoji="0" lang="en-GB"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eight main evaluation panels</a:t>
            </a: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Chemistry (CHE)</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Social Sciences and Humanities (SOC) </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Economic Sciences (ECO)</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Information Science and Engineering (ENG) </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Environment and Geosciences (ENV) </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Life Sciences (LIF) </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Mathematics (MAT) </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Physics (PHY)</a:t>
            </a:r>
          </a:p>
          <a:p>
            <a:pPr marL="2057400" marR="0" lvl="4" indent="-228600" algn="just" defTabSz="449263" rtl="0" eaLnBrk="0" fontAlgn="base" latinLnBrk="0" hangingPunct="0">
              <a:lnSpc>
                <a:spcPct val="100000"/>
              </a:lnSpc>
              <a:spcBef>
                <a:spcPct val="0"/>
              </a:spcBef>
              <a:spcAft>
                <a:spcPct val="0"/>
              </a:spcAft>
              <a:buClr>
                <a:srgbClr val="000000"/>
              </a:buClr>
              <a:buSzTx/>
              <a:buFont typeface="Courier New" pitchFamily="49" charset="0"/>
              <a:buChar char="o"/>
              <a:tabLst/>
              <a:defRPr/>
            </a:pPr>
            <a:endPar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endParaRPr>
          </a:p>
          <a:p>
            <a:pPr marL="4763" marR="0" lvl="3" indent="0" algn="just" defTabSz="449263" rtl="0" eaLnBrk="0" fontAlgn="base" latinLnBrk="0" hangingPunct="0">
              <a:lnSpc>
                <a:spcPct val="100000"/>
              </a:lnSpc>
              <a:spcBef>
                <a:spcPct val="0"/>
              </a:spcBef>
              <a:spcAft>
                <a:spcPts val="600"/>
              </a:spcAft>
              <a:buClr>
                <a:srgbClr val="000000"/>
              </a:buClr>
              <a:buSzTx/>
              <a:buFont typeface="Arial" charset="0"/>
              <a:buNone/>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In ITN, </a:t>
            </a:r>
            <a:r>
              <a:rPr kumimoji="0" lang="en-GB"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separate multidisciplinary panels</a:t>
            </a: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will be created for </a:t>
            </a:r>
            <a:r>
              <a:rPr kumimoji="0" lang="en-GB"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EID</a:t>
            </a: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and the </a:t>
            </a:r>
            <a:r>
              <a:rPr kumimoji="0" lang="en-GB"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EJD</a:t>
            </a:r>
          </a:p>
          <a:p>
            <a:pPr marL="4763" marR="0" lvl="3" indent="0" algn="just" defTabSz="449263" rtl="0" eaLnBrk="0" fontAlgn="base" latinLnBrk="0" hangingPunct="0">
              <a:lnSpc>
                <a:spcPct val="100000"/>
              </a:lnSpc>
              <a:spcBef>
                <a:spcPct val="0"/>
              </a:spcBef>
              <a:spcAft>
                <a:spcPts val="600"/>
              </a:spcAft>
              <a:buClr>
                <a:srgbClr val="000000"/>
              </a:buClr>
              <a:buSzTx/>
              <a:buFont typeface="Arial" charset="0"/>
              <a:buNone/>
              <a:tabLst/>
              <a:defRPr/>
            </a:pP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In IF, </a:t>
            </a:r>
            <a:r>
              <a:rPr kumimoji="0" lang="en-US"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separate multidisciplinary panels </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will be created for the Career Restart Panel </a:t>
            </a:r>
            <a:r>
              <a:rPr kumimoji="0" lang="en-US"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(CAR)</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the Reintegration Panel </a:t>
            </a:r>
            <a:r>
              <a:rPr kumimoji="0" lang="en-US"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(RI)</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and the Society and Enterprise Panel </a:t>
            </a:r>
            <a:r>
              <a:rPr kumimoji="0" lang="en-US"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(SE)</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a:t>
            </a:r>
          </a:p>
          <a:p>
            <a:pPr marL="4763" marR="0" lvl="3" indent="0" algn="just" defTabSz="449263" rtl="0" eaLnBrk="0" fontAlgn="base" latinLnBrk="0" hangingPunct="0">
              <a:lnSpc>
                <a:spcPct val="100000"/>
              </a:lnSpc>
              <a:spcBef>
                <a:spcPct val="0"/>
              </a:spcBef>
              <a:spcAft>
                <a:spcPts val="600"/>
              </a:spcAft>
              <a:buClr>
                <a:srgbClr val="000000"/>
              </a:buClr>
              <a:buSzTx/>
              <a:buFont typeface="Arial" charset="0"/>
              <a:buNone/>
              <a:tabLst/>
              <a:defRPr/>
            </a:pP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COFUND evaluation will be </a:t>
            </a:r>
            <a:r>
              <a:rPr kumimoji="0" lang="en-US" sz="1700" b="0" i="0" u="none" strike="noStrike" kern="1200" cap="none" spc="0" normalizeH="0" baseline="0" noProof="0" dirty="0" err="1">
                <a:ln>
                  <a:noFill/>
                </a:ln>
                <a:solidFill>
                  <a:srgbClr val="0F5494"/>
                </a:solidFill>
                <a:effectLst/>
                <a:uLnTx/>
                <a:uFillTx/>
                <a:latin typeface="Arial" charset="0"/>
                <a:ea typeface="ＭＳ Ｐゴシック" pitchFamily="34" charset="-128"/>
                <a:cs typeface="+mn-cs"/>
              </a:rPr>
              <a:t>organised</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in </a:t>
            </a:r>
            <a:r>
              <a:rPr kumimoji="0" lang="en-US"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two different panels</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Doctoral </a:t>
            </a:r>
            <a:r>
              <a:rPr kumimoji="0" lang="en-US" sz="1700" b="0" i="0" u="none" strike="noStrike" kern="1200" cap="none" spc="0" normalizeH="0" baseline="0" noProof="0" dirty="0" err="1">
                <a:ln>
                  <a:noFill/>
                </a:ln>
                <a:solidFill>
                  <a:srgbClr val="0F5494"/>
                </a:solidFill>
                <a:effectLst/>
                <a:uLnTx/>
                <a:uFillTx/>
                <a:latin typeface="Arial" charset="0"/>
                <a:ea typeface="ＭＳ Ｐゴシック" pitchFamily="34" charset="-128"/>
                <a:cs typeface="+mn-cs"/>
              </a:rPr>
              <a:t>programmes</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and Fellowship </a:t>
            </a:r>
            <a:r>
              <a:rPr kumimoji="0" lang="en-US" sz="1700" b="0" i="0" u="none" strike="noStrike" kern="1200" cap="none" spc="0" normalizeH="0" baseline="0" noProof="0" dirty="0" err="1">
                <a:ln>
                  <a:noFill/>
                </a:ln>
                <a:solidFill>
                  <a:srgbClr val="0F5494"/>
                </a:solidFill>
                <a:effectLst/>
                <a:uLnTx/>
                <a:uFillTx/>
                <a:latin typeface="Arial" charset="0"/>
                <a:ea typeface="ＭＳ Ｐゴシック" pitchFamily="34" charset="-128"/>
                <a:cs typeface="+mn-cs"/>
              </a:rPr>
              <a:t>programmes</a:t>
            </a:r>
            <a:endPar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651755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Procedure</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25200" y="1628800"/>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For each panel a ranked list is established</a:t>
            </a:r>
          </a:p>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The distribution of the budget of the call will be proportional to the number of eligible proposals received in each panel, except where a specific budget for a multidisciplinary panel has been fixed in the call. </a:t>
            </a:r>
          </a:p>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Excess budget will be reallocated to the other panels</a:t>
            </a:r>
          </a:p>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Proposals will not be evaluated anonymously. </a:t>
            </a:r>
          </a:p>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A panel review will recommend one or more ranked lists for the proposals</a:t>
            </a:r>
          </a:p>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Priority order for proposals which have been awarded the same score </a:t>
            </a:r>
          </a:p>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If necessary, any further </a:t>
            </a:r>
            <a:r>
              <a:rPr kumimoji="0" lang="en-US" sz="1800" b="0" i="0" u="none" strike="noStrike" kern="1200" cap="none" spc="0" normalizeH="0" baseline="0" noProof="0" dirty="0" err="1">
                <a:ln>
                  <a:noFill/>
                </a:ln>
                <a:solidFill>
                  <a:srgbClr val="0F5494"/>
                </a:solidFill>
                <a:effectLst/>
                <a:uLnTx/>
                <a:uFillTx/>
                <a:latin typeface="Arial" charset="0"/>
                <a:ea typeface="ＭＳ Ｐゴシック" pitchFamily="34" charset="-128"/>
                <a:cs typeface="+mn-cs"/>
              </a:rPr>
              <a:t>prioritisation</a:t>
            </a: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will be based on other appropriate characteristics, to be decided by the panel</a:t>
            </a:r>
          </a:p>
        </p:txBody>
      </p:sp>
    </p:spTree>
    <p:extLst>
      <p:ext uri="{BB962C8B-B14F-4D97-AF65-F5344CB8AC3E}">
        <p14:creationId xmlns:p14="http://schemas.microsoft.com/office/powerpoint/2010/main" val="1942852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Award criteria : key features</a:t>
            </a:r>
          </a:p>
        </p:txBody>
      </p:sp>
      <p:sp>
        <p:nvSpPr>
          <p:cNvPr id="13" name="Text Box 6"/>
          <p:cNvSpPr txBox="1">
            <a:spLocks noChangeArrowheads="1"/>
          </p:cNvSpPr>
          <p:nvPr/>
        </p:nvSpPr>
        <p:spPr bwMode="auto">
          <a:xfrm>
            <a:off x="325200" y="1739900"/>
            <a:ext cx="8423264" cy="46206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147" tIns="40074" rIns="80147" bIns="40074">
            <a:spAutoFit/>
          </a:bodyPr>
          <a:lstStyle>
            <a:lvl1pPr marL="450850" indent="-450850" defTabSz="449263">
              <a:defRPr sz="2400">
                <a:solidFill>
                  <a:srgbClr val="0F5494"/>
                </a:solidFill>
                <a:latin typeface="Tahoma" pitchFamily="34" charset="0"/>
                <a:ea typeface="ＭＳ Ｐゴシック" pitchFamily="34" charset="-128"/>
              </a:defRPr>
            </a:lvl1pPr>
            <a:lvl2pPr marL="742950" indent="-285750" defTabSz="449263">
              <a:defRPr sz="2400">
                <a:solidFill>
                  <a:srgbClr val="0F5494"/>
                </a:solidFill>
                <a:latin typeface="Tahoma" pitchFamily="34" charset="0"/>
                <a:ea typeface="ＭＳ Ｐゴシック" pitchFamily="34" charset="-128"/>
              </a:defRPr>
            </a:lvl2pPr>
            <a:lvl3pPr marL="1143000" indent="-228600" defTabSz="449263">
              <a:defRPr sz="2400">
                <a:solidFill>
                  <a:srgbClr val="0F5494"/>
                </a:solidFill>
                <a:latin typeface="Tahoma" pitchFamily="34" charset="0"/>
                <a:ea typeface="ＭＳ Ｐゴシック" pitchFamily="34" charset="-128"/>
              </a:defRPr>
            </a:lvl3pPr>
            <a:lvl4pPr marL="1600200" indent="-228600" defTabSz="449263">
              <a:defRPr sz="2400">
                <a:solidFill>
                  <a:srgbClr val="0F5494"/>
                </a:solidFill>
                <a:latin typeface="Tahoma" pitchFamily="34" charset="0"/>
                <a:ea typeface="ＭＳ Ｐゴシック" pitchFamily="34" charset="-128"/>
              </a:defRPr>
            </a:lvl4pPr>
            <a:lvl5pPr marL="2054225" indent="-450850" defTabSz="449263">
              <a:defRPr sz="2400">
                <a:solidFill>
                  <a:srgbClr val="0F5494"/>
                </a:solidFill>
                <a:latin typeface="Tahoma" pitchFamily="34" charset="0"/>
                <a:ea typeface="ＭＳ Ｐゴシック" pitchFamily="34" charset="-128"/>
              </a:defRPr>
            </a:lvl5pPr>
            <a:lvl6pPr marL="25114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6pPr>
            <a:lvl7pPr marL="29686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7pPr>
            <a:lvl8pPr marL="34258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8pPr>
            <a:lvl9pPr marL="38830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9pPr>
          </a:lstStyle>
          <a:p>
            <a:pPr marL="450850" marR="0" lvl="0" indent="-450850" algn="just" defTabSz="449263" rtl="0" eaLnBrk="0" fontAlgn="base" latinLnBrk="0" hangingPunct="0">
              <a:lnSpc>
                <a:spcPct val="100000"/>
              </a:lnSpc>
              <a:spcBef>
                <a:spcPct val="0"/>
              </a:spcBef>
              <a:spcAft>
                <a:spcPts val="1200"/>
              </a:spcAft>
              <a:buClr>
                <a:srgbClr val="FFD13F"/>
              </a:buClr>
              <a:buSzTx/>
              <a:buFont typeface="Wingdings" pitchFamily="2" charset="2"/>
              <a:buChar char="ü"/>
              <a:tabLst/>
              <a:defRPr/>
            </a:pP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Evaluation scores will be awarded for each of the criteria, not for their individual elements</a:t>
            </a:r>
          </a:p>
          <a:p>
            <a:pPr marL="450850" marR="0" lvl="0" indent="-450850" algn="just" defTabSz="449263" rtl="0" eaLnBrk="0" fontAlgn="base" latinLnBrk="0" hangingPunct="0">
              <a:lnSpc>
                <a:spcPct val="100000"/>
              </a:lnSpc>
              <a:spcBef>
                <a:spcPts val="300"/>
              </a:spcBef>
              <a:spcAft>
                <a:spcPts val="300"/>
              </a:spcAft>
              <a:buClr>
                <a:srgbClr val="FFD13F"/>
              </a:buClr>
              <a:buSzTx/>
              <a:buFont typeface="Wingdings" pitchFamily="2" charset="2"/>
              <a:buChar char="ü"/>
              <a:tabLst/>
              <a:defRPr/>
            </a:pP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Each criterion scored </a:t>
            </a: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from 0 to 5 </a:t>
            </a:r>
            <a:r>
              <a:rPr kumimoji="0" lang="en-GB" sz="1600" b="0" i="0" u="none" strike="noStrike" kern="1200" cap="none" spc="0" normalizeH="0" baseline="0" noProof="0" dirty="0">
                <a:ln>
                  <a:noFill/>
                </a:ln>
                <a:solidFill>
                  <a:srgbClr val="1F497D"/>
                </a:solidFill>
                <a:effectLst/>
                <a:uLnTx/>
                <a:uFillTx/>
                <a:latin typeface="Calibri" pitchFamily="34" charset="0"/>
                <a:ea typeface="ＭＳ Ｐゴシック" pitchFamily="34" charset="-128"/>
                <a:cs typeface="Arial" charset="0"/>
              </a:rPr>
              <a:t>- d</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ecimal points will be given:</a:t>
            </a:r>
          </a:p>
          <a:p>
            <a:pPr marL="809625" marR="0" lvl="0" indent="-360363" algn="just" defTabSz="449263" rtl="0" eaLnBrk="0" fontAlgn="base" latinLnBrk="0" hangingPunct="0">
              <a:lnSpc>
                <a:spcPct val="100000"/>
              </a:lnSpc>
              <a:spcBef>
                <a:spcPts val="300"/>
              </a:spcBef>
              <a:spcAft>
                <a:spcPts val="300"/>
              </a:spcAft>
              <a:buClr>
                <a:srgbClr val="FFD13F"/>
              </a:buClr>
              <a:buSzTx/>
              <a:buFont typeface="Courier New" panose="02070309020205020404" pitchFamily="49" charset="0"/>
              <a:buChar char="o"/>
              <a:tabLst/>
              <a:defRPr/>
            </a:pP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0 - The proposal fails </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to address the criterion under examination or 	 cannot be judged due to missing or incomplete information</a:t>
            </a:r>
          </a:p>
          <a:p>
            <a:pPr marL="809625" marR="0" lvl="0" indent="-360363" algn="just" defTabSz="449263" rtl="0" eaLnBrk="0" fontAlgn="base" latinLnBrk="0" hangingPunct="0">
              <a:lnSpc>
                <a:spcPct val="100000"/>
              </a:lnSpc>
              <a:spcBef>
                <a:spcPts val="300"/>
              </a:spcBef>
              <a:spcAft>
                <a:spcPts val="300"/>
              </a:spcAft>
              <a:buClr>
                <a:srgbClr val="FFD13F"/>
              </a:buClr>
              <a:buSzTx/>
              <a:buFont typeface="Courier New" panose="02070309020205020404" pitchFamily="49" charset="0"/>
              <a:buChar char="o"/>
              <a:tabLst/>
              <a:defRPr/>
            </a:pP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1 - Poor</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 The criterion is addressed in an inadequate manner, or there are serious inherent weaknesses.</a:t>
            </a:r>
          </a:p>
          <a:p>
            <a:pPr marL="809625" marR="0" lvl="0" indent="-360363" algn="just" defTabSz="449263" rtl="0" eaLnBrk="0" fontAlgn="base" latinLnBrk="0" hangingPunct="0">
              <a:lnSpc>
                <a:spcPct val="100000"/>
              </a:lnSpc>
              <a:spcBef>
                <a:spcPts val="300"/>
              </a:spcBef>
              <a:spcAft>
                <a:spcPts val="300"/>
              </a:spcAft>
              <a:buClr>
                <a:srgbClr val="FFD13F"/>
              </a:buClr>
              <a:buSzTx/>
              <a:buFont typeface="Courier New" panose="02070309020205020404" pitchFamily="49" charset="0"/>
              <a:buChar char="o"/>
              <a:tabLst/>
              <a:defRPr/>
            </a:pP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2 - Fair</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 While the proposal broadly addresses the criterion, there are significant weaknesses.</a:t>
            </a:r>
          </a:p>
          <a:p>
            <a:pPr marL="809625" marR="0" lvl="0" indent="-360363" algn="just" defTabSz="449263" rtl="0" eaLnBrk="0" fontAlgn="base" latinLnBrk="0" hangingPunct="0">
              <a:lnSpc>
                <a:spcPct val="100000"/>
              </a:lnSpc>
              <a:spcBef>
                <a:spcPts val="300"/>
              </a:spcBef>
              <a:spcAft>
                <a:spcPts val="300"/>
              </a:spcAft>
              <a:buClr>
                <a:srgbClr val="FFD13F"/>
              </a:buClr>
              <a:buSzTx/>
              <a:buFont typeface="Courier New" panose="02070309020205020404" pitchFamily="49" charset="0"/>
              <a:buChar char="o"/>
              <a:tabLst/>
              <a:defRPr/>
            </a:pP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3 - Good</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 The proposal addresses the criterion well, although improvements would be necessary.</a:t>
            </a:r>
          </a:p>
          <a:p>
            <a:pPr marL="809625" marR="0" lvl="0" indent="-360363" algn="just" defTabSz="449263" rtl="0" eaLnBrk="0" fontAlgn="base" latinLnBrk="0" hangingPunct="0">
              <a:lnSpc>
                <a:spcPct val="100000"/>
              </a:lnSpc>
              <a:spcBef>
                <a:spcPts val="300"/>
              </a:spcBef>
              <a:spcAft>
                <a:spcPts val="300"/>
              </a:spcAft>
              <a:buClr>
                <a:srgbClr val="FFD13F"/>
              </a:buClr>
              <a:buSzTx/>
              <a:buFont typeface="Courier New" panose="02070309020205020404" pitchFamily="49" charset="0"/>
              <a:buChar char="o"/>
              <a:tabLst/>
              <a:defRPr/>
            </a:pP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4 - Very good</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 The proposal addresses the criterion very well, although certain improvements are still possible.</a:t>
            </a:r>
          </a:p>
          <a:p>
            <a:pPr marL="809625" marR="0" lvl="0" indent="-360363" algn="just" defTabSz="449263" rtl="0" eaLnBrk="0" fontAlgn="base" latinLnBrk="0" hangingPunct="0">
              <a:lnSpc>
                <a:spcPct val="100000"/>
              </a:lnSpc>
              <a:spcBef>
                <a:spcPts val="300"/>
              </a:spcBef>
              <a:spcAft>
                <a:spcPts val="1200"/>
              </a:spcAft>
              <a:buClr>
                <a:srgbClr val="FFD13F"/>
              </a:buClr>
              <a:buSzTx/>
              <a:buFont typeface="Courier New" panose="02070309020205020404" pitchFamily="49" charset="0"/>
              <a:buChar char="o"/>
              <a:tabLst/>
              <a:defRPr/>
            </a:pP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5 - Excellent</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 The proposal successfully addresses all relevant aspects of the criterion in question. Any shortcomings are minor.</a:t>
            </a:r>
            <a:r>
              <a:rPr kumimoji="0" lang="en-GB" sz="1600" b="0" i="0"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Arial" charset="0"/>
              </a:rPr>
              <a:t> </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 </a:t>
            </a:r>
          </a:p>
          <a:p>
            <a:pPr marL="449263" marR="0" lvl="0" indent="-449263" algn="just" defTabSz="449263" rtl="0" eaLnBrk="0" fontAlgn="base" latinLnBrk="0" hangingPunct="0">
              <a:lnSpc>
                <a:spcPct val="100000"/>
              </a:lnSpc>
              <a:spcBef>
                <a:spcPts val="300"/>
              </a:spcBef>
              <a:spcAft>
                <a:spcPts val="300"/>
              </a:spcAft>
              <a:buClr>
                <a:srgbClr val="FFD13F"/>
              </a:buClr>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1F497D"/>
                </a:solidFill>
                <a:effectLst/>
                <a:uLnTx/>
                <a:uFillTx/>
                <a:latin typeface="Calibri" pitchFamily="34" charset="0"/>
                <a:ea typeface="ＭＳ Ｐゴシック" pitchFamily="34" charset="-128"/>
                <a:cs typeface="+mn-cs"/>
              </a:rPr>
              <a:t>Total score subject to a </a:t>
            </a: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threshold of 70%</a:t>
            </a:r>
            <a:endParaRPr kumimoji="0" lang="en-GB" sz="1600" b="1" i="1"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01043350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7002</TotalTime>
  <Words>6051</Words>
  <Application>Microsoft Office PowerPoint</Application>
  <PresentationFormat>Affichage à l'écran (4:3)</PresentationFormat>
  <Paragraphs>934</Paragraphs>
  <Slides>129</Slides>
  <Notes>26</Notes>
  <HiddenSlides>0</HiddenSlides>
  <MMClips>0</MMClips>
  <ScaleCrop>false</ScaleCrop>
  <HeadingPairs>
    <vt:vector size="4" baseType="variant">
      <vt:variant>
        <vt:lpstr>Thème</vt:lpstr>
      </vt:variant>
      <vt:variant>
        <vt:i4>8</vt:i4>
      </vt:variant>
      <vt:variant>
        <vt:lpstr>Titres des diapositives</vt:lpstr>
      </vt:variant>
      <vt:variant>
        <vt:i4>129</vt:i4>
      </vt:variant>
    </vt:vector>
  </HeadingPairs>
  <TitlesOfParts>
    <vt:vector size="137" baseType="lpstr">
      <vt:lpstr>Custom Design</vt:lpstr>
      <vt:lpstr>2_Slide_Master</vt:lpstr>
      <vt:lpstr>18_Slide_Master</vt:lpstr>
      <vt:lpstr>2_Office Theme</vt:lpstr>
      <vt:lpstr>Thème Office</vt:lpstr>
      <vt:lpstr>Slide_Master</vt:lpstr>
      <vt:lpstr>1_Thème Office</vt:lpstr>
      <vt:lpstr>3_Office Theme</vt:lpstr>
      <vt:lpstr>Horizon 2020  Marie Skłodowska-Curie Actions</vt:lpstr>
      <vt:lpstr>MSCA - strategic programming approach</vt:lpstr>
      <vt:lpstr>Key features of the MSCA part</vt:lpstr>
      <vt:lpstr>Présentation PowerPoint</vt:lpstr>
      <vt:lpstr>Présentation PowerPoint</vt:lpstr>
      <vt:lpstr>Présentation PowerPoint</vt:lpstr>
      <vt:lpstr>Présentation PowerPoint</vt:lpstr>
      <vt:lpstr>IF : Individual Fellowships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Society and Enterprise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ITN  Innovative Training Networks</vt:lpstr>
      <vt:lpstr>Présentation PowerPoint</vt:lpstr>
      <vt:lpstr>ITN typical activities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Countries Eligible For EU Funding</vt:lpstr>
      <vt:lpstr>Countries Eligible For EU Funding</vt:lpstr>
      <vt:lpstr>EU Contribution</vt:lpstr>
      <vt:lpstr>EU Contribution</vt:lpstr>
      <vt:lpstr>Présentation PowerPoint</vt:lpstr>
      <vt:lpstr>Présentation PowerPoint</vt:lpstr>
      <vt:lpstr>Présentation PowerPoint</vt:lpstr>
      <vt:lpstr>Présentation PowerPoint</vt:lpstr>
      <vt:lpstr> Success rates</vt:lpstr>
      <vt:lpstr>RISE 2016: A-list – Success rates</vt:lpstr>
      <vt:lpstr>Présentation PowerPoint</vt:lpstr>
      <vt:lpstr>COFUND</vt:lpstr>
      <vt:lpstr>COFUND</vt:lpstr>
      <vt:lpstr>COFUND</vt:lpstr>
      <vt:lpstr>COFUND</vt:lpstr>
      <vt:lpstr>Présentation PowerPoint</vt:lpstr>
      <vt:lpstr>COFUND</vt:lpstr>
      <vt:lpstr>COFUND</vt:lpstr>
      <vt:lpstr>COFUND</vt:lpstr>
      <vt:lpstr>COFUND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Tipik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lenain</dc:creator>
  <cp:lastModifiedBy>SOPHIE BEAUBRON</cp:lastModifiedBy>
  <cp:revision>531</cp:revision>
  <cp:lastPrinted>2014-10-20T06:37:14Z</cp:lastPrinted>
  <dcterms:created xsi:type="dcterms:W3CDTF">2011-12-20T08:37:33Z</dcterms:created>
  <dcterms:modified xsi:type="dcterms:W3CDTF">2017-10-24T14:19:42Z</dcterms:modified>
</cp:coreProperties>
</file>