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  <p:sldMasterId id="2147483745" r:id="rId3"/>
  </p:sldMasterIdLst>
  <p:notesMasterIdLst>
    <p:notesMasterId r:id="rId79"/>
  </p:notesMasterIdLst>
  <p:handoutMasterIdLst>
    <p:handoutMasterId r:id="rId80"/>
  </p:handoutMasterIdLst>
  <p:sldIdLst>
    <p:sldId id="375" r:id="rId4"/>
    <p:sldId id="376" r:id="rId5"/>
    <p:sldId id="364" r:id="rId6"/>
    <p:sldId id="380" r:id="rId7"/>
    <p:sldId id="467" r:id="rId8"/>
    <p:sldId id="497" r:id="rId9"/>
    <p:sldId id="444" r:id="rId10"/>
    <p:sldId id="411" r:id="rId11"/>
    <p:sldId id="498" r:id="rId12"/>
    <p:sldId id="499" r:id="rId13"/>
    <p:sldId id="392" r:id="rId14"/>
    <p:sldId id="386" r:id="rId15"/>
    <p:sldId id="401" r:id="rId16"/>
    <p:sldId id="423" r:id="rId17"/>
    <p:sldId id="425" r:id="rId18"/>
    <p:sldId id="424" r:id="rId19"/>
    <p:sldId id="445" r:id="rId20"/>
    <p:sldId id="377" r:id="rId21"/>
    <p:sldId id="441" r:id="rId22"/>
    <p:sldId id="482" r:id="rId23"/>
    <p:sldId id="387" r:id="rId24"/>
    <p:sldId id="402" r:id="rId25"/>
    <p:sldId id="435" r:id="rId26"/>
    <p:sldId id="438" r:id="rId27"/>
    <p:sldId id="426" r:id="rId28"/>
    <p:sldId id="427" r:id="rId29"/>
    <p:sldId id="430" r:id="rId30"/>
    <p:sldId id="433" r:id="rId31"/>
    <p:sldId id="449" r:id="rId32"/>
    <p:sldId id="446" r:id="rId33"/>
    <p:sldId id="382" r:id="rId34"/>
    <p:sldId id="393" r:id="rId35"/>
    <p:sldId id="501" r:id="rId36"/>
    <p:sldId id="485" r:id="rId37"/>
    <p:sldId id="388" r:id="rId38"/>
    <p:sldId id="404" r:id="rId39"/>
    <p:sldId id="447" r:id="rId40"/>
    <p:sldId id="381" r:id="rId41"/>
    <p:sldId id="487" r:id="rId42"/>
    <p:sldId id="451" r:id="rId43"/>
    <p:sldId id="389" r:id="rId44"/>
    <p:sldId id="405" r:id="rId45"/>
    <p:sldId id="448" r:id="rId46"/>
    <p:sldId id="383" r:id="rId47"/>
    <p:sldId id="406" r:id="rId48"/>
    <p:sldId id="390" r:id="rId49"/>
    <p:sldId id="443" r:id="rId50"/>
    <p:sldId id="391" r:id="rId51"/>
    <p:sldId id="395" r:id="rId52"/>
    <p:sldId id="396" r:id="rId53"/>
    <p:sldId id="492" r:id="rId54"/>
    <p:sldId id="385" r:id="rId55"/>
    <p:sldId id="504" r:id="rId56"/>
    <p:sldId id="505" r:id="rId57"/>
    <p:sldId id="398" r:id="rId58"/>
    <p:sldId id="407" r:id="rId59"/>
    <p:sldId id="403" r:id="rId60"/>
    <p:sldId id="400" r:id="rId61"/>
    <p:sldId id="503" r:id="rId62"/>
    <p:sldId id="434" r:id="rId63"/>
    <p:sldId id="440" r:id="rId64"/>
    <p:sldId id="494" r:id="rId65"/>
    <p:sldId id="495" r:id="rId66"/>
    <p:sldId id="452" r:id="rId67"/>
    <p:sldId id="454" r:id="rId68"/>
    <p:sldId id="455" r:id="rId69"/>
    <p:sldId id="456" r:id="rId70"/>
    <p:sldId id="457" r:id="rId71"/>
    <p:sldId id="458" r:id="rId72"/>
    <p:sldId id="459" r:id="rId73"/>
    <p:sldId id="450" r:id="rId74"/>
    <p:sldId id="409" r:id="rId75"/>
    <p:sldId id="412" r:id="rId76"/>
    <p:sldId id="416" r:id="rId77"/>
    <p:sldId id="417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F5494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0FC"/>
    <a:srgbClr val="CDF3CD"/>
    <a:srgbClr val="FEDADA"/>
    <a:srgbClr val="0F5494"/>
    <a:srgbClr val="000099"/>
    <a:srgbClr val="004386"/>
    <a:srgbClr val="F7C943"/>
    <a:srgbClr val="008000"/>
    <a:srgbClr val="409A51"/>
    <a:srgbClr val="00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5390" autoAdjust="0"/>
  </p:normalViewPr>
  <p:slideViewPr>
    <p:cSldViewPr>
      <p:cViewPr>
        <p:scale>
          <a:sx n="100" d="100"/>
          <a:sy n="100" d="100"/>
        </p:scale>
        <p:origin x="-2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2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0043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r>
              <a:rPr lang="fr-BE"/>
              <a:t>1st meeting of the Horizon 2020 </a:t>
            </a:r>
          </a:p>
          <a:p>
            <a:pPr>
              <a:defRPr/>
            </a:pPr>
            <a:r>
              <a:rPr lang="fr-BE"/>
              <a:t>Shadow Programme </a:t>
            </a:r>
            <a:r>
              <a:rPr lang="fr-BE" err="1"/>
              <a:t>Committee</a:t>
            </a:r>
            <a:r>
              <a:rPr lang="fr-BE"/>
              <a:t> ERC-MSCA-FET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F21C35C2-0B9D-46AD-A91F-061608178E41}" type="datetimeFigureOut">
              <a:rPr lang="en-GB"/>
              <a:pPr>
                <a:defRPr/>
              </a:pPr>
              <a:t>19/03/2014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29547D10-6EAF-4B24-B49A-965FC586A17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2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fld id="{2C24CB33-544B-4F7D-88B5-70AFA9ECC214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</a:lstStyle>
          <a:p>
            <a:pPr>
              <a:defRPr/>
            </a:pPr>
            <a:fld id="{17827D53-7B7E-43F0-B0AA-BFC57918681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47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27D53-7B7E-43F0-B0AA-BFC579186811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4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27D53-7B7E-43F0-B0AA-BFC579186811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6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27D53-7B7E-43F0-B0AA-BFC579186811}" type="slidenum">
              <a:rPr lang="en-GB" smtClean="0"/>
              <a:pPr>
                <a:defRPr/>
              </a:pPr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4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1"/>
          <p:cNvSpPr>
            <a:spLocks noChangeArrowheads="1"/>
          </p:cNvSpPr>
          <p:nvPr userDrawn="1"/>
        </p:nvSpPr>
        <p:spPr bwMode="auto">
          <a:xfrm>
            <a:off x="0" y="-458788"/>
            <a:ext cx="9144000" cy="1511301"/>
          </a:xfrm>
          <a:prstGeom prst="wave">
            <a:avLst>
              <a:gd name="adj1" fmla="val 9560"/>
              <a:gd name="adj2" fmla="val 0"/>
            </a:avLst>
          </a:prstGeom>
          <a:solidFill>
            <a:schemeClr val="bg1"/>
          </a:solidFill>
          <a:ln w="9525" algn="ctr">
            <a:solidFill>
              <a:srgbClr val="2D5EC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a typeface="ＭＳ Ｐゴシック" pitchFamily="64" charset="-128"/>
            </a:endParaRPr>
          </a:p>
        </p:txBody>
      </p:sp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0800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 descr="eu2020_e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88913"/>
            <a:ext cx="1008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1916113"/>
            <a:ext cx="5040313" cy="1728787"/>
          </a:xfrm>
        </p:spPr>
        <p:txBody>
          <a:bodyPr/>
          <a:lstStyle>
            <a:lvl1pPr marL="3175">
              <a:defRPr sz="7200">
                <a:solidFill>
                  <a:srgbClr val="EEC100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716338"/>
            <a:ext cx="5113338" cy="1081087"/>
          </a:xfrm>
        </p:spPr>
        <p:txBody>
          <a:bodyPr/>
          <a:lstStyle>
            <a:lvl1pPr marL="0" indent="0">
              <a:buFontTx/>
              <a:buNone/>
              <a:defRPr sz="3400" b="0">
                <a:solidFill>
                  <a:schemeClr val="bg1"/>
                </a:solidFill>
                <a:latin typeface="Consolas" pitchFamily="49" charset="0"/>
              </a:defRPr>
            </a:lvl1pPr>
          </a:lstStyle>
          <a:p>
            <a:pPr lvl="0"/>
            <a:r>
              <a:rPr lang="en-GB" noProof="0" smtClean="0"/>
              <a:t>Subtitle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9AC1-08CE-4EEF-B287-1E65F8C73E27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4C09-0CB8-4F4A-BE3A-215B4E6F370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EADD-FDDB-4F77-9D7D-9AA08708E0F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767E-4B4F-45F7-A28D-2BD9A01862F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0BD7-C04D-48E7-91EC-88548948DF9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97CC-909F-4962-8719-0520137CC53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FCCB-C030-4EAC-B06D-5F223007A86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5B7C-B79E-469C-93A9-9B866D0F9CB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5896-50C1-4A47-9ADB-82B267331B3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3195-1299-42E1-ADD6-FE4753E46A0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5DC0-5F9F-4A6D-891E-14701C8A5AF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9365-FDC9-41C7-803B-C7ABF072ACE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95788" y="2603500"/>
            <a:ext cx="330676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11663" y="3716338"/>
            <a:ext cx="4113212" cy="1728787"/>
          </a:xfrm>
        </p:spPr>
        <p:txBody>
          <a:bodyPr/>
          <a:lstStyle>
            <a:lvl1pPr marL="0" indent="118110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41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94B8-1009-4859-8293-DE22A0C46F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32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E8989-8F82-4033-926A-7BBDAFCEEF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87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DA462-86E2-4FCA-B5BD-31C154499B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2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6BE72-3C19-4BBB-BBF6-CEE6100ABD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16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AF23-4E15-4BB5-BD12-B81521CF22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2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4DCB5-7239-4670-8D6F-BEF2A03AC93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45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549D1-DD48-46BC-83C9-92CB80BDCD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2CE4E-5561-4F69-8B9C-0E06A85D38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74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51A5E-2FC4-43B8-AB3D-F8BD17F450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83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6A0A-2A8D-485F-B2C0-AE176A7D37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94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429625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53E6-CC93-44EA-8ED0-4EDA6952A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3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BC8FB-8F05-4F6E-8E5B-12A2F50217E2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8" name="Rectangle 13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3791-160C-4F2A-AB96-960D3B929889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9" name="Rectangle 1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EEDB-E8B0-43F1-8183-8232E0A55620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EDD9-36E2-4FEF-8EF6-E7BEA4E9436C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E8E6-0A5C-46F2-A95F-EF392044DDD8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+mn-lt"/>
                <a:ea typeface="+mn-ea"/>
              </a:rPr>
              <a:t>Date: in 12 pts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5BAF-C3DC-4DA3-B67E-A17BF342EC5D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5DE309-91D2-46F6-8BEA-90AE08F2055F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 i="1">
                <a:solidFill>
                  <a:schemeClr val="tx1"/>
                </a:solidFill>
                <a:latin typeface="Verdana Bold" pitchFamily="34" charset="0"/>
                <a:ea typeface="ＭＳ Ｐゴシック" pitchFamily="64" charset="-128"/>
              </a:defRPr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fld id="{D151BE4F-DA79-4AAA-9109-0C9526F3F788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</a:defRPr>
            </a:lvl1pPr>
          </a:lstStyle>
          <a:p>
            <a:pPr>
              <a:defRPr/>
            </a:pPr>
            <a:fld id="{69AE2043-0C98-4DD6-8A11-FB28A306C74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Verdana Bold (30pts)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Verdana Italic (24pts)</a:t>
            </a:r>
            <a:endParaRPr lang="en-GB" smtClean="0"/>
          </a:p>
          <a:p>
            <a:pPr lvl="1"/>
            <a:r>
              <a:rPr lang="en-GB" smtClean="0"/>
              <a:t>Verdana Bold (20pts)</a:t>
            </a:r>
          </a:p>
          <a:p>
            <a:pPr lvl="2"/>
            <a:r>
              <a:rPr lang="en-GB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E861038-AB3E-41B9-A616-13A0D375790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2" name="Picture 43" descr="logo_bot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5" descr="logo_top_whi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937000" y="242888"/>
            <a:ext cx="14605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814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4382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49250" y="2636912"/>
            <a:ext cx="8445500" cy="2592388"/>
          </a:xfrm>
        </p:spPr>
        <p:txBody>
          <a:bodyPr/>
          <a:lstStyle/>
          <a:p>
            <a:pPr>
              <a:lnSpc>
                <a:spcPct val="115000"/>
              </a:lnSpc>
              <a:tabLst>
                <a:tab pos="2062163" algn="l"/>
                <a:tab pos="2149475" algn="l"/>
              </a:tabLst>
            </a:pPr>
            <a:r>
              <a:rPr lang="en-GB" sz="3600" b="1" dirty="0" smtClean="0">
                <a:solidFill>
                  <a:srgbClr val="0F5494"/>
                </a:solidFill>
              </a:rPr>
              <a:t>Horizon 2020</a:t>
            </a:r>
            <a:br>
              <a:rPr lang="en-GB" sz="3600" b="1" dirty="0" smtClean="0">
                <a:solidFill>
                  <a:srgbClr val="0F5494"/>
                </a:solidFill>
              </a:rPr>
            </a:br>
            <a:r>
              <a:rPr lang="en-GB" sz="3600" i="1" dirty="0" smtClean="0">
                <a:solidFill>
                  <a:srgbClr val="C00000"/>
                </a:solidFill>
              </a:rPr>
              <a:t/>
            </a:r>
            <a:br>
              <a:rPr lang="en-GB" sz="3600" i="1" dirty="0" smtClean="0">
                <a:solidFill>
                  <a:srgbClr val="C00000"/>
                </a:solidFill>
              </a:rPr>
            </a:br>
            <a:r>
              <a:rPr lang="en-GB" sz="3600" i="1" dirty="0" smtClean="0">
                <a:solidFill>
                  <a:srgbClr val="C00000"/>
                </a:solidFill>
              </a:rPr>
              <a:t>Marie Skłodowska-Curie Actions</a:t>
            </a:r>
            <a:endParaRPr lang="en-GB" sz="3600" dirty="0" smtClean="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BE" sz="900" smtClean="0">
                <a:latin typeface="Verdana Bold"/>
                <a:ea typeface="ＭＳ Ｐゴシック" pitchFamily="34" charset="-128"/>
              </a:rPr>
              <a:t>Education </a:t>
            </a:r>
            <a:br>
              <a:rPr lang="fr-BE" sz="900" smtClean="0">
                <a:latin typeface="Verdana Bold"/>
                <a:ea typeface="ＭＳ Ｐゴシック" pitchFamily="34" charset="-128"/>
              </a:rPr>
            </a:br>
            <a:r>
              <a:rPr lang="fr-BE" sz="900" smtClean="0">
                <a:latin typeface="Verdana Bold"/>
                <a:ea typeface="ＭＳ Ｐゴシック" pitchFamily="34" charset="-128"/>
              </a:rPr>
              <a:t>and Culture</a:t>
            </a:r>
            <a:endParaRPr lang="en-GB" sz="900" smtClean="0">
              <a:latin typeface="Verdana Bold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prstClr val="black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prstClr val="black"/>
                </a:solidFill>
                <a:latin typeface="Verdana Bold"/>
              </a:rPr>
            </a:br>
            <a:r>
              <a:rPr lang="fr-BE" sz="900" b="1" i="1">
                <a:solidFill>
                  <a:prstClr val="black"/>
                </a:solidFill>
                <a:latin typeface="Verdana Bold"/>
              </a:rPr>
              <a:t>and Culture</a:t>
            </a:r>
            <a:endParaRPr lang="en-GB" sz="900" b="1" i="1">
              <a:solidFill>
                <a:prstClr val="black"/>
              </a:solidFill>
              <a:latin typeface="Verdana Bold"/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idx="4294967295"/>
          </p:nvPr>
        </p:nvSpPr>
        <p:spPr>
          <a:xfrm>
            <a:off x="162000" y="1700808"/>
            <a:ext cx="8820000" cy="4824536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r>
              <a:rPr lang="en-GB" sz="1800" b="1" dirty="0" smtClean="0">
                <a:solidFill>
                  <a:srgbClr val="0F5494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Eligibility conditions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Created by at least three beneficiaries (or at least two for EID) located in different EU Member States and/or Associated Countries. Above this minimum, the participation of institutions </a:t>
            </a: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from any country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or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organisation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is possible.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Support to </a:t>
            </a: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early-stage researchers only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Duration of projects :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maximum four years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EID : at least one beneficiary must be entitled to award doctoral degrees  and at least one beneficiary must come from the non-academic sector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EJD : at least three beneficiaries must be entitled to award doctoral degrees.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Limit : ETN and EJD, recruitment of a maximum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540 person-months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(EID180).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Not more than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40%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of the project budget shall be dedicated to hosts in the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same country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(except for EID).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Innovative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Training Networks (ITN)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6205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4294967295"/>
          </p:nvPr>
        </p:nvSpPr>
        <p:spPr>
          <a:xfrm>
            <a:off x="162000" y="1778868"/>
            <a:ext cx="8820000" cy="4780384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r>
              <a:rPr lang="en-GB" sz="1800" b="1" dirty="0" smtClean="0">
                <a:solidFill>
                  <a:srgbClr val="0F5494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Organisation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Supervisory board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co-ordinating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network-wide training and establishing active and continuous communication and exchange of best practice.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Complementary competences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of the participants,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Networking activities,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organisation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of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workshops and conferences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to facilitate sharing of knowledge.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Meaningful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exposure of each researcher to other sectors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Training modules addressing transferable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skills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(e.g. entrepreneurship, management of research, intellectual property, ethics, communication…).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EID and EJD : enrolment in the doctoral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programme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and creation of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joint governance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structure with 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joint admission, selection, supervision, monitoring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…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EJD : award of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joint, double or multiple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doctoral degrees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Quality of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supervision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and mentoring arrangements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A Career Development Plan</a:t>
            </a:r>
            <a:endParaRPr lang="en-GB" sz="1800" dirty="0" smtClean="0">
              <a:solidFill>
                <a:srgbClr val="000000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Innovative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Training Networks (ITN)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Innovative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Training Networks (ITN)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81111"/>
              </p:ext>
            </p:extLst>
          </p:nvPr>
        </p:nvGraphicFramePr>
        <p:xfrm>
          <a:off x="143507" y="2788136"/>
          <a:ext cx="885698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627"/>
                <a:gridCol w="1111479"/>
                <a:gridCol w="1130714"/>
                <a:gridCol w="1130714"/>
                <a:gridCol w="2618825"/>
                <a:gridCol w="1432627"/>
              </a:tblGrid>
              <a:tr h="5435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Marie Skłodowska Curie Actions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Researcher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unit cost</a:t>
                      </a:r>
                    </a:p>
                    <a:p>
                      <a:pPr algn="ctr"/>
                      <a:r>
                        <a:rPr lang="en-US" sz="1600" baseline="0" noProof="0" dirty="0" smtClean="0">
                          <a:latin typeface="+mn-lt"/>
                        </a:rPr>
                        <a:t>[person/month]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Institutional unit cost</a:t>
                      </a:r>
                    </a:p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[person/month]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772360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Living allowance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Mobility allowance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>
                          <a:latin typeface="+mn-lt"/>
                        </a:rPr>
                        <a:t>Family</a:t>
                      </a:r>
                      <a:r>
                        <a:rPr lang="en-US" sz="1600" baseline="0" noProof="0" smtClean="0">
                          <a:latin typeface="+mn-lt"/>
                        </a:rPr>
                        <a:t> Allowance</a:t>
                      </a:r>
                      <a:endParaRPr lang="en-US" sz="16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Research,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training and networking costs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Management and indirect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costs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772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Innovative Training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3 110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600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500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1 800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1 200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4294967295"/>
          </p:nvPr>
        </p:nvSpPr>
        <p:spPr>
          <a:xfrm>
            <a:off x="872834" y="2459038"/>
            <a:ext cx="7398332" cy="2914177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r>
              <a:rPr lang="en-GB" sz="1800" b="1" dirty="0" smtClean="0">
                <a:solidFill>
                  <a:srgbClr val="0F5494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Call 2014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Publication date: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11 December 2013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(launch of Horizon 2020) 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Deadline(s):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09 </a:t>
            </a:r>
            <a:r>
              <a:rPr lang="en-US" sz="1800" b="1" dirty="0" err="1" smtClean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avril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2014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at 17.00.00 Brussels time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Indicative budget: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405,18 M€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from the 2014 budget:</a:t>
            </a:r>
          </a:p>
          <a:p>
            <a:pPr marL="1271588" lvl="4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25.5 M€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are allocated to EID</a:t>
            </a:r>
          </a:p>
          <a:p>
            <a:pPr marL="1271588" lvl="4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30 M€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are allocated to EJD.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Duration: maximum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four years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Innovative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Training Networks (ITN)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2"/>
          <a:srcRect t="9224"/>
          <a:stretch>
            <a:fillRect/>
          </a:stretch>
        </p:blipFill>
        <p:spPr bwMode="auto">
          <a:xfrm>
            <a:off x="420688" y="2420888"/>
            <a:ext cx="8302625" cy="3275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Results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2012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>
          <a:xfrm>
            <a:off x="4897438" y="1268413"/>
            <a:ext cx="4211637" cy="647700"/>
          </a:xfrm>
        </p:spPr>
        <p:txBody>
          <a:bodyPr/>
          <a:lstStyle/>
          <a:p>
            <a:pPr marL="342900" indent="-342900"/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Coordinators 2012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44675"/>
            <a:ext cx="47704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3"/>
          <a:srcRect b="36456"/>
          <a:stretch>
            <a:fillRect/>
          </a:stretch>
        </p:blipFill>
        <p:spPr bwMode="auto">
          <a:xfrm>
            <a:off x="250825" y="3513138"/>
            <a:ext cx="36004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itle 1"/>
          <p:cNvSpPr>
            <a:spLocks/>
          </p:cNvSpPr>
          <p:nvPr/>
        </p:nvSpPr>
        <p:spPr bwMode="auto">
          <a:xfrm>
            <a:off x="-36513" y="2709863"/>
            <a:ext cx="42116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1800" b="1" dirty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Participants 2012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657" y="1772816"/>
            <a:ext cx="600868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French ITN 2012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539750" y="3284984"/>
            <a:ext cx="8229600" cy="9350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IF : Individual Fellowships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BE" sz="900" smtClean="0">
                <a:latin typeface="Verdana Bold"/>
                <a:ea typeface="ＭＳ Ｐゴシック" pitchFamily="34" charset="-128"/>
              </a:rPr>
              <a:t>Education </a:t>
            </a:r>
            <a:br>
              <a:rPr lang="fr-BE" sz="900" smtClean="0">
                <a:latin typeface="Verdana Bold"/>
                <a:ea typeface="ＭＳ Ｐゴシック" pitchFamily="34" charset="-128"/>
              </a:rPr>
            </a:br>
            <a:r>
              <a:rPr lang="fr-BE" sz="900" smtClean="0">
                <a:latin typeface="Verdana Bold"/>
                <a:ea typeface="ＭＳ Ｐゴシック" pitchFamily="34" charset="-128"/>
              </a:rPr>
              <a:t>and Culture</a:t>
            </a:r>
            <a:endParaRPr lang="en-GB" sz="900" smtClean="0">
              <a:latin typeface="Verdana Bold"/>
              <a:ea typeface="ＭＳ Ｐゴシック" pitchFamily="34" charset="-128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62000" y="1844551"/>
            <a:ext cx="8820000" cy="4608785"/>
          </a:xfrm>
        </p:spPr>
        <p:txBody>
          <a:bodyPr anchor="ctr"/>
          <a:lstStyle/>
          <a:p>
            <a:pPr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fr-BE" sz="1700" b="1" i="0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Objective</a:t>
            </a:r>
            <a:endParaRPr lang="en-GB" sz="1700" b="1" i="0" dirty="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7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to enhance the creative and innovative potential of </a:t>
            </a:r>
            <a:r>
              <a:rPr lang="en-GB" sz="17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experienced researchers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7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to provide opportunities to acquire new knowledge, resume a career or return to Europe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the beneficiary shall be a participant established in EU (MS/AC) and 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employing the researcher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during the project</a:t>
            </a:r>
            <a:endParaRPr lang="en-GB" sz="1700" dirty="0" smtClean="0">
              <a:solidFill>
                <a:srgbClr val="000000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marL="357188" lvl="2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r>
              <a:rPr lang="en-GB" sz="1700" b="1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Scope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7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Trans-national fellowships awarded to the </a:t>
            </a:r>
            <a:r>
              <a:rPr lang="en-GB" sz="17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best or most promising</a:t>
            </a:r>
            <a:r>
              <a:rPr lang="en-GB" sz="17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researchers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7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European Fellowships (12-24 months) or Global Fellowships (12-24 months + mandatory return phase of 12 months)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7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Career Restart Panel and Reintegration Panel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7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Secondments</a:t>
            </a:r>
            <a:r>
              <a:rPr lang="en-GB" sz="17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, notably in the non-academic sector</a:t>
            </a:r>
          </a:p>
          <a:p>
            <a:pPr marL="357188" lvl="2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r>
              <a:rPr lang="en-GB" sz="1700" b="1" dirty="0" smtClean="0">
                <a:latin typeface="Arial" pitchFamily="34" charset="0"/>
                <a:ea typeface="MS Gothic" pitchFamily="49" charset="-128"/>
                <a:cs typeface="Arial" pitchFamily="34" charset="0"/>
              </a:rPr>
              <a:t>Expected Impact 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7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to release the full potential of researchers and development of their </a:t>
            </a:r>
            <a:r>
              <a:rPr lang="en-GB" sz="17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careers</a:t>
            </a:r>
            <a:r>
              <a:rPr lang="en-GB" sz="17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in both the academic and non-academic sectors</a:t>
            </a:r>
            <a:endParaRPr lang="en-GB" sz="17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Individual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Fellowships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(IF)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4294967295"/>
          </p:nvPr>
        </p:nvSpPr>
        <p:spPr>
          <a:xfrm>
            <a:off x="162000" y="1835299"/>
            <a:ext cx="8820000" cy="4675187"/>
          </a:xfrm>
        </p:spPr>
        <p:txBody>
          <a:bodyPr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600" b="1" dirty="0" err="1" smtClean="0">
                <a:solidFill>
                  <a:srgbClr val="0F5494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European</a:t>
            </a:r>
            <a:r>
              <a:rPr lang="fr-BE" sz="1600" b="1" dirty="0" smtClean="0">
                <a:solidFill>
                  <a:srgbClr val="0F5494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lang="fr-BE" sz="1600" b="1" dirty="0" err="1" smtClean="0">
                <a:solidFill>
                  <a:srgbClr val="0F5494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Fellowships</a:t>
            </a:r>
            <a:endParaRPr lang="en-GB" sz="1600" b="1" dirty="0" smtClean="0">
              <a:solidFill>
                <a:srgbClr val="0F5494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Open to researchers currently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within and outside Europe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. The country where the European Fellowship is held is subject to the rules of mobility.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Support to individuals to resume research in Europe after a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career break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, e.g. after parental leave, is ensured via a separate multi-disciplinary panel.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Researchers must not have been active in research for at least 12 months immediately prior to the deadline for submission.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Return and reintegration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aspects via a separate multi-disciplinary panel. For the reintegration panel, there shall be mobility into Europe and the researcher shall have previously been a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long-term resident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in Europe.</a:t>
            </a:r>
          </a:p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600" b="1" dirty="0" smtClean="0">
                <a:solidFill>
                  <a:srgbClr val="0F5494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Global </a:t>
            </a:r>
            <a:r>
              <a:rPr lang="fr-BE" sz="1600" b="1" dirty="0" err="1" smtClean="0">
                <a:solidFill>
                  <a:srgbClr val="0F5494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Fellowships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Based on a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secondment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to a third country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and a mandatory 12 month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return period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to a European host.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The country where the Global Fellowship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secondment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takes place is subject to the rules of mobility, whereas the return phase is not.</a:t>
            </a:r>
          </a:p>
          <a:p>
            <a:pPr marL="0" lvl="2" indent="0" algn="ctr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Secondment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phase in Europe,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e.g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non-academic sector : three to six months.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Individual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Fellowships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(IF)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BE" sz="900" smtClean="0">
                <a:latin typeface="Verdana Bold"/>
                <a:ea typeface="ＭＳ Ｐゴシック" pitchFamily="34" charset="-128"/>
              </a:rPr>
              <a:t>Education </a:t>
            </a:r>
            <a:br>
              <a:rPr lang="fr-BE" sz="900" smtClean="0">
                <a:latin typeface="Verdana Bold"/>
                <a:ea typeface="ＭＳ Ｐゴシック" pitchFamily="34" charset="-128"/>
              </a:rPr>
            </a:br>
            <a:r>
              <a:rPr lang="fr-BE" sz="900" smtClean="0">
                <a:latin typeface="Verdana Bold"/>
                <a:ea typeface="ＭＳ Ｐゴシック" pitchFamily="34" charset="-128"/>
              </a:rPr>
              <a:t>and Culture</a:t>
            </a:r>
            <a:endParaRPr lang="en-GB" sz="900" smtClean="0">
              <a:latin typeface="Verdana Bold"/>
              <a:ea typeface="ＭＳ Ｐゴシック" pitchFamily="34" charset="-128"/>
            </a:endParaRP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469" y="1916832"/>
            <a:ext cx="799306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Horizon 2020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Education </a:t>
            </a:r>
            <a:br>
              <a:rPr lang="fr-BE" smtClean="0"/>
            </a:br>
            <a:r>
              <a:rPr lang="fr-BE" smtClean="0"/>
              <a:t>and Culture</a:t>
            </a:r>
            <a:endParaRPr lang="en-GB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461718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Individual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Fellowships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(IF)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4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Individual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Fellowships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(IF)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24957"/>
              </p:ext>
            </p:extLst>
          </p:nvPr>
        </p:nvGraphicFramePr>
        <p:xfrm>
          <a:off x="143507" y="2852936"/>
          <a:ext cx="8856986" cy="21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627"/>
                <a:gridCol w="1111479"/>
                <a:gridCol w="1130714"/>
                <a:gridCol w="1130714"/>
                <a:gridCol w="2618825"/>
                <a:gridCol w="1432627"/>
              </a:tblGrid>
              <a:tr h="5435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Marie Skłodowska Curie Actions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Researcher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unit cost</a:t>
                      </a:r>
                    </a:p>
                    <a:p>
                      <a:pPr algn="ctr"/>
                      <a:r>
                        <a:rPr lang="en-US" sz="1600" baseline="0" noProof="0" dirty="0" smtClean="0">
                          <a:latin typeface="+mn-lt"/>
                        </a:rPr>
                        <a:t>[person/month]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Institutional unit cost</a:t>
                      </a:r>
                    </a:p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[person/month]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772360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Living allowance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Mobility allowance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smtClean="0">
                          <a:latin typeface="+mn-lt"/>
                        </a:rPr>
                        <a:t>Family</a:t>
                      </a:r>
                      <a:r>
                        <a:rPr lang="en-US" sz="1600" baseline="0" noProof="0" smtClean="0">
                          <a:latin typeface="+mn-lt"/>
                        </a:rPr>
                        <a:t> Allowance</a:t>
                      </a:r>
                      <a:endParaRPr lang="en-US" sz="16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Research,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training and networking costs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Management and indirect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costs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772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Individual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Fellowships</a:t>
                      </a:r>
                      <a:endParaRPr lang="en-US" sz="1600" noProof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4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650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600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500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800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650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873000" y="3068960"/>
            <a:ext cx="7398000" cy="1977504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Call 2014</a:t>
            </a:r>
            <a:endParaRPr lang="en-GB" sz="1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Publication date: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12 March 2014 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Deadline(s):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MS Gothic" pitchFamily="49" charset="-128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11 September 2014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at 17.00.00 Brussels time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Indicative budget: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240.5 M€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from the 2014 budget:</a:t>
            </a:r>
          </a:p>
          <a:p>
            <a:pPr marL="1271588" lvl="4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29 M€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are allocated to Global Fellowships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Individual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Fellowships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(IF)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988840"/>
            <a:ext cx="61722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Results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(IEF 2012)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921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303885"/>
            <a:ext cx="88487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Evolution FP7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931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258913"/>
            <a:ext cx="84772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Individual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mobility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in FP7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942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5231"/>
            <a:ext cx="9144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Individual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mobility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in FP7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962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708920"/>
            <a:ext cx="78486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Individual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mobility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in FP7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983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438" y="2370931"/>
            <a:ext cx="56991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Individual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mobility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in FP7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37242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070100"/>
            <a:ext cx="47720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Outgoing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/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Incoming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BE" sz="900" smtClean="0">
                <a:latin typeface="Verdana Bold"/>
                <a:ea typeface="ＭＳ Ｐゴシック" pitchFamily="34" charset="-128"/>
              </a:rPr>
              <a:t>Education </a:t>
            </a:r>
            <a:br>
              <a:rPr lang="fr-BE" sz="900" smtClean="0">
                <a:latin typeface="Verdana Bold"/>
                <a:ea typeface="ＭＳ Ｐゴシック" pitchFamily="34" charset="-128"/>
              </a:rPr>
            </a:br>
            <a:r>
              <a:rPr lang="fr-BE" sz="900" smtClean="0">
                <a:latin typeface="Verdana Bold"/>
                <a:ea typeface="ＭＳ Ｐゴシック" pitchFamily="34" charset="-128"/>
              </a:rPr>
              <a:t>and Culture</a:t>
            </a:r>
            <a:endParaRPr lang="en-GB" sz="900" smtClean="0">
              <a:latin typeface="Verdana Bold"/>
              <a:ea typeface="ＭＳ Ｐゴシック" pitchFamily="34" charset="-128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2000" y="2564904"/>
            <a:ext cx="8820000" cy="3168352"/>
          </a:xfrm>
        </p:spPr>
        <p:txBody>
          <a:bodyPr anchor="ctr"/>
          <a:lstStyle/>
          <a:p>
            <a:pPr marL="357188" lvl="2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1"/>
                </a:solidFill>
                <a:latin typeface="+mn-lt"/>
                <a:ea typeface="MS Gothic"/>
              </a:rPr>
              <a:t>Attract and retain </a:t>
            </a:r>
            <a:r>
              <a:rPr lang="en-GB" sz="1800" kern="0" dirty="0">
                <a:solidFill>
                  <a:schemeClr val="tx1"/>
                </a:solidFill>
                <a:latin typeface="+mn-lt"/>
                <a:ea typeface="MS Gothic"/>
              </a:rPr>
              <a:t>research talent</a:t>
            </a:r>
          </a:p>
          <a:p>
            <a:pPr marL="357188" lvl="2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1"/>
                </a:solidFill>
                <a:latin typeface="+mn-lt"/>
                <a:ea typeface="MS Gothic"/>
              </a:rPr>
              <a:t>Develop state-of-the-art, </a:t>
            </a:r>
            <a:r>
              <a:rPr lang="en-GB" sz="1800" kern="0" dirty="0">
                <a:solidFill>
                  <a:schemeClr val="tx1"/>
                </a:solidFill>
                <a:latin typeface="+mn-lt"/>
                <a:ea typeface="MS Gothic"/>
              </a:rPr>
              <a:t>innovative training schemes</a:t>
            </a:r>
            <a:r>
              <a:rPr lang="en-GB" sz="1800" b="0" kern="0" dirty="0">
                <a:solidFill>
                  <a:schemeClr val="tx1"/>
                </a:solidFill>
                <a:latin typeface="+mn-lt"/>
                <a:ea typeface="MS Gothic"/>
              </a:rPr>
              <a:t>, consistent with the highly competitive and increasingly inter-disciplinary requirements of research and innovation</a:t>
            </a:r>
          </a:p>
          <a:p>
            <a:pPr marL="357188" lvl="2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1"/>
                </a:solidFill>
                <a:latin typeface="+mn-lt"/>
                <a:ea typeface="MS Gothic"/>
              </a:rPr>
              <a:t>Promote sustainable </a:t>
            </a:r>
            <a:r>
              <a:rPr lang="en-GB" sz="1800" kern="0" dirty="0">
                <a:solidFill>
                  <a:schemeClr val="tx1"/>
                </a:solidFill>
                <a:latin typeface="+mn-lt"/>
                <a:ea typeface="MS Gothic"/>
              </a:rPr>
              <a:t>career development </a:t>
            </a:r>
            <a:r>
              <a:rPr lang="en-GB" sz="1800" b="0" kern="0" dirty="0">
                <a:solidFill>
                  <a:schemeClr val="tx1"/>
                </a:solidFill>
                <a:latin typeface="+mn-lt"/>
                <a:ea typeface="MS Gothic"/>
              </a:rPr>
              <a:t>in research and innovation</a:t>
            </a:r>
          </a:p>
          <a:p>
            <a:pPr marL="357188" lvl="2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1"/>
                </a:solidFill>
                <a:latin typeface="+mn-lt"/>
                <a:ea typeface="MS Gothic"/>
              </a:rPr>
              <a:t>Focus on </a:t>
            </a:r>
            <a:r>
              <a:rPr lang="en-GB" sz="1800" kern="0" dirty="0">
                <a:solidFill>
                  <a:schemeClr val="tx1"/>
                </a:solidFill>
                <a:latin typeface="+mn-lt"/>
                <a:ea typeface="MS Gothic"/>
              </a:rPr>
              <a:t>delivering new knowledge and skills</a:t>
            </a:r>
            <a:r>
              <a:rPr lang="en-GB" sz="1800" b="0" kern="0" dirty="0">
                <a:solidFill>
                  <a:schemeClr val="tx1"/>
                </a:solidFill>
                <a:latin typeface="+mn-lt"/>
                <a:ea typeface="MS Gothic"/>
              </a:rPr>
              <a:t>, in line with the key driver identified in the strategic programming approach </a:t>
            </a:r>
          </a:p>
          <a:p>
            <a:pPr marL="357188" lvl="2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1"/>
                </a:solidFill>
                <a:latin typeface="+mn-lt"/>
                <a:ea typeface="MS Gothic"/>
              </a:rPr>
              <a:t>Contribute to a </a:t>
            </a:r>
            <a:r>
              <a:rPr lang="en-GB" sz="1800" kern="0" dirty="0">
                <a:solidFill>
                  <a:schemeClr val="tx1"/>
                </a:solidFill>
                <a:latin typeface="+mn-lt"/>
                <a:ea typeface="MS Gothic"/>
              </a:rPr>
              <a:t>strong partnership with MS </a:t>
            </a:r>
            <a:r>
              <a:rPr lang="en-GB" sz="1800" b="0" kern="0" dirty="0">
                <a:solidFill>
                  <a:schemeClr val="tx1"/>
                </a:solidFill>
                <a:latin typeface="+mn-lt"/>
                <a:ea typeface="MS Gothic"/>
              </a:rPr>
              <a:t>via the co-funding </a:t>
            </a:r>
            <a:r>
              <a:rPr lang="en-GB" sz="1800" b="0" kern="0" dirty="0" smtClean="0">
                <a:solidFill>
                  <a:schemeClr val="tx1"/>
                </a:solidFill>
                <a:latin typeface="+mn-lt"/>
                <a:ea typeface="MS Gothic"/>
              </a:rPr>
              <a:t>mechanism</a:t>
            </a:r>
            <a:endParaRPr lang="en-GB" sz="1800" b="0" kern="0" dirty="0">
              <a:solidFill>
                <a:schemeClr val="tx1"/>
              </a:solidFill>
              <a:latin typeface="+mn-lt"/>
              <a:ea typeface="MS Gothic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Strategic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programming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approach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02402" name="Title 1"/>
          <p:cNvSpPr>
            <a:spLocks noGrp="1"/>
          </p:cNvSpPr>
          <p:nvPr>
            <p:ph type="title" idx="4294967295"/>
          </p:nvPr>
        </p:nvSpPr>
        <p:spPr>
          <a:xfrm>
            <a:off x="539750" y="3574083"/>
            <a:ext cx="8229600" cy="935037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RISE : Research and Innovation Staff Exchange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BE" sz="900" smtClean="0">
                <a:latin typeface="Verdana Bold"/>
                <a:ea typeface="ＭＳ Ｐゴシック" pitchFamily="34" charset="-128"/>
              </a:rPr>
              <a:t>Education </a:t>
            </a:r>
            <a:br>
              <a:rPr lang="fr-BE" sz="900" smtClean="0">
                <a:latin typeface="Verdana Bold"/>
                <a:ea typeface="ＭＳ Ｐゴシック" pitchFamily="34" charset="-128"/>
              </a:rPr>
            </a:br>
            <a:r>
              <a:rPr lang="fr-BE" sz="900" smtClean="0">
                <a:latin typeface="Verdana Bold"/>
                <a:ea typeface="ＭＳ Ｐゴシック" pitchFamily="34" charset="-128"/>
              </a:rPr>
              <a:t>and Culture</a:t>
            </a:r>
            <a:endParaRPr lang="en-GB" sz="900" smtClean="0">
              <a:latin typeface="Verdana Bold"/>
              <a:ea typeface="ＭＳ Ｐゴシック" pitchFamily="34" charset="-128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162000" y="1700808"/>
            <a:ext cx="8820000" cy="4896544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fr-BE" sz="1600" dirty="0" smtClean="0">
                <a:latin typeface="+mn-lt"/>
                <a:ea typeface="MS Gothic" pitchFamily="49" charset="-128"/>
              </a:rPr>
              <a:t>Objective</a:t>
            </a:r>
            <a:endParaRPr lang="en-GB" sz="1600" dirty="0" smtClean="0"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to promote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international and inter-sector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collaboration through research and innovation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staff exchanges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to foster a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shared culture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of research and innovation</a:t>
            </a:r>
          </a:p>
          <a:p>
            <a:pPr marL="0" lvl="2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GB" sz="1600" b="1" dirty="0" smtClean="0">
                <a:latin typeface="+mn-lt"/>
                <a:ea typeface="MS Gothic" pitchFamily="49" charset="-128"/>
              </a:rPr>
              <a:t>Scope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International and inter-sector collaboration and transfer of knowledge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Joint research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and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innovation project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Secondments of staff members for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1-12 months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i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Within Europe: only inter-sector secondments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No secondments between institutions located outside Europe or within the same MS/AC </a:t>
            </a:r>
          </a:p>
          <a:p>
            <a:pPr marL="0" lvl="2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GB" sz="1600" b="1" dirty="0" smtClean="0">
                <a:latin typeface="+mn-lt"/>
                <a:ea typeface="MS Gothic" pitchFamily="49" charset="-128"/>
              </a:rPr>
              <a:t>Expected Impact 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to strengthen the interaction between organisations in the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academic and non-academic sectors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, and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between Europe and third countries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Research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and Innovation Staff Exchange (RISE)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04451" name="Content Placeholder 2"/>
          <p:cNvSpPr>
            <a:spLocks noGrp="1"/>
          </p:cNvSpPr>
          <p:nvPr>
            <p:ph idx="4294967295"/>
          </p:nvPr>
        </p:nvSpPr>
        <p:spPr>
          <a:xfrm>
            <a:off x="162000" y="2492896"/>
            <a:ext cx="8820000" cy="3168352"/>
          </a:xfrm>
        </p:spPr>
        <p:txBody>
          <a:bodyPr anchor="ctr"/>
          <a:lstStyle/>
          <a:p>
            <a:pPr marL="0" indent="0" algn="just" defTabSz="44926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Eligibility</a:t>
            </a: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conditions</a:t>
            </a:r>
            <a:endParaRPr lang="en-GB" sz="1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Participants established in at least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three different countries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of which at least two must be EU MS/AC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If all participants are from the same sector, at least one participant must be from a third country. 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Above this minimum, the participation of institutions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from any country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or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organisation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Duration of projects : maximum four years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Limit : maximum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540 person-months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Research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and Innovation Staff Exchange (RISE)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prstClr val="black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prstClr val="black"/>
                </a:solidFill>
                <a:latin typeface="Verdana Bold"/>
              </a:rPr>
            </a:br>
            <a:r>
              <a:rPr lang="fr-BE" sz="900" b="1" i="1">
                <a:solidFill>
                  <a:prstClr val="black"/>
                </a:solidFill>
                <a:latin typeface="Verdana Bold"/>
              </a:rPr>
              <a:t>and Culture</a:t>
            </a:r>
            <a:endParaRPr lang="en-GB" sz="900" b="1" i="1">
              <a:solidFill>
                <a:prstClr val="black"/>
              </a:solidFill>
              <a:latin typeface="Verdana Bold"/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4294967295"/>
          </p:nvPr>
        </p:nvSpPr>
        <p:spPr>
          <a:xfrm>
            <a:off x="162000" y="2636912"/>
            <a:ext cx="8820000" cy="2480989"/>
          </a:xfrm>
        </p:spPr>
        <p:txBody>
          <a:bodyPr anchor="ctr"/>
          <a:lstStyle/>
          <a:p>
            <a:pPr marL="0" indent="0" algn="just" defTabSz="44926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Staff </a:t>
            </a:r>
            <a:r>
              <a:rPr lang="fr-BE" sz="18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members</a:t>
            </a:r>
            <a:endParaRPr lang="en-GB" sz="1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Researchers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(ESR and ER), innovators,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administrative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,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managerial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and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technical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staff supporting the research and innovation activities of the project. 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They shall be actively engaged in or linked to research and/or innovation activities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for at least six months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at the sending institution prior to the first period of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secondment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. 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Secondments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in RISE are not subject to the mobility rules.</a:t>
            </a:r>
            <a:endParaRPr lang="en-GB" sz="18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Research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and Innovation Staff Exchange (RISE)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409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Education </a:t>
            </a:r>
            <a:br>
              <a:rPr lang="fr-BE" smtClean="0"/>
            </a:br>
            <a:r>
              <a:rPr lang="fr-BE" smtClean="0"/>
              <a:t>and Culture</a:t>
            </a:r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Research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and Innovation Staff Exchange (RISE)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45617" y="544556"/>
            <a:ext cx="2257193" cy="307778"/>
            <a:chOff x="838540" y="1712841"/>
            <a:chExt cx="2348979" cy="307778"/>
          </a:xfrm>
          <a:solidFill>
            <a:schemeClr val="bg1"/>
          </a:solidFill>
        </p:grpSpPr>
        <p:sp>
          <p:nvSpPr>
            <p:cNvPr id="9" name="ZoneTexte 8"/>
            <p:cNvSpPr txBox="1"/>
            <p:nvPr/>
          </p:nvSpPr>
          <p:spPr>
            <a:xfrm>
              <a:off x="838540" y="1712841"/>
              <a:ext cx="936104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  <a:latin typeface="+mn-lt"/>
                </a:rPr>
                <a:t>MS/AC</a:t>
              </a:r>
              <a:endParaRPr lang="fr-FR" sz="14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830351" y="1712841"/>
              <a:ext cx="936104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MS/AC</a:t>
              </a:r>
              <a:endParaRPr lang="fr-FR" sz="1400" b="1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603303" y="1712841"/>
              <a:ext cx="391613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  <a:latin typeface="+mn-lt"/>
                </a:rPr>
                <a:t>+</a:t>
              </a:r>
              <a:endParaRPr lang="fr-FR" sz="14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595126" y="1712842"/>
              <a:ext cx="592393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  <a:latin typeface="+mn-lt"/>
                </a:rPr>
                <a:t>+</a:t>
              </a:r>
              <a:r>
                <a:rPr lang="fr-FR" sz="1400" b="1" dirty="0" smtClean="0">
                  <a:latin typeface="+mn-lt"/>
                </a:rPr>
                <a:t> </a:t>
              </a:r>
              <a:r>
                <a:rPr lang="fr-FR" sz="1400" b="1" dirty="0" smtClean="0">
                  <a:solidFill>
                    <a:srgbClr val="00B0F0"/>
                  </a:solidFill>
                  <a:latin typeface="+mn-lt"/>
                </a:rPr>
                <a:t>…</a:t>
              </a:r>
              <a:endParaRPr lang="fr-FR" sz="1400" b="1" dirty="0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85959" y="1812317"/>
            <a:ext cx="4029954" cy="1863189"/>
            <a:chOff x="285959" y="1760765"/>
            <a:chExt cx="4029954" cy="1863189"/>
          </a:xfrm>
        </p:grpSpPr>
        <p:sp>
          <p:nvSpPr>
            <p:cNvPr id="14" name="Ellipse 13"/>
            <p:cNvSpPr/>
            <p:nvPr/>
          </p:nvSpPr>
          <p:spPr>
            <a:xfrm>
              <a:off x="285959" y="2065007"/>
              <a:ext cx="1807827" cy="513348"/>
            </a:xfrm>
            <a:prstGeom prst="ellipse">
              <a:avLst/>
            </a:prstGeom>
            <a:solidFill>
              <a:srgbClr val="FEDAD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Arial" pitchFamily="34" charset="0"/>
                </a:rPr>
                <a:t>Academic sector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2508713" y="2063555"/>
              <a:ext cx="1807200" cy="514800"/>
            </a:xfrm>
            <a:prstGeom prst="ellipse">
              <a:avLst/>
            </a:prstGeom>
            <a:solidFill>
              <a:srgbClr val="CDF3CD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Arial" pitchFamily="34" charset="0"/>
                </a:rPr>
                <a:t>Academic sector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1393643" y="3109154"/>
              <a:ext cx="1807200" cy="514800"/>
            </a:xfrm>
            <a:prstGeom prst="ellipse">
              <a:avLst/>
            </a:prstGeom>
            <a:solidFill>
              <a:srgbClr val="D4F0FC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Arial" pitchFamily="34" charset="0"/>
                </a:rPr>
                <a:t>Academic sector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09619" y="1760765"/>
              <a:ext cx="936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MS/AC</a:t>
              </a:r>
              <a:endParaRPr lang="en-US" sz="1200" b="1" dirty="0">
                <a:solidFill>
                  <a:srgbClr val="FF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943259" y="1760765"/>
              <a:ext cx="936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50"/>
                  </a:solidFill>
                  <a:latin typeface="+mn-lt"/>
                  <a:cs typeface="Arial" pitchFamily="34" charset="0"/>
                </a:rPr>
                <a:t>MS/AC</a:t>
              </a:r>
              <a:endParaRPr lang="en-US" sz="1200" b="1" dirty="0">
                <a:solidFill>
                  <a:srgbClr val="00B05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523281" y="2761718"/>
              <a:ext cx="154461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F0"/>
                  </a:solidFill>
                  <a:latin typeface="+mn-lt"/>
                  <a:cs typeface="Arial" pitchFamily="34" charset="0"/>
                </a:rPr>
                <a:t>Third country</a:t>
              </a:r>
              <a:endPara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104518" y="2488377"/>
              <a:ext cx="3916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n-lt"/>
                </a:rPr>
                <a:t>+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1371998" y="1389663"/>
            <a:ext cx="1847183" cy="306467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smtClean="0">
                <a:latin typeface="Arial" pitchFamily="34" charset="0"/>
                <a:cs typeface="Arial" pitchFamily="34" charset="0"/>
              </a:rPr>
              <a:t>Same sector …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372200" y="1389663"/>
            <a:ext cx="1847183" cy="306467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All in Europe …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2490348" y="4700284"/>
            <a:ext cx="4096629" cy="1806039"/>
            <a:chOff x="219284" y="1760765"/>
            <a:chExt cx="4096629" cy="1806039"/>
          </a:xfrm>
        </p:grpSpPr>
        <p:sp>
          <p:nvSpPr>
            <p:cNvPr id="24" name="Ellipse 23"/>
            <p:cNvSpPr/>
            <p:nvPr/>
          </p:nvSpPr>
          <p:spPr>
            <a:xfrm>
              <a:off x="219284" y="2065007"/>
              <a:ext cx="1929600" cy="513348"/>
            </a:xfrm>
            <a:prstGeom prst="ellipse">
              <a:avLst/>
            </a:prstGeom>
            <a:solidFill>
              <a:srgbClr val="FEDAD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Arial" pitchFamily="34" charset="0"/>
                </a:rPr>
                <a:t>Non-academic sector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2508713" y="2065007"/>
              <a:ext cx="1807200" cy="514800"/>
            </a:xfrm>
            <a:prstGeom prst="ellipse">
              <a:avLst/>
            </a:prstGeom>
            <a:solidFill>
              <a:srgbClr val="CDF3CD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Arial" pitchFamily="34" charset="0"/>
                </a:rPr>
                <a:t>Academic sector</a:t>
              </a:r>
            </a:p>
          </p:txBody>
        </p:sp>
        <p:sp>
          <p:nvSpPr>
            <p:cNvPr id="26" name="Ellipse 25"/>
            <p:cNvSpPr/>
            <p:nvPr/>
          </p:nvSpPr>
          <p:spPr>
            <a:xfrm>
              <a:off x="1393643" y="3052004"/>
              <a:ext cx="1929232" cy="514800"/>
            </a:xfrm>
            <a:prstGeom prst="ellipse">
              <a:avLst/>
            </a:prstGeom>
            <a:solidFill>
              <a:srgbClr val="D4F0FC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Arial" pitchFamily="34" charset="0"/>
                </a:rPr>
                <a:t>Non-academic sector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09619" y="1760765"/>
              <a:ext cx="936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MS/AC</a:t>
              </a:r>
              <a:endPara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943259" y="1760765"/>
              <a:ext cx="936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MS/AC</a:t>
              </a:r>
              <a:endParaRPr lang="en-US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580431" y="2771243"/>
              <a:ext cx="1544619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F0"/>
                  </a:solidFill>
                  <a:latin typeface="+mn-lt"/>
                  <a:cs typeface="Arial" pitchFamily="34" charset="0"/>
                </a:rPr>
                <a:t>Third country</a:t>
              </a:r>
              <a:endPara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152143" y="2478852"/>
              <a:ext cx="391613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n-lt"/>
                </a:rPr>
                <a:t>+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16165" y="3771413"/>
            <a:ext cx="254772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International mobility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821941" y="3771413"/>
            <a:ext cx="254772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1200" b="1" dirty="0" err="1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Intersectoral</a:t>
            </a:r>
            <a:r>
              <a:rPr lang="en-US" sz="1200" b="1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 mobility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32923" y="4293096"/>
            <a:ext cx="4278154" cy="306467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smtClean="0">
                <a:latin typeface="Arial" pitchFamily="34" charset="0"/>
                <a:cs typeface="Arial" pitchFamily="34" charset="0"/>
              </a:rPr>
              <a:t>International and intersectoral mobility …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5082592" y="1812317"/>
            <a:ext cx="4019222" cy="1863190"/>
            <a:chOff x="296691" y="1424891"/>
            <a:chExt cx="4019222" cy="1863190"/>
          </a:xfrm>
        </p:grpSpPr>
        <p:sp>
          <p:nvSpPr>
            <p:cNvPr id="35" name="Ellipse 34"/>
            <p:cNvSpPr/>
            <p:nvPr/>
          </p:nvSpPr>
          <p:spPr>
            <a:xfrm>
              <a:off x="296691" y="1729134"/>
              <a:ext cx="1807827" cy="513348"/>
            </a:xfrm>
            <a:prstGeom prst="ellipse">
              <a:avLst/>
            </a:prstGeom>
            <a:solidFill>
              <a:srgbClr val="FEDAD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Arial" pitchFamily="34" charset="0"/>
                </a:rPr>
                <a:t>Academic sector</a:t>
              </a:r>
            </a:p>
          </p:txBody>
        </p:sp>
        <p:sp>
          <p:nvSpPr>
            <p:cNvPr id="36" name="Ellipse 35"/>
            <p:cNvSpPr/>
            <p:nvPr/>
          </p:nvSpPr>
          <p:spPr>
            <a:xfrm>
              <a:off x="2508713" y="1729134"/>
              <a:ext cx="1807200" cy="514800"/>
            </a:xfrm>
            <a:prstGeom prst="ellipse">
              <a:avLst/>
            </a:prstGeom>
            <a:solidFill>
              <a:srgbClr val="CDF3CD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chemeClr val="tx1"/>
                  </a:solidFill>
                  <a:cs typeface="Arial" pitchFamily="34" charset="0"/>
                </a:rPr>
                <a:t>Academic sector</a:t>
              </a:r>
            </a:p>
          </p:txBody>
        </p:sp>
        <p:sp>
          <p:nvSpPr>
            <p:cNvPr id="37" name="Ellipse 36"/>
            <p:cNvSpPr/>
            <p:nvPr/>
          </p:nvSpPr>
          <p:spPr>
            <a:xfrm>
              <a:off x="1298267" y="2773281"/>
              <a:ext cx="1929232" cy="514800"/>
            </a:xfrm>
            <a:prstGeom prst="ellipse">
              <a:avLst/>
            </a:prstGeom>
            <a:solidFill>
              <a:srgbClr val="D4F0FC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Arial" pitchFamily="34" charset="0"/>
                </a:rPr>
                <a:t>Non-academic sector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87177" y="1424891"/>
              <a:ext cx="936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MS/AC</a:t>
              </a:r>
              <a:endParaRPr lang="en-US" sz="1200" b="1" dirty="0">
                <a:solidFill>
                  <a:srgbClr val="FF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943259" y="1424891"/>
              <a:ext cx="936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50"/>
                  </a:solidFill>
                  <a:latin typeface="+mn-lt"/>
                  <a:cs typeface="Arial" pitchFamily="34" charset="0"/>
                </a:rPr>
                <a:t>MS/AC</a:t>
              </a:r>
              <a:endParaRPr lang="en-US" sz="1200" b="1" dirty="0">
                <a:solidFill>
                  <a:srgbClr val="00B05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496194" y="2425844"/>
              <a:ext cx="154461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F0"/>
                  </a:solidFill>
                  <a:latin typeface="+mn-lt"/>
                  <a:cs typeface="Arial" pitchFamily="34" charset="0"/>
                </a:rPr>
                <a:t>MS/AC</a:t>
              </a:r>
              <a:endParaRPr lang="en-US" sz="1200" b="1" dirty="0">
                <a:solidFill>
                  <a:srgbClr val="00B0F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095777" y="2152504"/>
              <a:ext cx="3916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n-lt"/>
                </a:rPr>
                <a:t>+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9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Research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and Innovation Staff Exchange (RISE)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86712"/>
              </p:ext>
            </p:extLst>
          </p:nvPr>
        </p:nvGraphicFramePr>
        <p:xfrm>
          <a:off x="143507" y="2780928"/>
          <a:ext cx="885698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33"/>
                <a:gridCol w="2995001"/>
                <a:gridCol w="2618825"/>
                <a:gridCol w="1432627"/>
              </a:tblGrid>
              <a:tr h="5435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Marie Skłodowska Curie Actions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Researcher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unit cost</a:t>
                      </a:r>
                    </a:p>
                    <a:p>
                      <a:pPr algn="ctr"/>
                      <a:r>
                        <a:rPr lang="en-US" sz="1600" baseline="0" noProof="0" dirty="0" smtClean="0">
                          <a:latin typeface="+mn-lt"/>
                        </a:rPr>
                        <a:t>[person/month]</a:t>
                      </a:r>
                    </a:p>
                    <a:p>
                      <a:pPr algn="ctr"/>
                      <a:r>
                        <a:rPr lang="en-US" sz="1600" baseline="0" noProof="0" dirty="0" smtClean="0">
                          <a:latin typeface="+mn-lt"/>
                        </a:rPr>
                        <a:t>Top-up allowance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Institutional unit cost</a:t>
                      </a:r>
                    </a:p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[person/month]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772360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Research,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training and networking costs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Management and indirect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costs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772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Research and Innovation Staff Exchange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2 000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1 800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700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4294967295"/>
          </p:nvPr>
        </p:nvSpPr>
        <p:spPr>
          <a:xfrm>
            <a:off x="873000" y="3324275"/>
            <a:ext cx="7398000" cy="1544885"/>
          </a:xfrm>
        </p:spPr>
        <p:txBody>
          <a:bodyPr anchor="ctr"/>
          <a:lstStyle/>
          <a:p>
            <a:pPr marL="0" indent="0" algn="just" defTabSz="44926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Call 2014</a:t>
            </a:r>
            <a:endParaRPr lang="en-GB" sz="1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Publication date: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11 December 2013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(launch of Horizon 2020)  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Deadline(s):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MS Gothic" pitchFamily="49" charset="-128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24 April 2014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at 17.00.00 Brussels time 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Indicative budget: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70 M€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from the 2014 budget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Research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and Innovation Staff Exchange (RISE)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08546" name="Title 1"/>
          <p:cNvSpPr>
            <a:spLocks noGrp="1"/>
          </p:cNvSpPr>
          <p:nvPr>
            <p:ph type="title" idx="4294967295"/>
          </p:nvPr>
        </p:nvSpPr>
        <p:spPr>
          <a:xfrm>
            <a:off x="457200" y="3573016"/>
            <a:ext cx="8229600" cy="935037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COFUND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BE" sz="900" smtClean="0">
                <a:latin typeface="Verdana Bold"/>
                <a:ea typeface="ＭＳ Ｐゴシック" pitchFamily="34" charset="-128"/>
              </a:rPr>
              <a:t>Education </a:t>
            </a:r>
            <a:br>
              <a:rPr lang="fr-BE" sz="900" smtClean="0">
                <a:latin typeface="Verdana Bold"/>
                <a:ea typeface="ＭＳ Ｐゴシック" pitchFamily="34" charset="-128"/>
              </a:rPr>
            </a:br>
            <a:r>
              <a:rPr lang="fr-BE" sz="900" smtClean="0">
                <a:latin typeface="Verdana Bold"/>
                <a:ea typeface="ＭＳ Ｐゴシック" pitchFamily="34" charset="-128"/>
              </a:rPr>
              <a:t>and Culture</a:t>
            </a:r>
            <a:endParaRPr lang="en-GB" sz="900" smtClean="0">
              <a:latin typeface="Verdana Bold"/>
              <a:ea typeface="ＭＳ Ｐゴシック" pitchFamily="34" charset="-128"/>
            </a:endParaRP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162000" y="1700808"/>
            <a:ext cx="8820000" cy="4824536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fr-BE" sz="1600" dirty="0" smtClean="0">
                <a:latin typeface="+mn-lt"/>
                <a:ea typeface="MS Gothic" pitchFamily="49" charset="-128"/>
              </a:rPr>
              <a:t>Objective</a:t>
            </a:r>
            <a:endParaRPr lang="en-GB" sz="1600" dirty="0" smtClean="0"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to stimulate regional, national or international programmes to foster excellence in researchers' training, mobility and career development</a:t>
            </a:r>
          </a:p>
          <a:p>
            <a:pPr marL="0" lvl="2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GB" sz="1600" b="1" dirty="0" smtClean="0">
                <a:latin typeface="+mn-lt"/>
                <a:ea typeface="MS Gothic" pitchFamily="49" charset="-128"/>
              </a:rPr>
              <a:t>Scope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Co-funding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new or existing regional, national, and international programmes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to open up to, and provide for, international, </a:t>
            </a:r>
            <a:r>
              <a:rPr lang="en-GB" sz="16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intersectoral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and </a:t>
            </a:r>
            <a:r>
              <a:rPr lang="en-GB" sz="16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interdicisplinary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research training, as well as transnational and cross-sector mobility of researchers at all stages of their career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i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Possibilities of synergies with structural funds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Doctoral Programmes (for ESR) and Fellowship Programmes (for ER)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Researchers to comply with the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mobility rules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of the MSCA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Minimum support for researchers: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3 months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Implemented by a sole beneficiary</a:t>
            </a:r>
          </a:p>
          <a:p>
            <a:pPr marL="0" lvl="2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GB" sz="1600" b="1" dirty="0" smtClean="0">
                <a:latin typeface="+mn-lt"/>
                <a:ea typeface="MS Gothic" pitchFamily="49" charset="-128"/>
              </a:rPr>
              <a:t>Expected Impact 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to exploit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synergies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between European Union actions and those at regional, national, and international level, and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leverage funding</a:t>
            </a:r>
            <a:endParaRPr lang="en-GB" sz="1600" b="1" dirty="0" smtClean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COFUND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Education </a:t>
            </a:r>
            <a:br>
              <a:rPr lang="fr-BE" smtClean="0"/>
            </a:br>
            <a:r>
              <a:rPr lang="fr-BE" smtClean="0"/>
              <a:t>and Culture</a:t>
            </a:r>
            <a:endParaRPr lang="en-GB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1" y="1738908"/>
            <a:ext cx="8717203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COFUND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2000" y="1873228"/>
            <a:ext cx="8820000" cy="144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Mono-beneficiary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Legal entities established in MS or AC or international European interest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organisations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that fund or manage doctoral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programmes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or fellowship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programmes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for researchers</a:t>
            </a:r>
          </a:p>
        </p:txBody>
      </p:sp>
    </p:spTree>
    <p:extLst>
      <p:ext uri="{BB962C8B-B14F-4D97-AF65-F5344CB8AC3E}">
        <p14:creationId xmlns:p14="http://schemas.microsoft.com/office/powerpoint/2010/main" val="34438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BE" sz="900" smtClean="0">
                <a:latin typeface="Verdana Bold"/>
                <a:ea typeface="ＭＳ Ｐゴシック" pitchFamily="34" charset="-128"/>
              </a:rPr>
              <a:t>Education </a:t>
            </a:r>
            <a:br>
              <a:rPr lang="fr-BE" sz="900" smtClean="0">
                <a:latin typeface="Verdana Bold"/>
                <a:ea typeface="ＭＳ Ｐゴシック" pitchFamily="34" charset="-128"/>
              </a:rPr>
            </a:br>
            <a:r>
              <a:rPr lang="fr-BE" sz="900" smtClean="0">
                <a:latin typeface="Verdana Bold"/>
                <a:ea typeface="ＭＳ Ｐゴシック" pitchFamily="34" charset="-128"/>
              </a:rPr>
              <a:t>and Culture</a:t>
            </a:r>
            <a:endParaRPr lang="en-GB" sz="900" smtClean="0">
              <a:latin typeface="Verdana Bold"/>
              <a:ea typeface="ＭＳ Ｐゴシック" pitchFamily="3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2000" y="2204864"/>
            <a:ext cx="8820000" cy="3959820"/>
          </a:xfrm>
        </p:spPr>
        <p:txBody>
          <a:bodyPr anchor="ctr"/>
          <a:lstStyle/>
          <a:p>
            <a:pPr marL="357188" lvl="2" indent="-357188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GB" sz="1800" b="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Open to all domains of 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research and innovation 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from basic research up to market take-up and innovation services </a:t>
            </a:r>
          </a:p>
          <a:p>
            <a:pPr marL="357188" lvl="2" indent="-357188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GB" sz="1800" b="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Entirely 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bottom-up</a:t>
            </a:r>
          </a:p>
          <a:p>
            <a:pPr marL="357188" lvl="2" indent="-357188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GB" sz="1800" b="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Participation of 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non-academic sector 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strongly encouraged, especially industry and SMEs</a:t>
            </a:r>
          </a:p>
          <a:p>
            <a:pPr marL="357188" lvl="2" indent="-357188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Mobility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 as the key requirement - funding on condition participants move from one country to another</a:t>
            </a:r>
          </a:p>
          <a:p>
            <a:pPr marL="357188" lvl="2" indent="-357188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GB" sz="1800" b="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Promotion of attractive 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working and employment conditions</a:t>
            </a:r>
          </a:p>
          <a:p>
            <a:pPr marL="357188" lvl="2" indent="-357188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GB" sz="1800" b="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Particular attention to 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gender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  <a:ea typeface="MS Gothic" pitchFamily="49" charset="-128"/>
              </a:rPr>
              <a:t> balance</a:t>
            </a:r>
          </a:p>
          <a:p>
            <a:pPr marL="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None/>
            </a:pPr>
            <a:endParaRPr lang="en-GB" sz="1800" b="0" dirty="0" smtClean="0">
              <a:solidFill>
                <a:schemeClr val="tx1"/>
              </a:solidFill>
              <a:latin typeface="+mn-lt"/>
              <a:ea typeface="MS Gothic" pitchFamily="49" charset="-128"/>
            </a:endParaRPr>
          </a:p>
          <a:p>
            <a:pPr marL="0" lvl="2" indent="0" algn="ctr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None/>
            </a:pPr>
            <a:r>
              <a:rPr lang="en-GB" sz="180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Budget</a:t>
            </a:r>
            <a:r>
              <a:rPr lang="en-GB" sz="1800" b="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 </a:t>
            </a:r>
            <a:r>
              <a:rPr lang="en-GB" sz="180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2014/2020 :</a:t>
            </a:r>
            <a:r>
              <a:rPr lang="en-GB" sz="1800" b="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 </a:t>
            </a:r>
            <a:r>
              <a:rPr lang="en-GB" sz="1800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6 162 million €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35170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Key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features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of the MSCA part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10595" name="Content Placeholder 2"/>
          <p:cNvSpPr>
            <a:spLocks noGrp="1"/>
          </p:cNvSpPr>
          <p:nvPr>
            <p:ph idx="4294967295"/>
          </p:nvPr>
        </p:nvSpPr>
        <p:spPr>
          <a:xfrm>
            <a:off x="162000" y="1816248"/>
            <a:ext cx="8820000" cy="4752529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7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Doctoral Programmes</a:t>
            </a:r>
            <a:endParaRPr lang="en-GB" sz="17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Training follows the EU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Principles on Innovative Doctoral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Training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.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Collaboration with a wider set of partners, including from the non-academic sector, which may provide hosting or </a:t>
            </a:r>
            <a:r>
              <a:rPr lang="en-US" sz="17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secondment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opportunities or training</a:t>
            </a:r>
          </a:p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Fellowships</a:t>
            </a:r>
            <a:r>
              <a:rPr lang="fr-BE" sz="17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Programmes</a:t>
            </a:r>
            <a:endParaRPr lang="en-US" sz="17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Regular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selection rounds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following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fixed deadlines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or regular cut-off dates allowing a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fair competition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between applying researchers.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The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selections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should be based on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open, widely advertised competition, with transparent international peer review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and selection of candidates on merits.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Mobility types may be similar to the ones supported under Marie Skłodowska-Curie.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Limitations regarding the researchers'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origin and destination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should be avoided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Courier New" pitchFamily="49" charset="0"/>
              <a:buNone/>
            </a:pPr>
            <a:r>
              <a:rPr lang="en-US" sz="1700" i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Proposed </a:t>
            </a:r>
            <a:r>
              <a:rPr lang="en-US" sz="1700" i="1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programmes</a:t>
            </a:r>
            <a:r>
              <a:rPr lang="en-US" sz="1700" i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are encouraged to cover all research disciplines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COFUND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COFUND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44866"/>
              </p:ext>
            </p:extLst>
          </p:nvPr>
        </p:nvGraphicFramePr>
        <p:xfrm>
          <a:off x="143507" y="2132856"/>
          <a:ext cx="8856987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627"/>
                <a:gridCol w="2515684"/>
                <a:gridCol w="1800200"/>
                <a:gridCol w="3108476"/>
              </a:tblGrid>
              <a:tr h="1315872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Marie Skłodowska Curie Actions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Research</a:t>
                      </a:r>
                      <a:r>
                        <a:rPr lang="fr-FR" dirty="0" smtClean="0"/>
                        <a:t> unit </a:t>
                      </a:r>
                      <a:r>
                        <a:rPr lang="fr-FR" dirty="0" err="1" smtClean="0"/>
                        <a:t>cost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[</a:t>
                      </a:r>
                      <a:r>
                        <a:rPr lang="fr-FR" dirty="0" err="1" smtClean="0"/>
                        <a:t>person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month</a:t>
                      </a:r>
                      <a:r>
                        <a:rPr lang="fr-FR" dirty="0" smtClean="0"/>
                        <a:t>]***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Institutional unit cost</a:t>
                      </a:r>
                    </a:p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[person/month]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3861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+mn-lt"/>
                        </a:rPr>
                        <a:t>COFUND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Early-stage</a:t>
                      </a:r>
                      <a:r>
                        <a:rPr lang="en-US" sz="1600" baseline="0" noProof="0" dirty="0" smtClean="0">
                          <a:latin typeface="+mn-lt"/>
                        </a:rPr>
                        <a:t> researchers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3 710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650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3861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Experienced researchers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+mn-lt"/>
                        </a:rPr>
                        <a:t>5 250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1" y="4869160"/>
            <a:ext cx="8476059" cy="106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4221088"/>
            <a:ext cx="8856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>
                <a:solidFill>
                  <a:schemeClr val="tx1"/>
                </a:solidFill>
                <a:latin typeface="+mn-lt"/>
              </a:rPr>
              <a:t>*** These unit costs will be subject to a co-funding rate of 50%</a:t>
            </a:r>
            <a:endParaRPr lang="en-US" sz="11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13667" name="Content Placeholder 2"/>
          <p:cNvSpPr>
            <a:spLocks noGrp="1"/>
          </p:cNvSpPr>
          <p:nvPr>
            <p:ph idx="4294967295"/>
          </p:nvPr>
        </p:nvSpPr>
        <p:spPr>
          <a:xfrm>
            <a:off x="162000" y="2132856"/>
            <a:ext cx="8820000" cy="3705572"/>
          </a:xfrm>
        </p:spPr>
        <p:txBody>
          <a:bodyPr anchor="ctr"/>
          <a:lstStyle/>
          <a:p>
            <a:pPr marL="0" indent="0" algn="just" defTabSz="449263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Call 2014</a:t>
            </a:r>
            <a:endParaRPr lang="en-GB" sz="1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Publication date: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10 April 2014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 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Deadline(s):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MS Gothic" pitchFamily="49" charset="-128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02 </a:t>
            </a:r>
            <a:r>
              <a:rPr lang="en-US" sz="1800" b="1" dirty="0" err="1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octobre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 2014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at 17.00.00 Brussels time 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Indicative budget: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80 M€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from the 2014 budget:</a:t>
            </a:r>
          </a:p>
          <a:p>
            <a:pPr marL="1271588" lvl="4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30 M€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are allocated to Doctoral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Programmes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. 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Contribution has maximum overall of </a:t>
            </a:r>
            <a:r>
              <a:rPr lang="en-US" sz="1800" i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10 M€  to a single applicant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Duration: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36 to 60 months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. This duration includes also the time that is needed to select or recruit the researchers</a:t>
            </a:r>
          </a:p>
          <a:p>
            <a:pPr marL="814388" lvl="3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i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Participants having benefited from COFUND under previous calls will explain how the latest proposal relates to and goes beyond the earlier grant and provide evidence for its quality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COFUND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53602" name="Title 1"/>
          <p:cNvSpPr>
            <a:spLocks noGrp="1"/>
          </p:cNvSpPr>
          <p:nvPr>
            <p:ph type="title" idx="4294967295"/>
          </p:nvPr>
        </p:nvSpPr>
        <p:spPr>
          <a:xfrm>
            <a:off x="539750" y="3356992"/>
            <a:ext cx="8229600" cy="935037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NIGHT : European Researchers’ Night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BE" sz="900" smtClean="0">
                <a:latin typeface="Verdana Bold"/>
                <a:ea typeface="ＭＳ Ｐゴシック" pitchFamily="34" charset="-128"/>
              </a:rPr>
              <a:t>Education </a:t>
            </a:r>
            <a:br>
              <a:rPr lang="fr-BE" sz="900" smtClean="0">
                <a:latin typeface="Verdana Bold"/>
                <a:ea typeface="ＭＳ Ｐゴシック" pitchFamily="34" charset="-128"/>
              </a:rPr>
            </a:br>
            <a:r>
              <a:rPr lang="fr-BE" sz="900" smtClean="0">
                <a:latin typeface="Verdana Bold"/>
                <a:ea typeface="ＭＳ Ｐゴシック" pitchFamily="34" charset="-128"/>
              </a:rPr>
              <a:t>and Culture</a:t>
            </a:r>
            <a:endParaRPr lang="en-GB" sz="900" smtClean="0">
              <a:latin typeface="Verdana Bold"/>
              <a:ea typeface="ＭＳ Ｐゴシック" pitchFamily="34" charset="-128"/>
            </a:endParaRPr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>
          <a:xfrm>
            <a:off x="162000" y="1916832"/>
            <a:ext cx="8820000" cy="4464496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fr-BE" sz="1600" dirty="0" smtClean="0">
                <a:latin typeface="+mn-lt"/>
                <a:ea typeface="MS Gothic" pitchFamily="49" charset="-128"/>
              </a:rPr>
              <a:t>Objective</a:t>
            </a:r>
            <a:endParaRPr lang="en-GB" sz="1600" dirty="0" smtClean="0"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to bring researchers closer to the general public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to increase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awareness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of research and innovation activities</a:t>
            </a:r>
          </a:p>
          <a:p>
            <a:pPr marL="0" lvl="2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GB" sz="1600" b="1" dirty="0" smtClean="0">
                <a:latin typeface="+mn-lt"/>
                <a:ea typeface="MS Gothic" pitchFamily="49" charset="-128"/>
              </a:rPr>
              <a:t>Scope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Yearly event, typically on the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last Friday of the month of September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Focus on the general public, addressing and attracting people regardless of the level their scientific background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Special focus on pupils and students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Promotion of the European dimension and gender balance in research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Involvement of researchers funded by Horizon 2020</a:t>
            </a:r>
          </a:p>
          <a:p>
            <a:pPr marL="0" lvl="2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GB" sz="1600" b="1" dirty="0" smtClean="0">
                <a:latin typeface="+mn-lt"/>
                <a:ea typeface="MS Gothic" pitchFamily="49" charset="-128"/>
              </a:rPr>
              <a:t>Expected Impact 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to 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raise awareness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of the importance of research careers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 the long term, to encourage young people to embark on scientific careers</a:t>
            </a:r>
            <a:endParaRPr lang="en-GB" sz="1600" b="1" dirty="0" smtClean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European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Researchers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’ Night (NIGHT)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55651" name="Content Placeholder 2"/>
          <p:cNvSpPr>
            <a:spLocks noGrp="1"/>
          </p:cNvSpPr>
          <p:nvPr>
            <p:ph idx="4294967295"/>
          </p:nvPr>
        </p:nvSpPr>
        <p:spPr>
          <a:xfrm>
            <a:off x="873000" y="2924944"/>
            <a:ext cx="7398000" cy="1834058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Call 2014</a:t>
            </a:r>
            <a:endParaRPr lang="en-US" sz="18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Publication date: 11 December 2013 (launch of Horizon 2020) 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Deadline(s):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MS Gothic" pitchFamily="49" charset="-128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04 March 2014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at 17.00.00 Brussels time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Indicative budget: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8 M€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from the 2014 budget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Duration : maximum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2 years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European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Researchers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’ Night (NIGHT)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56674" name="Title 1"/>
          <p:cNvSpPr>
            <a:spLocks noGrp="1"/>
          </p:cNvSpPr>
          <p:nvPr>
            <p:ph type="title" idx="4294967295"/>
          </p:nvPr>
        </p:nvSpPr>
        <p:spPr>
          <a:xfrm>
            <a:off x="539750" y="3068638"/>
            <a:ext cx="8229600" cy="935037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Definitions</a:t>
            </a:r>
            <a:endParaRPr lang="en-GB" sz="3600" b="1" dirty="0" smtClean="0">
              <a:solidFill>
                <a:srgbClr val="0F5494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57699" name="Content Placeholder 2"/>
          <p:cNvSpPr>
            <a:spLocks noGrp="1"/>
          </p:cNvSpPr>
          <p:nvPr>
            <p:ph idx="4294967295"/>
          </p:nvPr>
        </p:nvSpPr>
        <p:spPr>
          <a:xfrm>
            <a:off x="162000" y="2420888"/>
            <a:ext cx="8820000" cy="3274218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Academic</a:t>
            </a: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</a:t>
            </a:r>
            <a:r>
              <a:rPr lang="fr-BE" sz="18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sector</a:t>
            </a:r>
            <a:endParaRPr lang="en-GB" sz="1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Public or private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higher education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establishments awarding academic degrees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Public or private </a:t>
            </a:r>
            <a:r>
              <a:rPr lang="en-US" sz="1800" i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non-profit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research </a:t>
            </a:r>
            <a:r>
              <a:rPr lang="en-US" sz="1800" b="1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organisations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whose primary mission is to pursue research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International European interest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organisations</a:t>
            </a:r>
            <a:endParaRPr lang="en-US" sz="18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457200" lvl="3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Non-</a:t>
            </a:r>
            <a:r>
              <a:rPr lang="fr-BE" sz="18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Academic</a:t>
            </a: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</a:t>
            </a:r>
            <a:r>
              <a:rPr lang="fr-BE" sz="18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sector</a:t>
            </a:r>
            <a:endParaRPr lang="en-GB" sz="1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Any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socio-economic actor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not included in the academic sector</a:t>
            </a:r>
            <a:endParaRPr lang="en-GB" sz="1800" b="1" dirty="0" smtClean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Participants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58723" name="Content Placeholder 2"/>
          <p:cNvSpPr>
            <a:spLocks noGrp="1"/>
          </p:cNvSpPr>
          <p:nvPr>
            <p:ph idx="4294967295"/>
          </p:nvPr>
        </p:nvSpPr>
        <p:spPr>
          <a:xfrm>
            <a:off x="162000" y="2132856"/>
            <a:ext cx="8820000" cy="4320480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Beneficiaries</a:t>
            </a: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: </a:t>
            </a:r>
            <a:r>
              <a:rPr lang="fr-BE" sz="18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signatory</a:t>
            </a: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to the agreement</a:t>
            </a:r>
            <a:endParaRPr lang="en-GB" sz="1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Full partners with complete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responsibility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for executing the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programme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Contribute directly to the implementation of the research training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programme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by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appointing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, supervising, hosting and training researchers. 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May also provide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secondment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opportunities</a:t>
            </a:r>
          </a:p>
          <a:p>
            <a:pPr marL="457200" lvl="3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Partner Organisations : non-</a:t>
            </a:r>
            <a:r>
              <a:rPr lang="fr-BE" sz="18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signatory</a:t>
            </a: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to the agreement</a:t>
            </a:r>
            <a:endParaRPr lang="en-GB" sz="1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Provide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trainings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and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hosting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researchers during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secondment</a:t>
            </a:r>
            <a:endParaRPr lang="en-US" sz="18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D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o not employ the researchers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within the project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Shall include a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letter of commitment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in the proposal to ensure their real and active participation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Participants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59747" name="Content Placeholder 2"/>
          <p:cNvSpPr>
            <a:spLocks noGrp="1"/>
          </p:cNvSpPr>
          <p:nvPr>
            <p:ph idx="4294967295"/>
          </p:nvPr>
        </p:nvSpPr>
        <p:spPr>
          <a:xfrm>
            <a:off x="162000" y="1700808"/>
            <a:ext cx="8820000" cy="4962946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Early</a:t>
            </a:r>
            <a:r>
              <a:rPr lang="fr-BE" sz="17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Stage </a:t>
            </a: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Researchers</a:t>
            </a:r>
            <a:endParaRPr lang="en-US" sz="17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Shall at the time of recruitment (ITN, COFUND) or </a:t>
            </a:r>
            <a:r>
              <a:rPr lang="en-US" sz="17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secondment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(RISE), be in the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first four years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(full-time equivalent) of their research careers and have not yet been awarded a doctoral degree</a:t>
            </a:r>
          </a:p>
          <a:p>
            <a:pPr marL="457200" lvl="3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sz="17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Experienced</a:t>
            </a:r>
            <a:r>
              <a:rPr lang="fr-BE" sz="17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 </a:t>
            </a: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Researchers</a:t>
            </a:r>
            <a:endParaRPr lang="en-US" sz="17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Shall, at the time of the relevant deadline for submission of proposals (IF), recruitment (COFUND) or </a:t>
            </a:r>
            <a:r>
              <a:rPr lang="en-US" sz="17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secondment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(RISE), be in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possession of a doctoral degree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or have at least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four years of full-time equivalent research experience</a:t>
            </a:r>
          </a:p>
          <a:p>
            <a:pPr marL="457200" lvl="3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sz="17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Nationality</a:t>
            </a:r>
            <a:r>
              <a:rPr lang="fr-BE" sz="17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, </a:t>
            </a:r>
            <a:r>
              <a:rPr lang="fr-BE" sz="17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residence</a:t>
            </a:r>
            <a:endParaRPr lang="en-GB" sz="17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Global fellowships and Reintegration panel in IF are open to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nationals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or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long-term residents</a:t>
            </a: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of EU Member States and Associated Countries.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Long-term residence means a period of full-time research activity of </a:t>
            </a:r>
            <a:r>
              <a:rPr lang="en-US" sz="17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at least 5 consecutive years</a:t>
            </a:r>
            <a:endParaRPr lang="en-US" sz="17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Researchers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62000" y="1921123"/>
            <a:ext cx="8820000" cy="39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marL="557212" indent="-285750" algn="just" defTabSz="4492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~ 80 </a:t>
            </a:r>
            <a:r>
              <a:rPr lang="en-GB" sz="18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000 researchers 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financed since creation of MCA</a:t>
            </a:r>
          </a:p>
          <a:p>
            <a:pPr marL="557212" indent="-285750" algn="just" defTabSz="4492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&gt; 10 </a:t>
            </a:r>
            <a:r>
              <a:rPr lang="en-GB" sz="18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000 PhD 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supported in FP7</a:t>
            </a:r>
          </a:p>
          <a:p>
            <a:pPr marL="557212" indent="-285750" algn="just" defTabSz="4492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18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~ 9 200 projects 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funded so far in FP7 (€4.2 billion)</a:t>
            </a:r>
          </a:p>
          <a:p>
            <a:pPr marL="557212" indent="-285750" algn="just" defTabSz="4492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fr-BE" sz="18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~ 17 800 </a:t>
            </a:r>
            <a:r>
              <a:rPr lang="en-GB" sz="18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participations of host organisations 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 83 countries (46 TC)</a:t>
            </a:r>
          </a:p>
          <a:p>
            <a:pPr marL="557212" indent="-285750" algn="just" defTabSz="4492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18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~ 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18 500 </a:t>
            </a:r>
            <a:r>
              <a:rPr lang="en-GB" sz="18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participations of 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MCA researchers 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coming from all over the world: 130 nationalities (90 TC)</a:t>
            </a:r>
          </a:p>
          <a:p>
            <a:pPr marL="557212" indent="-285750" algn="just" defTabSz="4492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18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66 000 researcher-months exchanged 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(~22 000 individuals) in IRSES</a:t>
            </a:r>
          </a:p>
          <a:p>
            <a:pPr marL="557212" indent="-285750" algn="just" defTabSz="4492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18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SMEs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play a major role (IAPP &amp; ITN) </a:t>
            </a:r>
          </a:p>
          <a:p>
            <a:pPr marL="557212" indent="-285750" algn="just" defTabSz="4492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GB" sz="180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38% women participation </a:t>
            </a:r>
            <a:r>
              <a:rPr lang="en-GB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 FP7 MCA (target: 40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%)</a:t>
            </a:r>
            <a:endParaRPr lang="en-GB" sz="18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145207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FP7 MCA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Achievements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2460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60771" name="Content Placeholder 2"/>
          <p:cNvSpPr>
            <a:spLocks noGrp="1"/>
          </p:cNvSpPr>
          <p:nvPr>
            <p:ph idx="4294967295"/>
          </p:nvPr>
        </p:nvSpPr>
        <p:spPr>
          <a:xfrm>
            <a:off x="162000" y="1844824"/>
            <a:ext cx="8820000" cy="4752528"/>
          </a:xfrm>
        </p:spPr>
        <p:txBody>
          <a:bodyPr anchor="ctr"/>
          <a:lstStyle/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ea typeface="MS Gothic" pitchFamily="49" charset="-128"/>
              </a:rPr>
              <a:t>At the time of the relevant deadline for submission of proposals (IF), or recruitment by the host </a:t>
            </a:r>
            <a:r>
              <a:rPr lang="en-US" sz="1700" dirty="0" err="1" smtClean="0">
                <a:solidFill>
                  <a:srgbClr val="000000"/>
                </a:solidFill>
                <a:ea typeface="MS Gothic" pitchFamily="49" charset="-128"/>
              </a:rPr>
              <a:t>organisation</a:t>
            </a:r>
            <a:r>
              <a:rPr lang="en-US" sz="1700" dirty="0" smtClean="0">
                <a:solidFill>
                  <a:srgbClr val="000000"/>
                </a:solidFill>
                <a:ea typeface="MS Gothic" pitchFamily="49" charset="-128"/>
              </a:rPr>
              <a:t> (ITN), researchers shall not have </a:t>
            </a:r>
            <a:r>
              <a:rPr lang="en-US" sz="1700" b="1" dirty="0" smtClean="0">
                <a:solidFill>
                  <a:srgbClr val="000000"/>
                </a:solidFill>
                <a:ea typeface="MS Gothic" pitchFamily="49" charset="-128"/>
              </a:rPr>
              <a:t>resided or carried out their main activity</a:t>
            </a:r>
            <a:r>
              <a:rPr lang="en-US" sz="1700" dirty="0" smtClean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ea typeface="MS Gothic" pitchFamily="49" charset="-128"/>
              </a:rPr>
              <a:t>in the country of their host </a:t>
            </a:r>
            <a:r>
              <a:rPr lang="en-US" sz="1700" b="1" dirty="0" err="1" smtClean="0">
                <a:solidFill>
                  <a:srgbClr val="000000"/>
                </a:solidFill>
                <a:ea typeface="MS Gothic" pitchFamily="49" charset="-128"/>
              </a:rPr>
              <a:t>organisation</a:t>
            </a:r>
            <a:r>
              <a:rPr lang="en-US" sz="1700" b="1" dirty="0" smtClean="0">
                <a:solidFill>
                  <a:srgbClr val="000000"/>
                </a:solidFill>
                <a:ea typeface="MS Gothic" pitchFamily="49" charset="-128"/>
              </a:rPr>
              <a:t> for more than 12 months in the 3 years immediately prior </a:t>
            </a:r>
            <a:r>
              <a:rPr lang="en-US" sz="1700" dirty="0" smtClean="0">
                <a:solidFill>
                  <a:srgbClr val="000000"/>
                </a:solidFill>
                <a:ea typeface="MS Gothic" pitchFamily="49" charset="-128"/>
              </a:rPr>
              <a:t>to the reference date</a:t>
            </a:r>
          </a:p>
          <a:p>
            <a:pPr marL="0" lvl="2" indent="0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sz="1700" dirty="0" smtClean="0">
              <a:solidFill>
                <a:srgbClr val="000000"/>
              </a:solidFill>
              <a:ea typeface="MS Gothic" pitchFamily="49" charset="-128"/>
            </a:endParaRP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ea typeface="MS Gothic" pitchFamily="49" charset="-128"/>
              </a:rPr>
              <a:t>Compulsory national service and/or short stays such as holidays are not taken into account</a:t>
            </a:r>
            <a:endParaRPr lang="en-US" sz="1700" dirty="0">
              <a:solidFill>
                <a:srgbClr val="000000"/>
              </a:solidFill>
              <a:ea typeface="MS Gothic" pitchFamily="49" charset="-128"/>
            </a:endParaRPr>
          </a:p>
          <a:p>
            <a:pPr marL="0" lvl="2" indent="0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sz="1700" dirty="0" smtClean="0">
              <a:solidFill>
                <a:srgbClr val="000000"/>
              </a:solidFill>
              <a:ea typeface="MS Gothic" pitchFamily="49" charset="-128"/>
            </a:endParaRP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0000"/>
                </a:solidFill>
                <a:ea typeface="MS Gothic" pitchFamily="49" charset="-128"/>
              </a:rPr>
              <a:t>I</a:t>
            </a:r>
            <a:r>
              <a:rPr lang="en-US" sz="1700" b="1" dirty="0" smtClean="0">
                <a:solidFill>
                  <a:srgbClr val="000000"/>
                </a:solidFill>
                <a:ea typeface="MS Gothic" pitchFamily="49" charset="-128"/>
              </a:rPr>
              <a:t>nternational European interest </a:t>
            </a:r>
            <a:r>
              <a:rPr lang="en-US" sz="1700" b="1" dirty="0" err="1" smtClean="0">
                <a:solidFill>
                  <a:srgbClr val="000000"/>
                </a:solidFill>
                <a:ea typeface="MS Gothic" pitchFamily="49" charset="-128"/>
              </a:rPr>
              <a:t>organisations</a:t>
            </a:r>
            <a:r>
              <a:rPr lang="en-US" sz="1700" dirty="0" smtClean="0">
                <a:solidFill>
                  <a:srgbClr val="000000"/>
                </a:solidFill>
                <a:ea typeface="MS Gothic" pitchFamily="49" charset="-128"/>
              </a:rPr>
              <a:t> : researcher shall not have spent more than 12 months in the 3 years immediately prior to the reference date in the same appointing </a:t>
            </a:r>
            <a:r>
              <a:rPr lang="en-US" sz="1700" dirty="0" err="1" smtClean="0">
                <a:solidFill>
                  <a:srgbClr val="000000"/>
                </a:solidFill>
                <a:ea typeface="MS Gothic" pitchFamily="49" charset="-128"/>
              </a:rPr>
              <a:t>organisation</a:t>
            </a:r>
            <a:endParaRPr lang="en-US" sz="1700" dirty="0">
              <a:solidFill>
                <a:srgbClr val="000000"/>
              </a:solidFill>
              <a:ea typeface="MS Gothic" pitchFamily="49" charset="-128"/>
            </a:endParaRPr>
          </a:p>
          <a:p>
            <a:pPr marL="0" lvl="2" indent="0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sz="1700" dirty="0" smtClean="0">
              <a:solidFill>
                <a:srgbClr val="000000"/>
              </a:solidFill>
              <a:ea typeface="MS Gothic" pitchFamily="49" charset="-128"/>
            </a:endParaRP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700" b="1" dirty="0" smtClean="0">
                <a:solidFill>
                  <a:srgbClr val="000000"/>
                </a:solidFill>
                <a:ea typeface="MS Gothic" pitchFamily="49" charset="-128"/>
              </a:rPr>
              <a:t>Career Restart Panel and the Reintegration Panel</a:t>
            </a:r>
            <a:r>
              <a:rPr lang="en-US" sz="1700" dirty="0" smtClean="0">
                <a:solidFill>
                  <a:srgbClr val="000000"/>
                </a:solidFill>
                <a:ea typeface="MS Gothic" pitchFamily="49" charset="-128"/>
              </a:rPr>
              <a:t> in IF: researchers shall not have resided or carried out their main activity in the country of their host </a:t>
            </a:r>
            <a:r>
              <a:rPr lang="en-US" sz="1700" dirty="0" err="1" smtClean="0">
                <a:solidFill>
                  <a:srgbClr val="000000"/>
                </a:solidFill>
                <a:ea typeface="MS Gothic" pitchFamily="49" charset="-128"/>
              </a:rPr>
              <a:t>organisation</a:t>
            </a:r>
            <a:r>
              <a:rPr lang="en-US" sz="1700" dirty="0" smtClean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ea typeface="MS Gothic" pitchFamily="49" charset="-128"/>
              </a:rPr>
              <a:t>for more than 3 years in the 5 years immediately prior</a:t>
            </a:r>
            <a:r>
              <a:rPr lang="en-US" sz="1700" dirty="0" smtClean="0">
                <a:solidFill>
                  <a:srgbClr val="000000"/>
                </a:solidFill>
                <a:ea typeface="MS Gothic" pitchFamily="49" charset="-128"/>
              </a:rPr>
              <a:t> to the relevant deadline for submission of proposals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Mobility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Rules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Education </a:t>
            </a:r>
            <a:br>
              <a:rPr lang="fr-BE" smtClean="0"/>
            </a:br>
            <a:r>
              <a:rPr lang="fr-BE" smtClean="0"/>
              <a:t>and Culture</a:t>
            </a:r>
            <a:endParaRPr lang="en-GB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2" y="2565248"/>
            <a:ext cx="8825377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EU Contributions /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Amounts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6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1617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1916832"/>
            <a:ext cx="71723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Country Correction Coefficients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Education </a:t>
            </a:r>
            <a:br>
              <a:rPr lang="fr-BE" smtClean="0"/>
            </a:br>
            <a:r>
              <a:rPr lang="fr-BE" smtClean="0"/>
              <a:t>and Culture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336704" cy="479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Participant portal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Education </a:t>
            </a:r>
            <a:br>
              <a:rPr lang="fr-BE" smtClean="0"/>
            </a:br>
            <a:r>
              <a:rPr lang="fr-BE" smtClean="0"/>
              <a:t>and Culture</a:t>
            </a:r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Participant portal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61" y="1806724"/>
            <a:ext cx="587007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1763688" y="2876178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084215" y="3520058"/>
            <a:ext cx="1583035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7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62819" name="Content Placeholder 2"/>
          <p:cNvSpPr>
            <a:spLocks noGrp="1"/>
          </p:cNvSpPr>
          <p:nvPr>
            <p:ph idx="4294967295"/>
          </p:nvPr>
        </p:nvSpPr>
        <p:spPr>
          <a:xfrm>
            <a:off x="215106" y="1700809"/>
            <a:ext cx="8713788" cy="4896543"/>
          </a:xfrm>
        </p:spPr>
        <p:txBody>
          <a:bodyPr anchor="ctr"/>
          <a:lstStyle/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Proposals are allocated to one of the eight main evaluation panels: </a:t>
            </a:r>
          </a:p>
          <a:p>
            <a:pPr lvl="3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Chemistry (CHE)</a:t>
            </a:r>
          </a:p>
          <a:p>
            <a:pPr lvl="3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Social Sciences and Humanities (SOC) </a:t>
            </a:r>
          </a:p>
          <a:p>
            <a:pPr lvl="3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Economic Sciences (ECO)</a:t>
            </a:r>
          </a:p>
          <a:p>
            <a:pPr lvl="3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Information Science and Engineering (ENG) </a:t>
            </a:r>
          </a:p>
          <a:p>
            <a:pPr lvl="3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Environment and Geosciences (ENV) </a:t>
            </a:r>
          </a:p>
          <a:p>
            <a:pPr lvl="3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Life Sciences (LIF) </a:t>
            </a:r>
          </a:p>
          <a:p>
            <a:pPr lvl="3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Mathematics (MAT) </a:t>
            </a:r>
          </a:p>
          <a:p>
            <a:pPr lvl="3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Physics (PHY)</a:t>
            </a:r>
          </a:p>
          <a:p>
            <a:pPr lvl="3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Courier New" pitchFamily="49" charset="0"/>
              <a:buChar char="o"/>
            </a:pPr>
            <a:endParaRPr lang="en-US" sz="16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 ITN,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separate multidisciplinary panels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will be created for EID and the EJD </a:t>
            </a: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 IF, separate multidisciplinary panels will be created for the Career Restart Panel (CAR) and the Reintegration Panel</a:t>
            </a: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COFUND evaluation will be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organised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in two different panels: Doctoral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programmes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and Fellowship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programmes</a:t>
            </a:r>
            <a:endParaRPr lang="en-US" sz="16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Panels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63843" name="Content Placeholder 2"/>
          <p:cNvSpPr>
            <a:spLocks noGrp="1"/>
          </p:cNvSpPr>
          <p:nvPr>
            <p:ph idx="4294967295"/>
          </p:nvPr>
        </p:nvSpPr>
        <p:spPr>
          <a:xfrm>
            <a:off x="162000" y="2348880"/>
            <a:ext cx="8820000" cy="3240757"/>
          </a:xfrm>
        </p:spPr>
        <p:txBody>
          <a:bodyPr anchor="ctr"/>
          <a:lstStyle/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ea typeface="MS Gothic" pitchFamily="49" charset="-128"/>
              </a:rPr>
              <a:t>For each panel a ranked list is established</a:t>
            </a: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ea typeface="MS Gothic" pitchFamily="49" charset="-128"/>
              </a:rPr>
              <a:t>The distribution of the budget of the call will be </a:t>
            </a:r>
            <a:r>
              <a:rPr lang="en-US" sz="1800" b="1" dirty="0" smtClean="0">
                <a:solidFill>
                  <a:srgbClr val="000000"/>
                </a:solidFill>
                <a:ea typeface="MS Gothic" pitchFamily="49" charset="-128"/>
              </a:rPr>
              <a:t>proportional to the number of eligible proposals</a:t>
            </a:r>
            <a:r>
              <a:rPr lang="en-US" sz="1800" dirty="0" smtClean="0">
                <a:solidFill>
                  <a:srgbClr val="000000"/>
                </a:solidFill>
                <a:ea typeface="MS Gothic" pitchFamily="49" charset="-128"/>
              </a:rPr>
              <a:t> received in each panel, except where a specific budget for a multidisciplinary panel has been fixed in the call. </a:t>
            </a: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ea typeface="MS Gothic" pitchFamily="49" charset="-128"/>
              </a:rPr>
              <a:t>Excess budget will be reallocated to the other panels</a:t>
            </a: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ea typeface="MS Gothic" pitchFamily="49" charset="-128"/>
              </a:rPr>
              <a:t>Proposals will not be evaluated </a:t>
            </a:r>
            <a:r>
              <a:rPr lang="en-US" sz="1800" b="1" dirty="0" smtClean="0">
                <a:solidFill>
                  <a:srgbClr val="000000"/>
                </a:solidFill>
                <a:ea typeface="MS Gothic" pitchFamily="49" charset="-128"/>
              </a:rPr>
              <a:t>anonymously</a:t>
            </a:r>
            <a:r>
              <a:rPr lang="en-US" sz="1800" dirty="0" smtClean="0">
                <a:solidFill>
                  <a:srgbClr val="000000"/>
                </a:solidFill>
                <a:ea typeface="MS Gothic" pitchFamily="49" charset="-128"/>
              </a:rPr>
              <a:t>. </a:t>
            </a: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ea typeface="MS Gothic" pitchFamily="49" charset="-128"/>
              </a:rPr>
              <a:t>A panel review will recommend one or more </a:t>
            </a:r>
            <a:r>
              <a:rPr lang="en-US" sz="1800" b="1" dirty="0" smtClean="0">
                <a:solidFill>
                  <a:srgbClr val="000000"/>
                </a:solidFill>
                <a:ea typeface="MS Gothic" pitchFamily="49" charset="-128"/>
              </a:rPr>
              <a:t>ranked lists</a:t>
            </a:r>
            <a:r>
              <a:rPr lang="en-US" sz="1800" dirty="0" smtClean="0">
                <a:solidFill>
                  <a:srgbClr val="000000"/>
                </a:solidFill>
                <a:ea typeface="MS Gothic" pitchFamily="49" charset="-128"/>
              </a:rPr>
              <a:t> for the proposals</a:t>
            </a: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ea typeface="MS Gothic" pitchFamily="49" charset="-128"/>
              </a:rPr>
              <a:t>Priority order for proposals which have been awarded the same score </a:t>
            </a:r>
          </a:p>
          <a:p>
            <a:pPr marL="357188" lvl="2" indent="-357188" algn="just" defTabSz="449263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ea typeface="MS Gothic" pitchFamily="49" charset="-128"/>
              </a:rPr>
              <a:t>If necessary, any further </a:t>
            </a:r>
            <a:r>
              <a:rPr lang="en-US" sz="1800" b="1" dirty="0" err="1" smtClean="0">
                <a:solidFill>
                  <a:srgbClr val="000000"/>
                </a:solidFill>
                <a:ea typeface="MS Gothic" pitchFamily="49" charset="-128"/>
              </a:rPr>
              <a:t>prioritisation</a:t>
            </a:r>
            <a:r>
              <a:rPr lang="en-US" sz="1800" dirty="0" smtClean="0">
                <a:solidFill>
                  <a:srgbClr val="000000"/>
                </a:solidFill>
                <a:ea typeface="MS Gothic" pitchFamily="49" charset="-128"/>
              </a:rPr>
              <a:t> will be based on other appropriate characteristics, to be decided by the panel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Evaluation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procedure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68963" name="Content Placeholder 2"/>
          <p:cNvSpPr>
            <a:spLocks noGrp="1"/>
          </p:cNvSpPr>
          <p:nvPr>
            <p:ph idx="4294967295"/>
          </p:nvPr>
        </p:nvSpPr>
        <p:spPr>
          <a:xfrm>
            <a:off x="162000" y="2349500"/>
            <a:ext cx="8820000" cy="3417888"/>
          </a:xfrm>
        </p:spPr>
        <p:txBody>
          <a:bodyPr anchor="ctr"/>
          <a:lstStyle/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Format</a:t>
            </a:r>
            <a:endParaRPr lang="en-GB" sz="1800" b="1" dirty="0" smtClean="0">
              <a:solidFill>
                <a:srgbClr val="0F5494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Proposal page limits and layout: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30 pages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,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Except IF : 10 pages, excluding the CV of the researchers and the annexes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i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Experts will be instructed to disregard any excess pages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Courier New" pitchFamily="49" charset="0"/>
              <a:buChar char="o"/>
            </a:pPr>
            <a:endParaRPr lang="en-US" sz="1800" i="1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0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fr-BE" sz="1800" b="1" dirty="0" err="1" smtClean="0">
                <a:solidFill>
                  <a:srgbClr val="0F5494"/>
                </a:solidFill>
                <a:latin typeface="+mn-lt"/>
                <a:ea typeface="MS Gothic" pitchFamily="49" charset="-128"/>
              </a:rPr>
              <a:t>Timetable</a:t>
            </a:r>
            <a:endParaRPr lang="en-US" sz="18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Information on the outcome of the evaluation : maximum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5 months after the deadline</a:t>
            </a:r>
            <a:endParaRPr lang="en-US" sz="1800" dirty="0" smtClean="0">
              <a:solidFill>
                <a:srgbClr val="000000"/>
              </a:solidFill>
              <a:latin typeface="+mn-lt"/>
              <a:ea typeface="MS Gothic" pitchFamily="49" charset="-128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Indicative date for the signing of grant agreements: maximum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3 months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Gothic" pitchFamily="49" charset="-128"/>
              </a:rPr>
              <a:t> from the date of informing applicants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Proposals</a:t>
            </a:r>
            <a:endParaRPr lang="fr-FR" sz="2000" b="1" dirty="0" smtClean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64867" name="Content Placeholder 2"/>
          <p:cNvSpPr>
            <a:spLocks noGrp="1"/>
          </p:cNvSpPr>
          <p:nvPr>
            <p:ph idx="4294967295"/>
          </p:nvPr>
        </p:nvSpPr>
        <p:spPr>
          <a:xfrm>
            <a:off x="539552" y="2276475"/>
            <a:ext cx="3038624" cy="1512565"/>
          </a:xfrm>
        </p:spPr>
        <p:txBody>
          <a:bodyPr/>
          <a:lstStyle/>
          <a:p>
            <a:pPr marL="357188" lvl="2" indent="-357188" defTabSz="449263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b="1" dirty="0" smtClean="0">
                <a:latin typeface="+mn-lt"/>
                <a:ea typeface="MS Gothic" pitchFamily="49" charset="-128"/>
              </a:rPr>
              <a:t>Excellence : 50%</a:t>
            </a:r>
          </a:p>
          <a:p>
            <a:pPr marL="357188" lvl="2" indent="-357188" defTabSz="449263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en-US" sz="1800" b="1" dirty="0" smtClean="0">
              <a:latin typeface="+mn-lt"/>
              <a:ea typeface="MS Gothic" pitchFamily="49" charset="-128"/>
            </a:endParaRPr>
          </a:p>
          <a:p>
            <a:pPr marL="357188" lvl="2" indent="-357188" defTabSz="449263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b="1" dirty="0" smtClean="0">
                <a:latin typeface="+mn-lt"/>
                <a:ea typeface="MS Gothic" pitchFamily="49" charset="-128"/>
              </a:rPr>
              <a:t>Impact : 30%</a:t>
            </a:r>
          </a:p>
          <a:p>
            <a:pPr marL="357188" lvl="2" indent="-357188" defTabSz="449263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en-US" sz="1800" b="1" dirty="0" smtClean="0">
              <a:latin typeface="+mn-lt"/>
              <a:ea typeface="MS Gothic" pitchFamily="49" charset="-128"/>
            </a:endParaRPr>
          </a:p>
          <a:p>
            <a:pPr marL="357188" lvl="2" indent="-357188" defTabSz="449263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800" b="1" dirty="0" smtClean="0">
                <a:latin typeface="+mn-lt"/>
                <a:ea typeface="MS Gothic" pitchFamily="49" charset="-128"/>
              </a:rPr>
              <a:t>Implementation : 20%</a:t>
            </a:r>
          </a:p>
        </p:txBody>
      </p:sp>
      <p:pic>
        <p:nvPicPr>
          <p:cNvPr id="1648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1757363"/>
            <a:ext cx="5256213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Award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criteria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oter Placeholder 4"/>
          <p:cNvSpPr txBox="1">
            <a:spLocks noGrp="1"/>
          </p:cNvSpPr>
          <p:nvPr/>
        </p:nvSpPr>
        <p:spPr bwMode="auto">
          <a:xfrm>
            <a:off x="4140200" y="6524625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altLang="en-US" sz="800" b="1" i="1">
                <a:solidFill>
                  <a:srgbClr val="000000"/>
                </a:solidFill>
                <a:latin typeface="Verdana Bold"/>
              </a:rPr>
              <a:t>Education </a:t>
            </a:r>
            <a:br>
              <a:rPr lang="fr-BE" altLang="en-US" sz="800" b="1" i="1">
                <a:solidFill>
                  <a:srgbClr val="000000"/>
                </a:solidFill>
                <a:latin typeface="Verdana Bold"/>
              </a:rPr>
            </a:br>
            <a:r>
              <a:rPr lang="fr-BE" altLang="en-US" sz="800" b="1" i="1">
                <a:solidFill>
                  <a:srgbClr val="000000"/>
                </a:solidFill>
                <a:latin typeface="Verdana Bold"/>
              </a:rPr>
              <a:t>and Culture</a:t>
            </a:r>
            <a:endParaRPr lang="en-GB" altLang="en-US" sz="800" b="1" i="1">
              <a:solidFill>
                <a:srgbClr val="000000"/>
              </a:solidFill>
              <a:latin typeface="Verdana Bold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2000" y="1876109"/>
            <a:ext cx="8820000" cy="450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 anchor="ctr">
            <a:spAutoFit/>
          </a:bodyPr>
          <a:lstStyle>
            <a:lvl1pPr marL="450850" indent="-4508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4225" indent="-4508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14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686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58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30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just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Evaluation scores will be awarded for each of the criteria, not for their individual elements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Each criterion scored </a:t>
            </a:r>
            <a:r>
              <a:rPr lang="en-GB" sz="1600" dirty="0" smtClean="0">
                <a:solidFill>
                  <a:srgbClr val="C00000"/>
                </a:solidFill>
                <a:latin typeface="+mn-lt"/>
                <a:cs typeface="Arial" charset="0"/>
              </a:rPr>
              <a:t>from 0 to 5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- decimal points will be given:</a:t>
            </a:r>
          </a:p>
          <a:p>
            <a:pPr marL="982663" indent="-533400" algn="just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600" b="1" dirty="0" smtClean="0">
                <a:solidFill>
                  <a:srgbClr val="C00000"/>
                </a:solidFill>
                <a:latin typeface="+mn-lt"/>
                <a:cs typeface="Arial" charset="0"/>
              </a:rPr>
              <a:t>0 -	The proposal fails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to address the criterion under examination or cannot be judged due to missing or incomplete information</a:t>
            </a:r>
          </a:p>
          <a:p>
            <a:pPr marL="982663" indent="-533400" algn="just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600" b="1" dirty="0" smtClean="0">
                <a:solidFill>
                  <a:srgbClr val="C00000"/>
                </a:solidFill>
                <a:latin typeface="+mn-lt"/>
                <a:cs typeface="Arial" charset="0"/>
              </a:rPr>
              <a:t>1 -	Poor</a:t>
            </a:r>
            <a:r>
              <a:rPr lang="en-GB" sz="1600" dirty="0" smtClean="0">
                <a:solidFill>
                  <a:srgbClr val="C00000"/>
                </a:solidFill>
                <a:latin typeface="+mn-lt"/>
                <a:cs typeface="Arial" charset="0"/>
              </a:rPr>
              <a:t>.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The criterion is addressed in an inadequate manner, or there are serious inherent weaknesses.</a:t>
            </a:r>
          </a:p>
          <a:p>
            <a:pPr marL="982663" indent="-533400" algn="just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600" b="1" dirty="0" smtClean="0">
                <a:solidFill>
                  <a:srgbClr val="C00000"/>
                </a:solidFill>
                <a:latin typeface="+mn-lt"/>
                <a:cs typeface="Arial" charset="0"/>
              </a:rPr>
              <a:t>2 - Fair</a:t>
            </a:r>
            <a:r>
              <a:rPr lang="en-GB" sz="1600" dirty="0" smtClean="0">
                <a:solidFill>
                  <a:srgbClr val="C00000"/>
                </a:solidFill>
                <a:latin typeface="+mn-lt"/>
                <a:cs typeface="Arial" charset="0"/>
              </a:rPr>
              <a:t>.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While the proposal broadly addresses the criterion, there are significant weaknesses.</a:t>
            </a:r>
          </a:p>
          <a:p>
            <a:pPr marL="982663" indent="-533400" algn="just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600" b="1" dirty="0" smtClean="0">
                <a:solidFill>
                  <a:srgbClr val="C00000"/>
                </a:solidFill>
                <a:latin typeface="+mn-lt"/>
                <a:cs typeface="Arial" charset="0"/>
              </a:rPr>
              <a:t>3 - Good</a:t>
            </a:r>
            <a:r>
              <a:rPr lang="en-GB" sz="1600" dirty="0" smtClean="0">
                <a:solidFill>
                  <a:srgbClr val="C00000"/>
                </a:solidFill>
                <a:latin typeface="+mn-lt"/>
                <a:cs typeface="Arial" charset="0"/>
              </a:rPr>
              <a:t>.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The proposal addresses the criterion well, although improvements would be necessary.</a:t>
            </a:r>
          </a:p>
          <a:p>
            <a:pPr marL="982663" indent="-533400" algn="just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600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GB" sz="1600" b="1" dirty="0" smtClean="0">
                <a:solidFill>
                  <a:srgbClr val="C00000"/>
                </a:solidFill>
                <a:latin typeface="+mn-lt"/>
                <a:cs typeface="Arial" charset="0"/>
              </a:rPr>
              <a:t>4 -	Very good</a:t>
            </a:r>
            <a:r>
              <a:rPr lang="en-GB" sz="1600" dirty="0" smtClean="0">
                <a:solidFill>
                  <a:srgbClr val="C00000"/>
                </a:solidFill>
                <a:latin typeface="+mn-lt"/>
                <a:cs typeface="Arial" charset="0"/>
              </a:rPr>
              <a:t>.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The proposal addresses the criterion very well, although certain improvements are still possible.</a:t>
            </a:r>
          </a:p>
          <a:p>
            <a:pPr marL="982663" indent="-533400" algn="just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1600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GB" sz="1600" b="1" dirty="0" smtClean="0">
                <a:solidFill>
                  <a:srgbClr val="C00000"/>
                </a:solidFill>
                <a:latin typeface="+mn-lt"/>
                <a:cs typeface="Arial" charset="0"/>
              </a:rPr>
              <a:t>5 - Excellent</a:t>
            </a:r>
            <a:r>
              <a:rPr lang="en-GB" sz="1600" dirty="0" smtClean="0">
                <a:solidFill>
                  <a:srgbClr val="C00000"/>
                </a:solidFill>
                <a:latin typeface="+mn-lt"/>
                <a:cs typeface="Arial" charset="0"/>
              </a:rPr>
              <a:t>. </a:t>
            </a:r>
            <a:r>
              <a:rPr lang="en-GB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The proposal successfully addresses all relevant aspects of the criterion in question. Any shortcomings are minor.  </a:t>
            </a:r>
          </a:p>
          <a:p>
            <a:pPr marL="449263" indent="-449263" algn="just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Total score subject to a </a:t>
            </a: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threshold of 70%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Award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criteria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:</a:t>
            </a:r>
          </a:p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Key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features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6405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BE" sz="900" smtClean="0">
                <a:solidFill>
                  <a:prstClr val="black"/>
                </a:solidFill>
                <a:latin typeface="Verdana Bold"/>
                <a:ea typeface="ＭＳ Ｐゴシック" pitchFamily="34" charset="-128"/>
              </a:rPr>
              <a:t>Education </a:t>
            </a:r>
            <a:br>
              <a:rPr lang="fr-BE" sz="900" smtClean="0">
                <a:solidFill>
                  <a:prstClr val="black"/>
                </a:solidFill>
                <a:latin typeface="Verdana Bold"/>
                <a:ea typeface="ＭＳ Ｐゴシック" pitchFamily="34" charset="-128"/>
              </a:rPr>
            </a:br>
            <a:r>
              <a:rPr lang="fr-BE" sz="900" smtClean="0">
                <a:solidFill>
                  <a:prstClr val="black"/>
                </a:solidFill>
                <a:latin typeface="Verdana Bold"/>
                <a:ea typeface="ＭＳ Ｐゴシック" pitchFamily="34" charset="-128"/>
              </a:rPr>
              <a:t>and Culture</a:t>
            </a:r>
            <a:endParaRPr lang="en-GB" sz="900" smtClean="0">
              <a:solidFill>
                <a:prstClr val="black"/>
              </a:solidFill>
              <a:latin typeface="Verdana Bold"/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515866"/>
              </p:ext>
            </p:extLst>
          </p:nvPr>
        </p:nvGraphicFramePr>
        <p:xfrm>
          <a:off x="179388" y="1916832"/>
          <a:ext cx="8785225" cy="4407395"/>
        </p:xfrm>
        <a:graphic>
          <a:graphicData uri="http://schemas.openxmlformats.org/drawingml/2006/table">
            <a:tbl>
              <a:tblPr/>
              <a:tblGrid>
                <a:gridCol w="2089150"/>
                <a:gridCol w="1367234"/>
                <a:gridCol w="5328841"/>
              </a:tblGrid>
              <a:tr h="640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Innovative Training Networks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ITN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Doctoral and initial training 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CFC"/>
                    </a:solidFill>
                  </a:tcPr>
                </a:tc>
              </a:tr>
              <a:tr h="726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Individual Fellowships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IF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Support for experienced researchers undertaking international and inter-sector mobility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F9"/>
                    </a:solidFill>
                  </a:tcPr>
                </a:tc>
              </a:tr>
              <a:tr h="838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Research and Innovation Staff Exchange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RISE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International and inter-sector cooperation through the exchange of staff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CFC"/>
                    </a:solidFill>
                  </a:tcPr>
                </a:tc>
              </a:tr>
              <a:tr h="1211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Co-funding of programmes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COFUND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Co-funding of regional, national and international programmes: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 doctoral programmes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 fellowship programmes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F9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European Researchers’ Night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NIGHT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Support and policy actions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Non call-based activities</a:t>
                      </a:r>
                    </a:p>
                  </a:txBody>
                  <a:tcPr marT="45739" marB="45739" anchor="ctr" horzOverflow="overflow">
                    <a:lnL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F9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MSCA in H2020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1510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1658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7631" y="1858963"/>
            <a:ext cx="64087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084168" y="190614"/>
            <a:ext cx="29523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Evaluation</a:t>
            </a:r>
          </a:p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Summary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Report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1669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36734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608388"/>
            <a:ext cx="5184775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Thresholds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Education </a:t>
            </a:r>
            <a:br>
              <a:rPr lang="fr-BE" smtClean="0"/>
            </a:br>
            <a:r>
              <a:rPr lang="fr-BE" smtClean="0"/>
              <a:t>and Culture</a:t>
            </a:r>
            <a:endParaRPr lang="en-GB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8" y="2060848"/>
            <a:ext cx="8310225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Calls 2014</a:t>
            </a:r>
          </a:p>
        </p:txBody>
      </p:sp>
    </p:spTree>
    <p:extLst>
      <p:ext uri="{BB962C8B-B14F-4D97-AF65-F5344CB8AC3E}">
        <p14:creationId xmlns:p14="http://schemas.microsoft.com/office/powerpoint/2010/main" val="10485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Education </a:t>
            </a:r>
            <a:br>
              <a:rPr lang="fr-BE" smtClean="0"/>
            </a:br>
            <a:r>
              <a:rPr lang="fr-BE" smtClean="0"/>
              <a:t>and Culture</a:t>
            </a:r>
            <a:endParaRPr lang="en-GB"/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" y="2492896"/>
            <a:ext cx="9039660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Calls 2015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2000" y="1916832"/>
            <a:ext cx="8820000" cy="4535487"/>
          </a:xfrm>
        </p:spPr>
        <p:txBody>
          <a:bodyPr anchor="ctr"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700" dirty="0" smtClean="0">
                <a:solidFill>
                  <a:srgbClr val="000000"/>
                </a:solidFill>
              </a:rPr>
              <a:t>1 - </a:t>
            </a:r>
            <a:r>
              <a:rPr lang="fr-FR" sz="1700" dirty="0" err="1" smtClean="0">
                <a:solidFill>
                  <a:srgbClr val="000000"/>
                </a:solidFill>
              </a:rPr>
              <a:t>Choose</a:t>
            </a:r>
            <a:r>
              <a:rPr lang="fr-FR" sz="1700" dirty="0" smtClean="0">
                <a:solidFill>
                  <a:srgbClr val="000000"/>
                </a:solidFill>
              </a:rPr>
              <a:t> the right call, the right area, </a:t>
            </a:r>
            <a:r>
              <a:rPr lang="fr-FR" sz="1700" dirty="0" err="1" smtClean="0">
                <a:solidFill>
                  <a:srgbClr val="000000"/>
                </a:solidFill>
              </a:rPr>
              <a:t>consult</a:t>
            </a:r>
            <a:r>
              <a:rPr lang="fr-FR" sz="1700" dirty="0" smtClean="0">
                <a:solidFill>
                  <a:srgbClr val="000000"/>
                </a:solidFill>
              </a:rPr>
              <a:t> NCP (</a:t>
            </a:r>
            <a:r>
              <a:rPr lang="fr-FR" sz="1700" dirty="0" err="1" smtClean="0">
                <a:solidFill>
                  <a:srgbClr val="000000"/>
                </a:solidFill>
              </a:rPr>
              <a:t>eligibility</a:t>
            </a:r>
            <a:r>
              <a:rPr lang="fr-FR" sz="1700" dirty="0" smtClean="0">
                <a:solidFill>
                  <a:srgbClr val="000000"/>
                </a:solidFill>
              </a:rPr>
              <a:t>)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700" dirty="0" smtClean="0">
                <a:solidFill>
                  <a:srgbClr val="FF0000"/>
                </a:solidFill>
              </a:rPr>
              <a:t>2 -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 smtClean="0">
                <a:solidFill>
                  <a:srgbClr val="FF0000"/>
                </a:solidFill>
              </a:rPr>
              <a:t>Respect conditions (participants, full time, budget, etc.)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700" dirty="0" smtClean="0">
                <a:solidFill>
                  <a:srgbClr val="000000"/>
                </a:solidFill>
              </a:rPr>
              <a:t>3 - Show </a:t>
            </a:r>
            <a:r>
              <a:rPr lang="fr-FR" sz="1700" dirty="0" err="1" smtClean="0">
                <a:solidFill>
                  <a:srgbClr val="000000"/>
                </a:solidFill>
              </a:rPr>
              <a:t>european</a:t>
            </a:r>
            <a:r>
              <a:rPr lang="fr-FR" sz="1700" dirty="0" smtClean="0">
                <a:solidFill>
                  <a:srgbClr val="000000"/>
                </a:solidFill>
              </a:rPr>
              <a:t> dimension (</a:t>
            </a:r>
            <a:r>
              <a:rPr lang="fr-FR" sz="1700" dirty="0" err="1" smtClean="0">
                <a:solidFill>
                  <a:srgbClr val="000000"/>
                </a:solidFill>
              </a:rPr>
              <a:t>scale</a:t>
            </a:r>
            <a:r>
              <a:rPr lang="fr-FR" sz="1700" dirty="0" smtClean="0">
                <a:solidFill>
                  <a:srgbClr val="000000"/>
                </a:solidFill>
              </a:rPr>
              <a:t>, populations, </a:t>
            </a:r>
            <a:r>
              <a:rPr lang="fr-FR" sz="1700" dirty="0" err="1" smtClean="0">
                <a:solidFill>
                  <a:srgbClr val="000000"/>
                </a:solidFill>
              </a:rPr>
              <a:t>cooperations</a:t>
            </a:r>
            <a:r>
              <a:rPr lang="fr-FR" sz="1700" dirty="0" smtClean="0">
                <a:solidFill>
                  <a:srgbClr val="000000"/>
                </a:solidFill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700" dirty="0" smtClean="0">
                <a:solidFill>
                  <a:srgbClr val="000000"/>
                </a:solidFill>
              </a:rPr>
              <a:t>4 - </a:t>
            </a:r>
            <a:r>
              <a:rPr lang="fr-FR" sz="1700" dirty="0" err="1" smtClean="0">
                <a:solidFill>
                  <a:srgbClr val="000000"/>
                </a:solidFill>
              </a:rPr>
              <a:t>Develop</a:t>
            </a:r>
            <a:r>
              <a:rPr lang="fr-FR" sz="1700" dirty="0" smtClean="0">
                <a:solidFill>
                  <a:srgbClr val="000000"/>
                </a:solidFill>
              </a:rPr>
              <a:t> perspectives (synergies, future…)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700" dirty="0" smtClean="0">
                <a:solidFill>
                  <a:srgbClr val="000000"/>
                </a:solidFill>
              </a:rPr>
              <a:t>5 - </a:t>
            </a:r>
            <a:r>
              <a:rPr lang="fr-FR" sz="1700" dirty="0" err="1" smtClean="0">
                <a:solidFill>
                  <a:srgbClr val="000000"/>
                </a:solidFill>
              </a:rPr>
              <a:t>Choose</a:t>
            </a:r>
            <a:r>
              <a:rPr lang="fr-FR" sz="1700" dirty="0" smtClean="0">
                <a:solidFill>
                  <a:srgbClr val="000000"/>
                </a:solidFill>
              </a:rPr>
              <a:t> the right duration of </a:t>
            </a:r>
            <a:r>
              <a:rPr lang="fr-FR" sz="1700" dirty="0" err="1" smtClean="0">
                <a:solidFill>
                  <a:srgbClr val="000000"/>
                </a:solidFill>
              </a:rPr>
              <a:t>your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 err="1" smtClean="0">
                <a:solidFill>
                  <a:srgbClr val="000000"/>
                </a:solidFill>
              </a:rPr>
              <a:t>project</a:t>
            </a:r>
            <a:r>
              <a:rPr lang="fr-FR" sz="1700" dirty="0" smtClean="0">
                <a:solidFill>
                  <a:srgbClr val="000000"/>
                </a:solidFill>
              </a:rPr>
              <a:t> in line </a:t>
            </a:r>
            <a:r>
              <a:rPr lang="fr-FR" sz="1700" dirty="0" err="1" smtClean="0">
                <a:solidFill>
                  <a:srgbClr val="000000"/>
                </a:solidFill>
              </a:rPr>
              <a:t>with</a:t>
            </a:r>
            <a:r>
              <a:rPr lang="fr-FR" sz="1700" dirty="0" smtClean="0">
                <a:solidFill>
                  <a:srgbClr val="000000"/>
                </a:solidFill>
              </a:rPr>
              <a:t> the objectives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700" dirty="0" smtClean="0">
                <a:solidFill>
                  <a:srgbClr val="FF0000"/>
                </a:solidFill>
              </a:rPr>
              <a:t>6 -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 smtClean="0">
                <a:solidFill>
                  <a:srgbClr val="FF0000"/>
                </a:solidFill>
              </a:rPr>
              <a:t>Have a </a:t>
            </a:r>
            <a:r>
              <a:rPr lang="fr-FR" sz="1700" dirty="0" err="1" smtClean="0">
                <a:solidFill>
                  <a:srgbClr val="FF0000"/>
                </a:solidFill>
              </a:rPr>
              <a:t>strong</a:t>
            </a:r>
            <a:r>
              <a:rPr lang="fr-FR" sz="1700" dirty="0" smtClean="0">
                <a:solidFill>
                  <a:srgbClr val="FF0000"/>
                </a:solidFill>
              </a:rPr>
              <a:t> </a:t>
            </a:r>
            <a:r>
              <a:rPr lang="fr-FR" sz="1700" dirty="0" err="1" smtClean="0">
                <a:solidFill>
                  <a:srgbClr val="FF0000"/>
                </a:solidFill>
              </a:rPr>
              <a:t>partnership</a:t>
            </a:r>
            <a:r>
              <a:rPr lang="fr-FR" sz="1700" dirty="0" smtClean="0">
                <a:solidFill>
                  <a:srgbClr val="FF0000"/>
                </a:solidFill>
              </a:rPr>
              <a:t> (host/</a:t>
            </a:r>
            <a:r>
              <a:rPr lang="fr-FR" sz="1700" dirty="0" err="1" smtClean="0">
                <a:solidFill>
                  <a:srgbClr val="FF0000"/>
                </a:solidFill>
              </a:rPr>
              <a:t>you</a:t>
            </a:r>
            <a:r>
              <a:rPr lang="fr-FR" sz="1700" dirty="0" smtClean="0">
                <a:solidFill>
                  <a:srgbClr val="FF0000"/>
                </a:solidFill>
              </a:rPr>
              <a:t>), </a:t>
            </a:r>
            <a:r>
              <a:rPr lang="fr-FR" sz="1700" dirty="0" err="1" smtClean="0">
                <a:solidFill>
                  <a:srgbClr val="FF0000"/>
                </a:solidFill>
              </a:rPr>
              <a:t>complementarity</a:t>
            </a:r>
            <a:r>
              <a:rPr lang="fr-FR" sz="1700" dirty="0" smtClean="0">
                <a:solidFill>
                  <a:srgbClr val="FF0000"/>
                </a:solidFill>
              </a:rPr>
              <a:t>, time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700" dirty="0" smtClean="0">
                <a:solidFill>
                  <a:srgbClr val="FF0000"/>
                </a:solidFill>
              </a:rPr>
              <a:t>7 -</a:t>
            </a:r>
            <a:r>
              <a:rPr lang="fr-FR" sz="1700" dirty="0" smtClean="0">
                <a:solidFill>
                  <a:srgbClr val="000000"/>
                </a:solidFill>
              </a:rPr>
              <a:t> </a:t>
            </a:r>
            <a:r>
              <a:rPr lang="fr-FR" sz="1700" dirty="0" smtClean="0">
                <a:solidFill>
                  <a:srgbClr val="FF0000"/>
                </a:solidFill>
              </a:rPr>
              <a:t>Plan </a:t>
            </a:r>
            <a:r>
              <a:rPr lang="fr-FR" sz="1700" dirty="0" err="1" smtClean="0">
                <a:solidFill>
                  <a:srgbClr val="FF0000"/>
                </a:solidFill>
              </a:rPr>
              <a:t>research</a:t>
            </a:r>
            <a:r>
              <a:rPr lang="fr-FR" sz="1700" dirty="0" smtClean="0">
                <a:solidFill>
                  <a:srgbClr val="FF0000"/>
                </a:solidFill>
              </a:rPr>
              <a:t> and </a:t>
            </a:r>
            <a:r>
              <a:rPr lang="fr-FR" sz="1700" b="1" dirty="0" smtClean="0">
                <a:solidFill>
                  <a:srgbClr val="FF0000"/>
                </a:solidFill>
              </a:rPr>
              <a:t>Training</a:t>
            </a:r>
            <a:endParaRPr lang="fr-FR" sz="17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700" dirty="0" smtClean="0">
                <a:solidFill>
                  <a:srgbClr val="000000"/>
                </a:solidFill>
              </a:rPr>
              <a:t>8 - Have a </a:t>
            </a:r>
            <a:r>
              <a:rPr lang="fr-FR" sz="1700" dirty="0" err="1" smtClean="0">
                <a:solidFill>
                  <a:srgbClr val="000000"/>
                </a:solidFill>
              </a:rPr>
              <a:t>workprogramme</a:t>
            </a:r>
            <a:r>
              <a:rPr lang="fr-FR" sz="1700" dirty="0" smtClean="0">
                <a:solidFill>
                  <a:srgbClr val="000000"/>
                </a:solidFill>
              </a:rPr>
              <a:t> : use Gantt </a:t>
            </a:r>
            <a:r>
              <a:rPr lang="fr-FR" sz="1700" dirty="0" err="1" smtClean="0">
                <a:solidFill>
                  <a:srgbClr val="000000"/>
                </a:solidFill>
              </a:rPr>
              <a:t>chart</a:t>
            </a:r>
            <a:endParaRPr lang="fr-FR" sz="17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9 -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smtClean="0">
                <a:solidFill>
                  <a:srgbClr val="FF0000"/>
                </a:solidFill>
              </a:rPr>
              <a:t>Mention </a:t>
            </a:r>
            <a:r>
              <a:rPr lang="en-US" sz="1700" dirty="0" err="1" smtClean="0">
                <a:solidFill>
                  <a:srgbClr val="FF0000"/>
                </a:solidFill>
              </a:rPr>
              <a:t>interdisciplinarity</a:t>
            </a:r>
            <a:r>
              <a:rPr lang="en-US" sz="1700" dirty="0" smtClean="0">
                <a:solidFill>
                  <a:srgbClr val="FF0000"/>
                </a:solidFill>
              </a:rPr>
              <a:t>, </a:t>
            </a:r>
            <a:r>
              <a:rPr lang="en-US" sz="1700" dirty="0" err="1" smtClean="0">
                <a:solidFill>
                  <a:srgbClr val="FF0000"/>
                </a:solidFill>
              </a:rPr>
              <a:t>intersectorality</a:t>
            </a:r>
            <a:endParaRPr lang="en-US" sz="17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700" dirty="0" smtClean="0">
                <a:solidFill>
                  <a:srgbClr val="000000"/>
                </a:solidFill>
              </a:rPr>
              <a:t>10 - Describe carefully the methodology (advantages/difficulties)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700" dirty="0" smtClean="0">
                <a:solidFill>
                  <a:srgbClr val="000000"/>
                </a:solidFill>
              </a:rPr>
              <a:t>11 - State of the art should be accurate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700" dirty="0" smtClean="0">
                <a:solidFill>
                  <a:srgbClr val="000000"/>
                </a:solidFill>
              </a:rPr>
              <a:t>12 - Choose a problem-solving approach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700" dirty="0" smtClean="0">
                <a:solidFill>
                  <a:srgbClr val="000000"/>
                </a:solidFill>
              </a:rPr>
              <a:t>13 - Choose clear and measurable objectives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700" dirty="0" smtClean="0">
                <a:solidFill>
                  <a:srgbClr val="000000"/>
                </a:solidFill>
              </a:rPr>
              <a:t>14 - Insist on the innovative part of your project</a:t>
            </a:r>
            <a:endParaRPr lang="fr-FR" sz="1700" dirty="0" smtClean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Recommandations : the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project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2000" y="2780928"/>
            <a:ext cx="8820000" cy="2304653"/>
          </a:xfrm>
        </p:spPr>
        <p:txBody>
          <a:bodyPr anchor="ctr"/>
          <a:lstStyle/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2000" dirty="0" smtClean="0">
                <a:solidFill>
                  <a:srgbClr val="000000"/>
                </a:solidFill>
              </a:rPr>
              <a:t>15 - </a:t>
            </a:r>
            <a:r>
              <a:rPr lang="fr-FR" sz="2000" dirty="0" smtClean="0"/>
              <a:t>Plan </a:t>
            </a:r>
            <a:r>
              <a:rPr lang="fr-FR" sz="2000" dirty="0" err="1" smtClean="0"/>
              <a:t>research</a:t>
            </a:r>
            <a:r>
              <a:rPr lang="fr-FR" sz="2000" dirty="0" smtClean="0"/>
              <a:t> and </a:t>
            </a:r>
            <a:r>
              <a:rPr lang="fr-FR" sz="2000" b="1" dirty="0" smtClean="0"/>
              <a:t>Training : </a:t>
            </a:r>
            <a:r>
              <a:rPr lang="en-US" sz="2000" dirty="0" smtClean="0"/>
              <a:t>show the training capacities</a:t>
            </a:r>
            <a:endParaRPr lang="fr-FR" sz="2000" dirty="0" smtClean="0"/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2000" dirty="0" smtClean="0">
                <a:solidFill>
                  <a:srgbClr val="FF0000"/>
                </a:solidFill>
              </a:rPr>
              <a:t>16 - Argue about </a:t>
            </a:r>
            <a:r>
              <a:rPr lang="fr-FR" sz="2000" dirty="0" err="1" smtClean="0">
                <a:solidFill>
                  <a:srgbClr val="FF0000"/>
                </a:solidFill>
              </a:rPr>
              <a:t>your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career</a:t>
            </a:r>
            <a:r>
              <a:rPr lang="fr-FR" sz="2000" dirty="0" smtClean="0">
                <a:solidFill>
                  <a:srgbClr val="FF0000"/>
                </a:solidFill>
              </a:rPr>
              <a:t> (leadership, </a:t>
            </a:r>
            <a:r>
              <a:rPr lang="fr-FR" sz="2000" dirty="0" err="1" smtClean="0">
                <a:solidFill>
                  <a:srgbClr val="FF0000"/>
                </a:solidFill>
              </a:rPr>
              <a:t>maturity</a:t>
            </a:r>
            <a:r>
              <a:rPr lang="fr-FR" sz="2000" dirty="0" smtClean="0">
                <a:solidFill>
                  <a:srgbClr val="FF0000"/>
                </a:solidFill>
              </a:rPr>
              <a:t>…)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2000" dirty="0" smtClean="0">
                <a:solidFill>
                  <a:srgbClr val="000000"/>
                </a:solidFill>
              </a:rPr>
              <a:t>17 - </a:t>
            </a:r>
            <a:r>
              <a:rPr lang="fr-FR" sz="2000" dirty="0" err="1" smtClean="0">
                <a:solidFill>
                  <a:srgbClr val="000000"/>
                </a:solidFill>
              </a:rPr>
              <a:t>Choose</a:t>
            </a:r>
            <a:r>
              <a:rPr lang="fr-FR" sz="2000" dirty="0" smtClean="0">
                <a:solidFill>
                  <a:srgbClr val="000000"/>
                </a:solidFill>
              </a:rPr>
              <a:t> an effective </a:t>
            </a:r>
            <a:r>
              <a:rPr lang="fr-FR" sz="2000" dirty="0" err="1" smtClean="0">
                <a:solidFill>
                  <a:srgbClr val="000000"/>
                </a:solidFill>
              </a:rPr>
              <a:t>mobility</a:t>
            </a:r>
            <a:r>
              <a:rPr lang="fr-FR" sz="2000" dirty="0" smtClean="0">
                <a:solidFill>
                  <a:srgbClr val="000000"/>
                </a:solidFill>
              </a:rPr>
              <a:t> (</a:t>
            </a:r>
            <a:r>
              <a:rPr lang="fr-FR" sz="2000" dirty="0" err="1" smtClean="0">
                <a:solidFill>
                  <a:srgbClr val="000000"/>
                </a:solidFill>
              </a:rPr>
              <a:t>genuine</a:t>
            </a:r>
            <a:r>
              <a:rPr lang="fr-FR" sz="2000" dirty="0" smtClean="0">
                <a:solidFill>
                  <a:srgbClr val="000000"/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18 - Underline your major publications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19 -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Underline the perfect </a:t>
            </a:r>
            <a:r>
              <a:rPr lang="en-US" sz="2000" dirty="0" err="1" smtClean="0">
                <a:solidFill>
                  <a:srgbClr val="FF0000"/>
                </a:solidFill>
              </a:rPr>
              <a:t>appropriatness</a:t>
            </a:r>
            <a:r>
              <a:rPr lang="en-US" sz="2000" dirty="0" smtClean="0">
                <a:solidFill>
                  <a:srgbClr val="FF0000"/>
                </a:solidFill>
              </a:rPr>
              <a:t> of your </a:t>
            </a:r>
            <a:r>
              <a:rPr lang="en-US" sz="2000" dirty="0" err="1" smtClean="0">
                <a:solidFill>
                  <a:srgbClr val="FF0000"/>
                </a:solidFill>
              </a:rPr>
              <a:t>profil</a:t>
            </a:r>
            <a:r>
              <a:rPr lang="en-US" sz="2000" dirty="0" smtClean="0">
                <a:solidFill>
                  <a:srgbClr val="FF0000"/>
                </a:solidFill>
              </a:rPr>
              <a:t> and the project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Recommandations :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researcher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2000" y="2564904"/>
            <a:ext cx="8820000" cy="3024187"/>
          </a:xfrm>
        </p:spPr>
        <p:txBody>
          <a:bodyPr anchor="ctr"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20 - Integrate training about </a:t>
            </a:r>
            <a:r>
              <a:rPr lang="en-US" sz="1800" dirty="0" err="1" smtClean="0">
                <a:solidFill>
                  <a:srgbClr val="000000"/>
                </a:solidFill>
              </a:rPr>
              <a:t>equipments</a:t>
            </a:r>
            <a:r>
              <a:rPr lang="en-US" sz="1800" dirty="0" smtClean="0">
                <a:solidFill>
                  <a:srgbClr val="000000"/>
                </a:solidFill>
              </a:rPr>
              <a:t>, new tools, new </a:t>
            </a:r>
            <a:r>
              <a:rPr lang="en-US" sz="1800" dirty="0" err="1" smtClean="0">
                <a:solidFill>
                  <a:srgbClr val="000000"/>
                </a:solidFill>
              </a:rPr>
              <a:t>softwares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21 - Take part in internal seminars, workshops, summer schools, …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22 -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Participate to dissemination of scientific culture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23 - How to answer research calls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24 - Financial training + management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25 -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Complementarity skills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(communication, Intellectual property, management…)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26 - </a:t>
            </a:r>
            <a:r>
              <a:rPr lang="en-US" sz="1800" dirty="0" err="1" smtClean="0">
                <a:solidFill>
                  <a:srgbClr val="000000"/>
                </a:solidFill>
              </a:rPr>
              <a:t>Intersectoral</a:t>
            </a:r>
            <a:r>
              <a:rPr lang="en-US" sz="1800" dirty="0" smtClean="0">
                <a:solidFill>
                  <a:srgbClr val="000000"/>
                </a:solidFill>
              </a:rPr>
              <a:t> (public/private) relation, employability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27 - Launch new collaborations</a:t>
            </a:r>
            <a:endParaRPr lang="fr-FR" sz="1800" dirty="0" smtClean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Recommandations : training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2000" y="2852936"/>
            <a:ext cx="8820000" cy="2089150"/>
          </a:xfrm>
        </p:spPr>
        <p:txBody>
          <a:bodyPr anchor="ctr"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28 - Choose a well known laboratory, with a good reputation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29 - Choose a well known supervisor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30 - Choose an institution with a high level of quality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31 - Underline the main achievement of your host laboratory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(patents, publications, number of PhD, contracts, international projects…)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32 - Describe carefully the infrastructure/</a:t>
            </a:r>
            <a:r>
              <a:rPr lang="en-US" sz="1800" dirty="0" err="1" smtClean="0">
                <a:solidFill>
                  <a:srgbClr val="FF0000"/>
                </a:solidFill>
              </a:rPr>
              <a:t>equipments</a:t>
            </a:r>
            <a:r>
              <a:rPr lang="en-US" sz="1800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Recommandations : host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laboratory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2000" y="2492896"/>
            <a:ext cx="8820000" cy="3167062"/>
          </a:xfrm>
        </p:spPr>
        <p:txBody>
          <a:bodyPr anchor="ctr"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FF0000"/>
                </a:solidFill>
              </a:rPr>
              <a:t>33 – </a:t>
            </a:r>
            <a:r>
              <a:rPr lang="fr-FR" sz="1800" dirty="0" err="1" smtClean="0">
                <a:solidFill>
                  <a:srgbClr val="FF0000"/>
                </a:solidFill>
              </a:rPr>
              <a:t>Describe</a:t>
            </a:r>
            <a:r>
              <a:rPr lang="fr-FR" sz="1800" dirty="0" smtClean="0">
                <a:solidFill>
                  <a:srgbClr val="FF0000"/>
                </a:solidFill>
              </a:rPr>
              <a:t> the management of the </a:t>
            </a:r>
            <a:r>
              <a:rPr lang="fr-FR" sz="1800" dirty="0" err="1" smtClean="0">
                <a:solidFill>
                  <a:srgbClr val="FF0000"/>
                </a:solidFill>
              </a:rPr>
              <a:t>project</a:t>
            </a:r>
            <a:endParaRPr lang="fr-FR" sz="1800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34 - </a:t>
            </a:r>
            <a:r>
              <a:rPr lang="fr-FR" sz="1800" dirty="0" err="1" smtClean="0">
                <a:solidFill>
                  <a:srgbClr val="000000"/>
                </a:solidFill>
              </a:rPr>
              <a:t>Describe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responsabilities</a:t>
            </a:r>
            <a:r>
              <a:rPr lang="fr-FR" sz="1800" dirty="0" smtClean="0">
                <a:solidFill>
                  <a:srgbClr val="000000"/>
                </a:solidFill>
              </a:rPr>
              <a:t> (</a:t>
            </a:r>
            <a:r>
              <a:rPr lang="fr-FR" sz="1800" dirty="0" err="1" smtClean="0">
                <a:solidFill>
                  <a:srgbClr val="000000"/>
                </a:solidFill>
              </a:rPr>
              <a:t>who</a:t>
            </a:r>
            <a:r>
              <a:rPr lang="fr-FR" sz="1800" dirty="0" smtClean="0">
                <a:solidFill>
                  <a:srgbClr val="000000"/>
                </a:solidFill>
              </a:rPr>
              <a:t> do </a:t>
            </a:r>
            <a:r>
              <a:rPr lang="fr-FR" sz="1800" dirty="0" err="1" smtClean="0">
                <a:solidFill>
                  <a:srgbClr val="000000"/>
                </a:solidFill>
              </a:rPr>
              <a:t>what</a:t>
            </a:r>
            <a:r>
              <a:rPr lang="fr-FR" sz="1800" dirty="0" smtClean="0">
                <a:solidFill>
                  <a:srgbClr val="000000"/>
                </a:solidFill>
              </a:rPr>
              <a:t>)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35 - </a:t>
            </a:r>
            <a:r>
              <a:rPr lang="fr-FR" sz="1800" dirty="0" err="1" smtClean="0">
                <a:solidFill>
                  <a:srgbClr val="000000"/>
                </a:solidFill>
              </a:rPr>
              <a:t>Anticipate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resolution</a:t>
            </a:r>
            <a:r>
              <a:rPr lang="fr-FR" sz="1800" dirty="0" smtClean="0">
                <a:solidFill>
                  <a:srgbClr val="000000"/>
                </a:solidFill>
              </a:rPr>
              <a:t> of </a:t>
            </a:r>
            <a:r>
              <a:rPr lang="fr-FR" sz="1800" dirty="0" err="1" smtClean="0">
                <a:solidFill>
                  <a:srgbClr val="000000"/>
                </a:solidFill>
              </a:rPr>
              <a:t>conflicts</a:t>
            </a:r>
            <a:r>
              <a:rPr lang="fr-FR" sz="1800" dirty="0" smtClean="0">
                <a:solidFill>
                  <a:srgbClr val="000000"/>
                </a:solidFill>
              </a:rPr>
              <a:t>, organise communication (meetings)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36 - Organise </a:t>
            </a:r>
            <a:r>
              <a:rPr lang="fr-FR" sz="1800" dirty="0" err="1" smtClean="0">
                <a:solidFill>
                  <a:srgbClr val="000000"/>
                </a:solidFill>
              </a:rPr>
              <a:t>your</a:t>
            </a:r>
            <a:r>
              <a:rPr lang="fr-FR" sz="1800" dirty="0" smtClean="0">
                <a:solidFill>
                  <a:srgbClr val="000000"/>
                </a:solidFill>
              </a:rPr>
              <a:t> budget (</a:t>
            </a:r>
            <a:r>
              <a:rPr lang="fr-FR" sz="1800" dirty="0" err="1" smtClean="0">
                <a:solidFill>
                  <a:srgbClr val="000000"/>
                </a:solidFill>
              </a:rPr>
              <a:t>even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with</a:t>
            </a:r>
            <a:r>
              <a:rPr lang="fr-FR" sz="1800" dirty="0" smtClean="0">
                <a:solidFill>
                  <a:srgbClr val="000000"/>
                </a:solidFill>
              </a:rPr>
              <a:t> flat rate) :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37 - </a:t>
            </a:r>
            <a:r>
              <a:rPr lang="fr-FR" sz="1800" dirty="0" err="1" smtClean="0">
                <a:solidFill>
                  <a:srgbClr val="000000"/>
                </a:solidFill>
              </a:rPr>
              <a:t>Resources</a:t>
            </a:r>
            <a:r>
              <a:rPr lang="fr-FR" sz="1800" dirty="0" smtClean="0">
                <a:solidFill>
                  <a:srgbClr val="000000"/>
                </a:solidFill>
              </a:rPr>
              <a:t> : </a:t>
            </a:r>
            <a:r>
              <a:rPr lang="fr-FR" sz="1800" dirty="0" err="1" smtClean="0">
                <a:solidFill>
                  <a:srgbClr val="000000"/>
                </a:solidFill>
              </a:rPr>
              <a:t>environment</a:t>
            </a:r>
            <a:r>
              <a:rPr lang="fr-FR" sz="1800" dirty="0" smtClean="0">
                <a:solidFill>
                  <a:srgbClr val="000000"/>
                </a:solidFill>
              </a:rPr>
              <a:t>, infrastructures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FF0000"/>
                </a:solidFill>
              </a:rPr>
              <a:t>38 - </a:t>
            </a:r>
            <a:r>
              <a:rPr lang="fr-FR" sz="1800" dirty="0" err="1" smtClean="0">
                <a:solidFill>
                  <a:srgbClr val="FF0000"/>
                </a:solidFill>
              </a:rPr>
              <a:t>Expenses</a:t>
            </a:r>
            <a:r>
              <a:rPr lang="fr-FR" sz="1800" dirty="0" smtClean="0">
                <a:solidFill>
                  <a:srgbClr val="FF0000"/>
                </a:solidFill>
              </a:rPr>
              <a:t> : </a:t>
            </a:r>
            <a:r>
              <a:rPr lang="fr-FR" sz="1800" dirty="0" err="1" smtClean="0">
                <a:solidFill>
                  <a:srgbClr val="FF0000"/>
                </a:solidFill>
              </a:rPr>
              <a:t>summer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schools</a:t>
            </a:r>
            <a:r>
              <a:rPr lang="fr-FR" sz="1800" dirty="0" smtClean="0">
                <a:solidFill>
                  <a:srgbClr val="FF0000"/>
                </a:solidFill>
              </a:rPr>
              <a:t>, </a:t>
            </a:r>
            <a:r>
              <a:rPr lang="fr-FR" sz="1800" dirty="0" err="1" smtClean="0">
                <a:solidFill>
                  <a:srgbClr val="FF0000"/>
                </a:solidFill>
              </a:rPr>
              <a:t>conferences</a:t>
            </a:r>
            <a:r>
              <a:rPr lang="fr-FR" sz="1800" dirty="0" smtClean="0">
                <a:solidFill>
                  <a:srgbClr val="FF0000"/>
                </a:solidFill>
              </a:rPr>
              <a:t>, consumables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39 - </a:t>
            </a:r>
            <a:r>
              <a:rPr lang="fr-FR" sz="1800" dirty="0" err="1" smtClean="0">
                <a:solidFill>
                  <a:srgbClr val="000000"/>
                </a:solidFill>
              </a:rPr>
              <a:t>Describe</a:t>
            </a:r>
            <a:r>
              <a:rPr lang="fr-FR" sz="1800" dirty="0" smtClean="0">
                <a:solidFill>
                  <a:srgbClr val="000000"/>
                </a:solidFill>
              </a:rPr>
              <a:t> host institution (</a:t>
            </a:r>
            <a:r>
              <a:rPr lang="fr-FR" sz="1800" dirty="0" err="1" smtClean="0">
                <a:solidFill>
                  <a:srgbClr val="000000"/>
                </a:solidFill>
              </a:rPr>
              <a:t>library</a:t>
            </a:r>
            <a:r>
              <a:rPr lang="fr-FR" sz="1800" dirty="0" smtClean="0">
                <a:solidFill>
                  <a:srgbClr val="000000"/>
                </a:solidFill>
              </a:rPr>
              <a:t>, </a:t>
            </a:r>
            <a:r>
              <a:rPr lang="fr-FR" sz="1800" dirty="0" err="1" smtClean="0">
                <a:solidFill>
                  <a:srgbClr val="000000"/>
                </a:solidFill>
              </a:rPr>
              <a:t>equipments</a:t>
            </a:r>
            <a:r>
              <a:rPr lang="fr-FR" sz="1800" dirty="0" smtClean="0">
                <a:solidFill>
                  <a:srgbClr val="000000"/>
                </a:solidFill>
              </a:rPr>
              <a:t>, C&amp;C…)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40 - </a:t>
            </a:r>
            <a:r>
              <a:rPr lang="fr-FR" sz="1800" dirty="0" err="1" smtClean="0">
                <a:solidFill>
                  <a:srgbClr val="000000"/>
                </a:solidFill>
              </a:rPr>
              <a:t>Describe</a:t>
            </a:r>
            <a:r>
              <a:rPr lang="fr-FR" sz="1800" dirty="0" smtClean="0">
                <a:solidFill>
                  <a:srgbClr val="000000"/>
                </a:solidFill>
              </a:rPr>
              <a:t> type of </a:t>
            </a:r>
            <a:r>
              <a:rPr lang="fr-FR" sz="1800" dirty="0" err="1" smtClean="0">
                <a:solidFill>
                  <a:srgbClr val="000000"/>
                </a:solidFill>
              </a:rPr>
              <a:t>contract</a:t>
            </a:r>
            <a:r>
              <a:rPr lang="fr-FR" sz="1800" dirty="0" smtClean="0">
                <a:solidFill>
                  <a:srgbClr val="000000"/>
                </a:solidFill>
              </a:rPr>
              <a:t> (</a:t>
            </a:r>
            <a:r>
              <a:rPr lang="fr-FR" sz="1800" dirty="0" err="1" smtClean="0">
                <a:solidFill>
                  <a:srgbClr val="000000"/>
                </a:solidFill>
              </a:rPr>
              <a:t>justify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stipend</a:t>
            </a:r>
            <a:r>
              <a:rPr lang="fr-FR" sz="18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Recommandations :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implementation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2000" y="2780606"/>
            <a:ext cx="8820000" cy="2664618"/>
          </a:xfrm>
        </p:spPr>
        <p:txBody>
          <a:bodyPr anchor="ctr"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41 - Interest of your mobility (for you, for the lab, etc.)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42 - Describe synergies (societal challenges)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43 - Describe the European “added value”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44 - Link your research with European policies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(ex: green papers, recommendations…)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45 - Propose outreach activities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(ex: Science week, researchers night)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46 - Propose links with students, with medias </a:t>
            </a:r>
            <a:endParaRPr lang="fr-FR" sz="1800" dirty="0" smtClean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Recommandations : impact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68638"/>
            <a:ext cx="8229600" cy="935037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C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ITN : Innovative Training Networks</a:t>
            </a:r>
            <a:endParaRPr lang="en-GB" sz="3600" b="1" dirty="0" smtClean="0">
              <a:solidFill>
                <a:srgbClr val="0F549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2495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2000" y="1989559"/>
            <a:ext cx="8820000" cy="439176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47 - Respect the number of pages for each part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48 - Write in English and in good English (concision, accuracy)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49 - Take care of the format (diagrams, tables, bold…)</a:t>
            </a:r>
            <a:endParaRPr lang="fr-FR" sz="1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50 - </a:t>
            </a:r>
            <a:r>
              <a:rPr lang="fr-FR" sz="1800" dirty="0" err="1" smtClean="0">
                <a:solidFill>
                  <a:srgbClr val="000000"/>
                </a:solidFill>
              </a:rPr>
              <a:t>Avoid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redundancies</a:t>
            </a:r>
            <a:endParaRPr lang="fr-FR" sz="1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51 - </a:t>
            </a:r>
            <a:r>
              <a:rPr lang="fr-FR" sz="1800" dirty="0" err="1" smtClean="0">
                <a:solidFill>
                  <a:srgbClr val="000000"/>
                </a:solidFill>
              </a:rPr>
              <a:t>Give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easy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access</a:t>
            </a:r>
            <a:r>
              <a:rPr lang="fr-FR" sz="1800" dirty="0" smtClean="0">
                <a:solidFill>
                  <a:srgbClr val="000000"/>
                </a:solidFill>
              </a:rPr>
              <a:t> to the information (</a:t>
            </a:r>
            <a:r>
              <a:rPr lang="fr-FR" sz="1800" dirty="0" err="1" smtClean="0">
                <a:solidFill>
                  <a:srgbClr val="000000"/>
                </a:solidFill>
              </a:rPr>
              <a:t>numbers</a:t>
            </a:r>
            <a:r>
              <a:rPr lang="fr-FR" sz="1800" dirty="0" smtClean="0">
                <a:solidFill>
                  <a:srgbClr val="000000"/>
                </a:solidFill>
              </a:rPr>
              <a:t>, tables, </a:t>
            </a:r>
            <a:r>
              <a:rPr lang="fr-FR" sz="1800" dirty="0" err="1" smtClean="0">
                <a:solidFill>
                  <a:srgbClr val="000000"/>
                </a:solidFill>
              </a:rPr>
              <a:t>references</a:t>
            </a:r>
            <a:r>
              <a:rPr lang="fr-FR" sz="1800" dirty="0" smtClean="0">
                <a:solidFill>
                  <a:srgbClr val="000000"/>
                </a:solidFill>
              </a:rPr>
              <a:t>…)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52 - Read all documents : guides, guidelines for </a:t>
            </a:r>
            <a:r>
              <a:rPr lang="fr-FR" sz="1800" dirty="0" err="1" smtClean="0">
                <a:solidFill>
                  <a:srgbClr val="000000"/>
                </a:solidFill>
              </a:rPr>
              <a:t>evaluators</a:t>
            </a:r>
            <a:r>
              <a:rPr lang="fr-FR" sz="1800" dirty="0" smtClean="0">
                <a:solidFill>
                  <a:srgbClr val="000000"/>
                </a:solidFill>
              </a:rPr>
              <a:t>…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FF0000"/>
                </a:solidFill>
              </a:rPr>
              <a:t>53 - </a:t>
            </a:r>
            <a:r>
              <a:rPr lang="fr-FR" sz="1800" dirty="0" err="1" smtClean="0">
                <a:solidFill>
                  <a:srgbClr val="FF0000"/>
                </a:solidFill>
              </a:rPr>
              <a:t>Write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with</a:t>
            </a:r>
            <a:r>
              <a:rPr lang="fr-FR" sz="1800" dirty="0" smtClean="0">
                <a:solidFill>
                  <a:srgbClr val="FF0000"/>
                </a:solidFill>
              </a:rPr>
              <a:t> the help of the </a:t>
            </a:r>
            <a:r>
              <a:rPr lang="fr-FR" sz="1800" dirty="0" err="1" smtClean="0">
                <a:solidFill>
                  <a:srgbClr val="FF0000"/>
                </a:solidFill>
              </a:rPr>
              <a:t>supervisor</a:t>
            </a:r>
            <a:r>
              <a:rPr lang="fr-FR" sz="1800" dirty="0" smtClean="0">
                <a:solidFill>
                  <a:srgbClr val="FF0000"/>
                </a:solidFill>
              </a:rPr>
              <a:t> and host institution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54 - </a:t>
            </a:r>
            <a:r>
              <a:rPr lang="fr-FR" sz="1800" dirty="0" err="1" smtClean="0">
                <a:solidFill>
                  <a:srgbClr val="000000"/>
                </a:solidFill>
              </a:rPr>
              <a:t>Take</a:t>
            </a:r>
            <a:r>
              <a:rPr lang="fr-FR" sz="1800" dirty="0" smtClean="0">
                <a:solidFill>
                  <a:srgbClr val="000000"/>
                </a:solidFill>
              </a:rPr>
              <a:t> time for Abstract and keywords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Think as if you were the evaluator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(3 persons, </a:t>
            </a:r>
            <a:r>
              <a:rPr lang="en-US" sz="1800" dirty="0" err="1" smtClean="0">
                <a:solidFill>
                  <a:srgbClr val="000000"/>
                </a:solidFill>
              </a:rPr>
              <a:t>interdisciplinarity</a:t>
            </a:r>
            <a:r>
              <a:rPr lang="en-US" sz="1800" dirty="0" smtClean="0">
                <a:solidFill>
                  <a:srgbClr val="000000"/>
                </a:solidFill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</a:rPr>
              <a:t>intersectoriality</a:t>
            </a:r>
            <a:r>
              <a:rPr lang="en-US" sz="1800" dirty="0" smtClean="0">
                <a:solidFill>
                  <a:srgbClr val="000000"/>
                </a:solidFill>
              </a:rPr>
              <a:t> of the panel…)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55 - Evaluators are from all over Europe and beyond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(Forget national codes)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56 - Take care of the criteria, weighting, threshold, success rates…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57 - Give your proposal to read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58 - Find an accepted project</a:t>
            </a:r>
            <a:endParaRPr lang="fr-FR" sz="1800" dirty="0" smtClean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Recommandations :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writing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177154" name="Title 1"/>
          <p:cNvSpPr>
            <a:spLocks noGrp="1"/>
          </p:cNvSpPr>
          <p:nvPr>
            <p:ph type="title" idx="4294967295"/>
          </p:nvPr>
        </p:nvSpPr>
        <p:spPr>
          <a:xfrm>
            <a:off x="457200" y="3358059"/>
            <a:ext cx="8229600" cy="935037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C00000"/>
                </a:solidFill>
                <a:latin typeface="+mn-lt"/>
                <a:ea typeface="MS Gothic" pitchFamily="49" charset="-128"/>
              </a:rPr>
              <a:t>Conclusions</a:t>
            </a:r>
            <a:endParaRPr lang="en-GB" sz="3600" b="1" smtClean="0">
              <a:solidFill>
                <a:srgbClr val="0F5494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1802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757" y="1988840"/>
            <a:ext cx="7202487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Other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initiatives : </a:t>
            </a:r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Euraxess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1812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288" y="2036465"/>
            <a:ext cx="4256087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036465"/>
            <a:ext cx="41814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Success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Stories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182274" name="Picture 16" descr="C:\Users\snadir\AppData\Local\Microsoft\Windows\Temporary Internet Files\Content.Outlook\2NI4EH3G\H2020_HP.jpg"/>
          <p:cNvPicPr>
            <a:picLocks noChangeAspect="1" noChangeArrowheads="1"/>
          </p:cNvPicPr>
          <p:nvPr/>
        </p:nvPicPr>
        <p:blipFill>
          <a:blip r:embed="rId2"/>
          <a:srcRect b="15314"/>
          <a:stretch>
            <a:fillRect/>
          </a:stretch>
        </p:blipFill>
        <p:spPr bwMode="auto">
          <a:xfrm>
            <a:off x="1808163" y="52388"/>
            <a:ext cx="4276725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égende à une bordure 1 6"/>
          <p:cNvSpPr/>
          <p:nvPr/>
        </p:nvSpPr>
        <p:spPr>
          <a:xfrm>
            <a:off x="212725" y="2308225"/>
            <a:ext cx="1441450" cy="558800"/>
          </a:xfrm>
          <a:prstGeom prst="accentCallout1">
            <a:avLst>
              <a:gd name="adj1" fmla="val 55098"/>
              <a:gd name="adj2" fmla="val 116337"/>
              <a:gd name="adj3" fmla="val -86335"/>
              <a:gd name="adj4" fmla="val 163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</a:rPr>
              <a:t> Agenda</a:t>
            </a:r>
          </a:p>
        </p:txBody>
      </p:sp>
      <p:sp>
        <p:nvSpPr>
          <p:cNvPr id="20" name="Légende à une bordure 1 19"/>
          <p:cNvSpPr/>
          <p:nvPr/>
        </p:nvSpPr>
        <p:spPr>
          <a:xfrm>
            <a:off x="147638" y="3457575"/>
            <a:ext cx="1441450" cy="558800"/>
          </a:xfrm>
          <a:prstGeom prst="accentCallout1">
            <a:avLst>
              <a:gd name="adj1" fmla="val 55098"/>
              <a:gd name="adj2" fmla="val 116337"/>
              <a:gd name="adj3" fmla="val -31790"/>
              <a:gd name="adj4" fmla="val 164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</a:rPr>
              <a:t> Contacts PCN</a:t>
            </a:r>
          </a:p>
        </p:txBody>
      </p:sp>
      <p:sp>
        <p:nvSpPr>
          <p:cNvPr id="24" name="Légende à une bordure 1 23"/>
          <p:cNvSpPr/>
          <p:nvPr/>
        </p:nvSpPr>
        <p:spPr>
          <a:xfrm>
            <a:off x="101600" y="4449763"/>
            <a:ext cx="1439863" cy="560387"/>
          </a:xfrm>
          <a:prstGeom prst="accentCallout1">
            <a:avLst>
              <a:gd name="adj1" fmla="val 55098"/>
              <a:gd name="adj2" fmla="val 116337"/>
              <a:gd name="adj3" fmla="val 40603"/>
              <a:gd name="adj4" fmla="val 169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</a:rPr>
              <a:t>GTN, RCP</a:t>
            </a:r>
          </a:p>
        </p:txBody>
      </p:sp>
      <p:sp>
        <p:nvSpPr>
          <p:cNvPr id="3" name="Légende à une bordure 2 2"/>
          <p:cNvSpPr/>
          <p:nvPr/>
        </p:nvSpPr>
        <p:spPr>
          <a:xfrm>
            <a:off x="5994400" y="1373188"/>
            <a:ext cx="2881313" cy="56038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483"/>
              <a:gd name="adj6" fmla="val -25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</a:rPr>
              <a:t>Menu de navigation</a:t>
            </a:r>
          </a:p>
        </p:txBody>
      </p:sp>
      <p:sp>
        <p:nvSpPr>
          <p:cNvPr id="17" name="Légende à une bordure 2 16"/>
          <p:cNvSpPr/>
          <p:nvPr/>
        </p:nvSpPr>
        <p:spPr>
          <a:xfrm>
            <a:off x="5994400" y="2227263"/>
            <a:ext cx="2881313" cy="5588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90"/>
              <a:gd name="adj6" fmla="val -21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</a:rPr>
              <a:t>Zone « Actualités »</a:t>
            </a:r>
          </a:p>
        </p:txBody>
      </p:sp>
      <p:sp>
        <p:nvSpPr>
          <p:cNvPr id="18" name="Légende à une bordure 2 17"/>
          <p:cNvSpPr/>
          <p:nvPr/>
        </p:nvSpPr>
        <p:spPr>
          <a:xfrm>
            <a:off x="5984875" y="3211513"/>
            <a:ext cx="2890838" cy="558800"/>
          </a:xfrm>
          <a:prstGeom prst="accentCallout2">
            <a:avLst>
              <a:gd name="adj1" fmla="val 8144"/>
              <a:gd name="adj2" fmla="val -7747"/>
              <a:gd name="adj3" fmla="val 3599"/>
              <a:gd name="adj4" fmla="val -8468"/>
              <a:gd name="adj5" fmla="val 1787"/>
              <a:gd name="adj6" fmla="val -26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</a:rPr>
              <a:t>Zone « Trouver un appel »</a:t>
            </a:r>
          </a:p>
        </p:txBody>
      </p:sp>
      <p:sp>
        <p:nvSpPr>
          <p:cNvPr id="19" name="Légende à une bordure 2 18"/>
          <p:cNvSpPr/>
          <p:nvPr/>
        </p:nvSpPr>
        <p:spPr>
          <a:xfrm>
            <a:off x="6115050" y="4946650"/>
            <a:ext cx="2890838" cy="558800"/>
          </a:xfrm>
          <a:prstGeom prst="accentCallout2">
            <a:avLst>
              <a:gd name="adj1" fmla="val 18750"/>
              <a:gd name="adj2" fmla="val -5697"/>
              <a:gd name="adj3" fmla="val 18750"/>
              <a:gd name="adj4" fmla="val -16667"/>
              <a:gd name="adj5" fmla="val 13761"/>
              <a:gd name="adj6" fmla="val -26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</a:rPr>
              <a:t>Zone « Les programmes »</a:t>
            </a:r>
          </a:p>
        </p:txBody>
      </p:sp>
      <p:sp>
        <p:nvSpPr>
          <p:cNvPr id="25" name="Légende à une bordure 1 24"/>
          <p:cNvSpPr/>
          <p:nvPr/>
        </p:nvSpPr>
        <p:spPr>
          <a:xfrm>
            <a:off x="147638" y="5235575"/>
            <a:ext cx="1439862" cy="558800"/>
          </a:xfrm>
          <a:prstGeom prst="accentCallout1">
            <a:avLst>
              <a:gd name="adj1" fmla="val 56613"/>
              <a:gd name="adj2" fmla="val 112221"/>
              <a:gd name="adj3" fmla="val -7361"/>
              <a:gd name="adj4" fmla="val 17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</a:rPr>
              <a:t>Outils juridiques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</a:rPr>
              <a:t>et financiers</a:t>
            </a:r>
          </a:p>
        </p:txBody>
      </p:sp>
      <p:sp>
        <p:nvSpPr>
          <p:cNvPr id="26" name="Légende à une bordure 1 25"/>
          <p:cNvSpPr/>
          <p:nvPr/>
        </p:nvSpPr>
        <p:spPr>
          <a:xfrm>
            <a:off x="107950" y="6029325"/>
            <a:ext cx="1439863" cy="560388"/>
          </a:xfrm>
          <a:prstGeom prst="accentCallout1">
            <a:avLst>
              <a:gd name="adj1" fmla="val 55098"/>
              <a:gd name="adj2" fmla="val 116337"/>
              <a:gd name="adj3" fmla="val -10468"/>
              <a:gd name="adj4" fmla="val 166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</a:rPr>
              <a:t>7</a:t>
            </a:r>
            <a:r>
              <a:rPr lang="fr-FR" sz="1400" b="1" baseline="30000" dirty="0">
                <a:solidFill>
                  <a:schemeClr val="bg1"/>
                </a:solidFill>
              </a:rPr>
              <a:t>ème</a:t>
            </a:r>
            <a:r>
              <a:rPr lang="fr-FR" sz="1400" b="1" dirty="0">
                <a:solidFill>
                  <a:schemeClr val="bg1"/>
                </a:solidFill>
              </a:rPr>
              <a:t> PCRDT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horizon.gouv.fr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pic>
        <p:nvPicPr>
          <p:cNvPr id="25" name="Picture 24" descr="thankyou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68463"/>
            <a:ext cx="755967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151620" y="6200665"/>
            <a:ext cx="68407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+mn-lt"/>
              </a:rPr>
              <a:t>pcn-mariescurie@recherche.gouv.fr</a:t>
            </a:r>
            <a:endParaRPr lang="fr-FR" sz="2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4"/>
          <p:cNvSpPr txBox="1">
            <a:spLocks noGrp="1"/>
          </p:cNvSpPr>
          <p:nvPr/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BE" sz="900" b="1" i="1">
                <a:solidFill>
                  <a:schemeClr val="tx1"/>
                </a:solidFill>
                <a:latin typeface="Verdana Bold"/>
              </a:rPr>
              <a:t>Education </a:t>
            </a:r>
            <a:br>
              <a:rPr lang="fr-BE" sz="900" b="1" i="1">
                <a:solidFill>
                  <a:schemeClr val="tx1"/>
                </a:solidFill>
                <a:latin typeface="Verdana Bold"/>
              </a:rPr>
            </a:br>
            <a:r>
              <a:rPr lang="fr-BE" sz="900" b="1" i="1">
                <a:solidFill>
                  <a:schemeClr val="tx1"/>
                </a:solidFill>
                <a:latin typeface="Verdana Bold"/>
              </a:rPr>
              <a:t>and Culture</a:t>
            </a:r>
            <a:endParaRPr lang="en-GB" sz="900" b="1" i="1">
              <a:solidFill>
                <a:schemeClr val="tx1"/>
              </a:solidFill>
              <a:latin typeface="Verdana Bold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162000" y="1916832"/>
            <a:ext cx="8820000" cy="4320480"/>
          </a:xfrm>
        </p:spPr>
        <p:txBody>
          <a:bodyPr anchor="ctr"/>
          <a:lstStyle/>
          <a:p>
            <a:pPr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r>
              <a:rPr lang="fr-BE" sz="1800" b="1" dirty="0" smtClean="0">
                <a:solidFill>
                  <a:srgbClr val="0F5494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Objective</a:t>
            </a:r>
            <a:endParaRPr lang="en-GB" sz="1800" b="1" dirty="0" smtClean="0">
              <a:solidFill>
                <a:srgbClr val="0F5494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to raise excellence and structure research and </a:t>
            </a:r>
            <a:r>
              <a:rPr lang="en-GB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doctoral training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to train a new generation of creative, entrepreneurial and innovative </a:t>
            </a:r>
            <a:r>
              <a:rPr lang="en-GB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early-stage researcher</a:t>
            </a:r>
          </a:p>
          <a:p>
            <a:pPr marL="357188" lvl="2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r>
              <a:rPr lang="en-GB" sz="1800" b="1" dirty="0" smtClean="0">
                <a:solidFill>
                  <a:srgbClr val="0F5494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Scope</a:t>
            </a:r>
          </a:p>
          <a:p>
            <a:pPr marL="7429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European Training Networks (ETN), European Industrial Doctorates (EID) or European Joint Doctorates (EJD)</a:t>
            </a:r>
          </a:p>
          <a:p>
            <a:pPr marL="7429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Triple '</a:t>
            </a:r>
            <a:r>
              <a:rPr lang="en-GB" sz="1800" b="1" dirty="0" err="1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i</a:t>
            </a:r>
            <a:r>
              <a:rPr lang="en-GB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'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dimension of mobility and particular focus on innovation skills</a:t>
            </a:r>
          </a:p>
          <a:p>
            <a:pPr marL="7429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Support to ESR for </a:t>
            </a:r>
            <a:r>
              <a:rPr lang="en-GB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3-36 months</a:t>
            </a:r>
          </a:p>
          <a:p>
            <a:pPr marL="357188" lvl="2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r>
              <a:rPr lang="en-GB" sz="1800" b="1" dirty="0" smtClean="0">
                <a:solidFill>
                  <a:srgbClr val="0F5494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Expected Impact  </a:t>
            </a:r>
          </a:p>
          <a:p>
            <a:pPr marL="814388" lvl="3" indent="-357188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to enhance researchers' </a:t>
            </a:r>
            <a:r>
              <a:rPr lang="en-GB" sz="1800" b="1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employability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 and provide them with new career perspectives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84168" y="344502"/>
            <a:ext cx="29523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7C943"/>
                </a:solidFill>
                <a:latin typeface="+mn-lt"/>
              </a:rPr>
              <a:t>Innovative</a:t>
            </a:r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 Training Networks (ITN)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>
                <a:solidFill>
                  <a:prstClr val="black"/>
                </a:solidFill>
              </a:rPr>
              <a:t>Education </a:t>
            </a:r>
            <a:br>
              <a:rPr lang="fr-BE" smtClean="0">
                <a:solidFill>
                  <a:prstClr val="black"/>
                </a:solidFill>
              </a:rPr>
            </a:br>
            <a:r>
              <a:rPr lang="fr-BE" smtClean="0">
                <a:solidFill>
                  <a:prstClr val="black"/>
                </a:solidFill>
              </a:rPr>
              <a:t>and Culture</a:t>
            </a:r>
            <a:endParaRPr lang="en-GB">
              <a:solidFill>
                <a:prstClr val="black"/>
              </a:solidFill>
            </a:endParaRPr>
          </a:p>
        </p:txBody>
      </p:sp>
      <p:pic>
        <p:nvPicPr>
          <p:cNvPr id="159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97" y="2708275"/>
            <a:ext cx="6339805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70504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498390"/>
            <a:ext cx="29523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7C943"/>
                </a:solidFill>
                <a:latin typeface="+mn-lt"/>
              </a:rPr>
              <a:t>ITN - Consortia</a:t>
            </a:r>
            <a:endParaRPr lang="fr-FR" sz="2000" b="1" dirty="0">
              <a:solidFill>
                <a:srgbClr val="F7C943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60648"/>
            <a:ext cx="3096344" cy="7200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</TotalTime>
  <Words>3635</Words>
  <Application>Microsoft Office PowerPoint</Application>
  <PresentationFormat>Affichage à l'écran (4:3)</PresentationFormat>
  <Paragraphs>552</Paragraphs>
  <Slides>75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75</vt:i4>
      </vt:variant>
    </vt:vector>
  </HeadingPairs>
  <TitlesOfParts>
    <vt:vector size="78" baseType="lpstr">
      <vt:lpstr>1_Office Theme</vt:lpstr>
      <vt:lpstr>Custom Design</vt:lpstr>
      <vt:lpstr>2_Slide_Master</vt:lpstr>
      <vt:lpstr>Horizon 2020  Marie Skłodowska-Curie Actions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ITN : Innovative Training Networks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Coordinators 2012</vt:lpstr>
      <vt:lpstr>Présentation PowerPoint</vt:lpstr>
      <vt:lpstr>IF : Individual Fellowships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RISE : Research and Innovation Staff Exchange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COFUND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NIGHT : European Researchers’ Night</vt:lpstr>
      <vt:lpstr>Présentation PowerPoint</vt:lpstr>
      <vt:lpstr>Présentation PowerPoint</vt:lpstr>
      <vt:lpstr>Definitions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Présentation PowerPoint</vt:lpstr>
      <vt:lpstr>Présentation PowerPoint</vt:lpstr>
      <vt:lpstr>Présentation PowerPoint</vt:lpstr>
      <vt:lpstr>Présentation PowerPoint</vt:lpstr>
    </vt:vector>
  </TitlesOfParts>
  <Company>Tipik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lenain</dc:creator>
  <cp:lastModifiedBy>profil</cp:lastModifiedBy>
  <cp:revision>338</cp:revision>
  <dcterms:created xsi:type="dcterms:W3CDTF">2011-12-20T08:37:33Z</dcterms:created>
  <dcterms:modified xsi:type="dcterms:W3CDTF">2014-03-19T15:48:56Z</dcterms:modified>
</cp:coreProperties>
</file>