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70C0"/>
    <a:srgbClr val="C2CDE1"/>
    <a:srgbClr val="00705C"/>
    <a:srgbClr val="154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5" autoAdjust="0"/>
  </p:normalViewPr>
  <p:slideViewPr>
    <p:cSldViewPr>
      <p:cViewPr varScale="1">
        <p:scale>
          <a:sx n="95" d="100"/>
          <a:sy n="95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F84B5-C975-468D-88A7-1D9FC0C4BCDB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BF05-6C7A-4486-8EB1-283FE0644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82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11488"/>
            <a:ext cx="6400800" cy="2353816"/>
          </a:xfrm>
        </p:spPr>
        <p:txBody>
          <a:bodyPr>
            <a:normAutofit/>
          </a:bodyPr>
          <a:lstStyle>
            <a:lvl1pPr marL="0" indent="0" algn="ctr">
              <a:buNone/>
              <a:defRPr lang="fr-FR" sz="3600" b="1" kern="1200" dirty="0" smtClean="0">
                <a:solidFill>
                  <a:srgbClr val="154C85"/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29808" y="6309320"/>
            <a:ext cx="946448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fr-FR" dirty="0"/>
              <a:t>18/03/2014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00" y="1202400"/>
            <a:ext cx="5896826" cy="2332327"/>
          </a:xfrm>
          <a:prstGeom prst="rect">
            <a:avLst/>
          </a:prstGeom>
        </p:spPr>
      </p:pic>
      <p:pic>
        <p:nvPicPr>
          <p:cNvPr id="1026" name="Picture 2" descr="E:\PCN1.H2020-PCN-TIC_329906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629"/>
            <a:ext cx="16954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PCN1.Allisten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63" y="6237312"/>
            <a:ext cx="685800" cy="43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2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742950" indent="-285750">
              <a:buClr>
                <a:srgbClr val="154C85"/>
              </a:buClr>
              <a:buFont typeface="Wingdings" panose="05000000000000000000" pitchFamily="2" charset="2"/>
              <a:buChar char="§"/>
              <a:defRPr lang="fr-FR" sz="2800" kern="120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rgbClr val="154C85"/>
              </a:buClr>
              <a:defRPr lang="fr-FR" sz="2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/>
            </a:lvl4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32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2277"/>
            <a:ext cx="1139725" cy="1461422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558000"/>
            <a:ext cx="2894400" cy="687600"/>
          </a:xfrm>
        </p:spPr>
        <p:txBody>
          <a:bodyPr anchor="b">
            <a:noAutofit/>
          </a:bodyPr>
          <a:lstStyle>
            <a:lvl1pPr marL="0" indent="0">
              <a:buNone/>
              <a:defRPr lang="fr-FR" sz="32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1043608" y="1916832"/>
            <a:ext cx="7211144" cy="3705275"/>
          </a:xfrm>
        </p:spPr>
        <p:txBody>
          <a:bodyPr/>
          <a:lstStyle>
            <a:lvl1pPr marL="514350" marR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</a:lstStyle>
          <a:p>
            <a:pPr lvl="0"/>
            <a:r>
              <a:rPr lang="fr-FR" dirty="0"/>
              <a:t>Modifiez les styles du texte du masque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/>
              <a:t>Modifiez les styles du texte du masque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/>
              <a:t>Modifiez les styles du texte du masque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/>
              <a:t>Modifiez les styles du texte du masque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91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000"/>
            </a:lvl1pPr>
            <a:lvl2pPr marL="742950" indent="-285750">
              <a:buClr>
                <a:srgbClr val="154C85"/>
              </a:buClr>
              <a:buFont typeface="Wingdings" panose="05000000000000000000" pitchFamily="2" charset="2"/>
              <a:buChar char="§"/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000"/>
            </a:lvl1pPr>
            <a:lvl2pPr marL="742950" indent="-285750">
              <a:buClr>
                <a:srgbClr val="154C85"/>
              </a:buClr>
              <a:buFont typeface="Wingdings" panose="05000000000000000000" pitchFamily="2" charset="2"/>
              <a:buChar char="§"/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43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1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75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12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66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38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24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</a:pPr>
            <a:r>
              <a:rPr lang="fr-FR" dirty="0"/>
              <a:t>Modifiez les styles du texte du masque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154C85"/>
              </a:buClr>
              <a:buFont typeface="Wingdings" panose="05000000000000000000" pitchFamily="2" charset="2"/>
              <a:buChar char="§"/>
            </a:pPr>
            <a:r>
              <a:rPr lang="fr-FR" dirty="0"/>
              <a:t>Deuxième niveau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dirty="0"/>
              <a:t>Quatrième niveau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</a:pPr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85248" y="630932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7BEB22-5FA8-44C8-BD68-489D6C1C5F7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195" y="6305550"/>
            <a:ext cx="557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6303963"/>
            <a:ext cx="5905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6284913"/>
            <a:ext cx="1114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lang="fr-FR" sz="3800" b="1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Arial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lang="fr-FR" sz="3200" kern="1200" dirty="0" smtClean="0">
          <a:solidFill>
            <a:srgbClr val="154C8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800" kern="1200" dirty="0" smtClean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fr-FR" sz="26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fr-FR" sz="22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3717032"/>
            <a:ext cx="6840760" cy="2353816"/>
          </a:xfrm>
        </p:spPr>
        <p:txBody>
          <a:bodyPr>
            <a:normAutofit/>
          </a:bodyPr>
          <a:lstStyle/>
          <a:p>
            <a:r>
              <a:rPr lang="fr-FR" sz="3200" dirty="0" err="1"/>
              <a:t>Big</a:t>
            </a:r>
            <a:r>
              <a:rPr lang="fr-FR" sz="3200" dirty="0"/>
              <a:t> Data 2017 calls</a:t>
            </a:r>
          </a:p>
          <a:p>
            <a:pPr lvl="0"/>
            <a:r>
              <a:rPr lang="fr-FR" sz="2400" i="1" dirty="0">
                <a:solidFill>
                  <a:prstClr val="black">
                    <a:tint val="75000"/>
                  </a:prstClr>
                </a:solidFill>
                <a:cs typeface="Verdana"/>
              </a:rPr>
              <a:t>ICT-14; ICT-15 ; ICT-16, ICT-17 and </a:t>
            </a:r>
            <a:r>
              <a:rPr lang="fr-FR" sz="2400" i="1" dirty="0" err="1">
                <a:solidFill>
                  <a:prstClr val="black">
                    <a:tint val="75000"/>
                  </a:prstClr>
                </a:solidFill>
                <a:cs typeface="Verdana"/>
              </a:rPr>
              <a:t>others</a:t>
            </a:r>
            <a:endParaRPr lang="fr-BE" sz="2400" i="1" dirty="0">
              <a:solidFill>
                <a:prstClr val="black">
                  <a:tint val="75000"/>
                </a:prstClr>
              </a:solidFill>
              <a:cs typeface="Verdana"/>
            </a:endParaRPr>
          </a:p>
          <a:p>
            <a:endParaRPr lang="fr-FR" sz="2000" dirty="0"/>
          </a:p>
          <a:p>
            <a:r>
              <a:rPr lang="fr-FR" sz="2600" dirty="0" err="1"/>
              <a:t>January</a:t>
            </a:r>
            <a:r>
              <a:rPr lang="fr-FR" sz="2600" dirty="0"/>
              <a:t> 06th,2017, Paris</a:t>
            </a:r>
          </a:p>
          <a:p>
            <a:r>
              <a:rPr lang="fr-FR" sz="2600" dirty="0" err="1"/>
              <a:t>Brokerage</a:t>
            </a:r>
            <a:endParaRPr lang="fr-FR" sz="2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9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General information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584176"/>
          </a:xfrm>
        </p:spPr>
        <p:txBody>
          <a:bodyPr/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altLang="en-US" sz="1800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Company name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altLang="en-US" sz="1800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Contact name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altLang="en-US" sz="1800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Email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altLang="en-US" sz="1800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Telephone number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51350"/>
              </p:ext>
            </p:extLst>
          </p:nvPr>
        </p:nvGraphicFramePr>
        <p:xfrm>
          <a:off x="611188" y="2852936"/>
          <a:ext cx="8229600" cy="3041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347">
                <a:tc>
                  <a:txBody>
                    <a:bodyPr/>
                    <a:lstStyle/>
                    <a:p>
                      <a:pPr marL="0" indent="0" algn="l" fontAlgn="b">
                        <a:buFont typeface="Courier New" panose="02070309020205020404" pitchFamily="49" charset="0"/>
                        <a:buNone/>
                      </a:pPr>
                      <a:r>
                        <a:rPr lang="en-US" sz="1000" b="1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Area of interest</a:t>
                      </a:r>
                    </a:p>
                    <a:p>
                      <a:pPr marL="0" indent="0" algn="l" fontAlgn="b">
                        <a:buFont typeface="Courier New" panose="02070309020205020404" pitchFamily="49" charset="0"/>
                        <a:buNone/>
                      </a:pPr>
                      <a:endParaRPr lang="en-US" sz="1000" b="1" i="0" u="none" strike="noStrike" noProof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Choose Y or</a:t>
                      </a:r>
                      <a:r>
                        <a:rPr lang="en-US" sz="1000" b="1" u="none" strike="noStrike" baseline="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N</a:t>
                      </a:r>
                    </a:p>
                    <a:p>
                      <a:pPr algn="l" fontAlgn="b"/>
                      <a:endParaRPr lang="en-US" sz="1000" b="1" i="0" u="none" strike="noStrike" noProof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ICT-14: Big Data PPP: Cross-sectorial and cross-lingual data integration and experimentation</a:t>
                      </a:r>
                      <a:br>
                        <a:rPr lang="en-US" sz="1000" i="1" dirty="0">
                          <a:solidFill>
                            <a:schemeClr val="tx2"/>
                          </a:solidFill>
                        </a:rPr>
                      </a:br>
                      <a:r>
                        <a:rPr lang="en-GB" sz="1000" b="1" dirty="0">
                          <a:solidFill>
                            <a:schemeClr val="accent2"/>
                          </a:solidFill>
                        </a:rPr>
                        <a:t>A) Data integration activities</a:t>
                      </a:r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Y/N</a:t>
                      </a:r>
                    </a:p>
                    <a:p>
                      <a:pPr algn="ctr" fontAlgn="b"/>
                      <a:endParaRPr lang="en-US" sz="1000" u="none" strike="noStrike" kern="1200" noProof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ICT-14: Big Data PPP: Cross-sectorial and cross-lingual data integration and experimentation</a:t>
                      </a:r>
                      <a:br>
                        <a:rPr lang="en-US" sz="1000" i="1" dirty="0">
                          <a:solidFill>
                            <a:schemeClr val="tx2"/>
                          </a:solidFill>
                        </a:rPr>
                      </a:br>
                      <a:r>
                        <a:rPr lang="en-GB" sz="1000" b="1" dirty="0">
                          <a:solidFill>
                            <a:schemeClr val="accent2"/>
                          </a:solidFill>
                        </a:rPr>
                        <a:t>B) Data experimentation incubators</a:t>
                      </a:r>
                      <a:endParaRPr lang="en-US" sz="1000" i="1" dirty="0">
                        <a:solidFill>
                          <a:schemeClr val="tx2"/>
                        </a:solidFill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kern="1200" noProof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ICT-15-2016-2017: Big Data PPP: Large Scale Pilot actions in sectors best benefitting from data-driven innovation</a:t>
                      </a:r>
                      <a:br>
                        <a:rPr lang="en-US" sz="1000" u="none" strike="noStrike" noProof="0" dirty="0">
                          <a:effectLst/>
                        </a:rPr>
                      </a:br>
                      <a:r>
                        <a:rPr lang="en-US" sz="1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Large Scale Pilot actions</a:t>
                      </a:r>
                      <a:endParaRPr lang="en-US" sz="1000" u="none" strike="noStrike" noProof="0" dirty="0">
                        <a:effectLst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u="none" strike="noStrike" kern="1200" noProof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6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ICT-16-2017: Big data PPP: research addressing main technology challenges of the data economy</a:t>
                      </a:r>
                      <a:br>
                        <a:rPr lang="en-US" sz="1000" u="none" strike="noStrike" baseline="0" noProof="0" dirty="0">
                          <a:effectLst/>
                        </a:rPr>
                      </a:br>
                      <a:r>
                        <a:rPr lang="en-US" sz="1000" b="1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cross-sector and cross-border problems or opportunities of clear industrial significance.</a:t>
                      </a:r>
                      <a:endParaRPr lang="en-US" sz="1000" u="none" strike="noStrike" noProof="0" dirty="0">
                        <a:effectLst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u="none" strike="noStrike" kern="1200" noProof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Y/N</a:t>
                      </a:r>
                    </a:p>
                    <a:p>
                      <a:pPr marL="0" algn="ctr" defTabSz="914400" rtl="0" eaLnBrk="1" fontAlgn="b" latinLnBrk="0" hangingPunct="1"/>
                      <a:endParaRPr lang="en-US" sz="1000" u="none" strike="noStrike" kern="1200" noProof="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5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ICT-17-2016-2017: Big data PPP: Support, industrial skills, benchmarking and evaluation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000" b="1" kern="1200" noProof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Benchmarking action</a:t>
                      </a:r>
                      <a:endParaRPr lang="en-US" sz="1000" u="none" strike="noStrike" noProof="0" dirty="0">
                        <a:effectLst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Y/N</a:t>
                      </a:r>
                    </a:p>
                    <a:p>
                      <a:pPr algn="ctr" fontAlgn="b"/>
                      <a:endParaRPr lang="en-US" sz="1000" b="0" i="0" u="none" strike="noStrike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5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Others: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endParaRPr lang="en-US" sz="1000" u="none" strike="noStrike" noProof="0" dirty="0">
                        <a:effectLst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noProof="0" dirty="0">
                          <a:solidFill>
                            <a:srgbClr val="C00000"/>
                          </a:solidFill>
                          <a:effectLst/>
                        </a:rPr>
                        <a:t>Y/N</a:t>
                      </a:r>
                      <a:endParaRPr lang="en-US" sz="1000" b="0" i="0" u="none" strike="noStrike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000" b="0" i="0" u="none" strike="noStrike" noProof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8" marR="8318" marT="8323" marB="0" anchor="b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8869287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669478" y="412529"/>
            <a:ext cx="185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Organisation logo</a:t>
            </a:r>
          </a:p>
        </p:txBody>
      </p:sp>
    </p:spTree>
    <p:extLst>
      <p:ext uri="{BB962C8B-B14F-4D97-AF65-F5344CB8AC3E}">
        <p14:creationId xmlns:p14="http://schemas.microsoft.com/office/powerpoint/2010/main" val="224203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/>
              <a:t>Competencies</a:t>
            </a:r>
            <a:endParaRPr lang="fr-FR" sz="32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i="1" dirty="0" err="1"/>
              <a:t>Organisation</a:t>
            </a:r>
            <a:r>
              <a:rPr lang="en-US" sz="1800" i="1" dirty="0"/>
              <a:t> competencies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i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i="1" dirty="0" err="1"/>
              <a:t>Organisation</a:t>
            </a:r>
            <a:r>
              <a:rPr lang="en-US" sz="1800" i="1" dirty="0"/>
              <a:t> experience in the European project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i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i="1" dirty="0"/>
              <a:t>The skills you can bring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3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669478" y="412529"/>
            <a:ext cx="185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Organisation logo</a:t>
            </a:r>
          </a:p>
        </p:txBody>
      </p:sp>
    </p:spTree>
    <p:extLst>
      <p:ext uri="{BB962C8B-B14F-4D97-AF65-F5344CB8AC3E}">
        <p14:creationId xmlns:p14="http://schemas.microsoft.com/office/powerpoint/2010/main" val="390551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Project </a:t>
            </a:r>
            <a:r>
              <a:rPr lang="fr-FR" sz="3200" dirty="0" err="1"/>
              <a:t>idea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i="1" dirty="0"/>
              <a:t>Describe your project idea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i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i="1" dirty="0"/>
              <a:t>List of the complementary skills you need for your consortium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4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669478" y="412529"/>
            <a:ext cx="1853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kern="0" dirty="0">
                <a:solidFill>
                  <a:srgbClr val="C00000"/>
                </a:solidFill>
                <a:latin typeface="Verdana"/>
                <a:ea typeface="MS PGothic" pitchFamily="34" charset="-128"/>
              </a:rPr>
              <a:t>Organisation logo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27784" y="6309320"/>
            <a:ext cx="3078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0" dirty="0">
                <a:solidFill>
                  <a:srgbClr val="FF0000"/>
                </a:solidFill>
              </a:rPr>
              <a:t>not mandatory slide</a:t>
            </a:r>
          </a:p>
        </p:txBody>
      </p:sp>
    </p:spTree>
    <p:extLst>
      <p:ext uri="{BB962C8B-B14F-4D97-AF65-F5344CB8AC3E}">
        <p14:creationId xmlns:p14="http://schemas.microsoft.com/office/powerpoint/2010/main" val="37131269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2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8926</TotalTime>
  <Words>159</Words>
  <Application>Microsoft Office PowerPoint</Application>
  <PresentationFormat>Affichage à l'écran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Courier New</vt:lpstr>
      <vt:lpstr>Verdana</vt:lpstr>
      <vt:lpstr>Wingdings</vt:lpstr>
      <vt:lpstr>Thème Office</vt:lpstr>
      <vt:lpstr>Présentation PowerPoint</vt:lpstr>
      <vt:lpstr>General information</vt:lpstr>
      <vt:lpstr>Competencies</vt:lpstr>
      <vt:lpstr>Project idea</vt:lpstr>
    </vt:vector>
  </TitlesOfParts>
  <Company>Ubifrance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FERTE,Claire</dc:creator>
  <cp:lastModifiedBy>FERTE,Claire</cp:lastModifiedBy>
  <cp:revision>319</cp:revision>
  <dcterms:created xsi:type="dcterms:W3CDTF">2014-03-18T15:05:51Z</dcterms:created>
  <dcterms:modified xsi:type="dcterms:W3CDTF">2016-12-02T10:46:11Z</dcterms:modified>
</cp:coreProperties>
</file>